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256" r:id="rId2"/>
    <p:sldId id="545" r:id="rId3"/>
    <p:sldId id="357" r:id="rId4"/>
    <p:sldId id="537" r:id="rId5"/>
    <p:sldId id="494" r:id="rId6"/>
    <p:sldId id="560" r:id="rId7"/>
    <p:sldId id="561" r:id="rId8"/>
    <p:sldId id="531" r:id="rId9"/>
    <p:sldId id="550" r:id="rId10"/>
    <p:sldId id="562" r:id="rId11"/>
    <p:sldId id="411" r:id="rId12"/>
    <p:sldId id="412" r:id="rId13"/>
    <p:sldId id="413" r:id="rId14"/>
    <p:sldId id="544" r:id="rId15"/>
    <p:sldId id="456" r:id="rId16"/>
    <p:sldId id="538" r:id="rId17"/>
    <p:sldId id="546" r:id="rId18"/>
    <p:sldId id="267" r:id="rId19"/>
    <p:sldId id="502" r:id="rId20"/>
    <p:sldId id="532" r:id="rId21"/>
    <p:sldId id="420" r:id="rId22"/>
    <p:sldId id="421" r:id="rId23"/>
    <p:sldId id="533" r:id="rId24"/>
    <p:sldId id="534" r:id="rId25"/>
    <p:sldId id="535" r:id="rId26"/>
    <p:sldId id="536" r:id="rId27"/>
    <p:sldId id="266" r:id="rId28"/>
    <p:sldId id="358" r:id="rId29"/>
    <p:sldId id="500" r:id="rId30"/>
    <p:sldId id="553" r:id="rId31"/>
    <p:sldId id="503" r:id="rId32"/>
    <p:sldId id="554" r:id="rId33"/>
    <p:sldId id="506" r:id="rId34"/>
    <p:sldId id="434" r:id="rId35"/>
    <p:sldId id="435" r:id="rId36"/>
    <p:sldId id="504" r:id="rId37"/>
    <p:sldId id="555" r:id="rId38"/>
    <p:sldId id="285" r:id="rId39"/>
    <p:sldId id="405" r:id="rId40"/>
    <p:sldId id="556" r:id="rId41"/>
    <p:sldId id="557" r:id="rId42"/>
    <p:sldId id="287" r:id="rId43"/>
    <p:sldId id="298" r:id="rId44"/>
    <p:sldId id="406" r:id="rId45"/>
    <p:sldId id="525" r:id="rId46"/>
    <p:sldId id="507" r:id="rId47"/>
    <p:sldId id="558" r:id="rId48"/>
    <p:sldId id="563" r:id="rId49"/>
    <p:sldId id="469" r:id="rId50"/>
    <p:sldId id="474" r:id="rId51"/>
    <p:sldId id="523" r:id="rId52"/>
    <p:sldId id="521" r:id="rId53"/>
    <p:sldId id="407" r:id="rId54"/>
    <p:sldId id="282" r:id="rId55"/>
    <p:sldId id="564" r:id="rId56"/>
    <p:sldId id="565" r:id="rId57"/>
    <p:sldId id="566" r:id="rId58"/>
    <p:sldId id="385" r:id="rId59"/>
    <p:sldId id="257" r:id="rId60"/>
    <p:sldId id="548" r:id="rId61"/>
    <p:sldId id="547" r:id="rId62"/>
    <p:sldId id="549" r:id="rId63"/>
    <p:sldId id="381" r:id="rId64"/>
    <p:sldId id="382" r:id="rId65"/>
    <p:sldId id="383" r:id="rId66"/>
    <p:sldId id="530" r:id="rId67"/>
    <p:sldId id="539" r:id="rId68"/>
    <p:sldId id="455" r:id="rId69"/>
    <p:sldId id="529" r:id="rId70"/>
    <p:sldId id="543" r:id="rId71"/>
    <p:sldId id="264" r:id="rId72"/>
    <p:sldId id="269" r:id="rId73"/>
    <p:sldId id="384" r:id="rId74"/>
    <p:sldId id="559" r:id="rId75"/>
    <p:sldId id="365" r:id="rId76"/>
    <p:sldId id="409" r:id="rId77"/>
    <p:sldId id="410" r:id="rId78"/>
    <p:sldId id="497" r:id="rId79"/>
    <p:sldId id="263" r:id="rId80"/>
    <p:sldId id="524" r:id="rId81"/>
    <p:sldId id="540" r:id="rId82"/>
    <p:sldId id="496" r:id="rId83"/>
    <p:sldId id="498" r:id="rId84"/>
    <p:sldId id="340" r:id="rId85"/>
    <p:sldId id="52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84"/>
    <p:restoredTop sz="96405"/>
  </p:normalViewPr>
  <p:slideViewPr>
    <p:cSldViewPr snapToGrid="0" snapToObjects="1">
      <p:cViewPr>
        <p:scale>
          <a:sx n="97" d="100"/>
          <a:sy n="97" d="100"/>
        </p:scale>
        <p:origin x="1608" y="8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7D0F20-8235-7B42-8AD1-C1A93B943FE3}" type="datetimeFigureOut">
              <a:rPr lang="en-US" smtClean="0"/>
              <a:t>5/15/24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06FF1-8EE7-D249-9726-7B8C0447C6CC}" type="slidenum">
              <a:rPr lang="en-US" smtClean="0"/>
              <a:t>‹#›</a:t>
            </a:fld>
            <a:endParaRPr lang="en-US" dirty="0"/>
          </a:p>
        </p:txBody>
      </p:sp>
    </p:spTree>
    <p:extLst>
      <p:ext uri="{BB962C8B-B14F-4D97-AF65-F5344CB8AC3E}">
        <p14:creationId xmlns:p14="http://schemas.microsoft.com/office/powerpoint/2010/main" val="687452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45449-33BB-4D4D-8E9C-EF3D81C60277}" type="slidenum">
              <a:rPr lang="en-US" smtClean="0"/>
              <a:t>16</a:t>
            </a:fld>
            <a:endParaRPr lang="en-US"/>
          </a:p>
        </p:txBody>
      </p:sp>
    </p:spTree>
    <p:extLst>
      <p:ext uri="{BB962C8B-B14F-4D97-AF65-F5344CB8AC3E}">
        <p14:creationId xmlns:p14="http://schemas.microsoft.com/office/powerpoint/2010/main" val="27323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Johns Hopkins Transgenic Core Laboratory, they used CRISPR technology to produce a gain-of-function mutation in SCN10A (Nav1.8).</a:t>
            </a:r>
          </a:p>
        </p:txBody>
      </p:sp>
      <p:sp>
        <p:nvSpPr>
          <p:cNvPr id="4" name="Slide Number Placeholder 3"/>
          <p:cNvSpPr>
            <a:spLocks noGrp="1"/>
          </p:cNvSpPr>
          <p:nvPr>
            <p:ph type="sldNum" sz="quarter" idx="5"/>
          </p:nvPr>
        </p:nvSpPr>
        <p:spPr/>
        <p:txBody>
          <a:bodyPr/>
          <a:lstStyle/>
          <a:p>
            <a:fld id="{2FF4F162-7602-C746-8701-EBB2F1187457}" type="slidenum">
              <a:rPr lang="en-US" altLang="x-none" smtClean="0"/>
              <a:pPr/>
              <a:t>38</a:t>
            </a:fld>
            <a:endParaRPr lang="en-US" altLang="x-none"/>
          </a:p>
        </p:txBody>
      </p:sp>
    </p:spTree>
    <p:extLst>
      <p:ext uri="{BB962C8B-B14F-4D97-AF65-F5344CB8AC3E}">
        <p14:creationId xmlns:p14="http://schemas.microsoft.com/office/powerpoint/2010/main" val="37146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housed male mouse with scratching due to gain of function mutation in Nav 1.8.</a:t>
            </a:r>
          </a:p>
        </p:txBody>
      </p:sp>
      <p:sp>
        <p:nvSpPr>
          <p:cNvPr id="4" name="Slide Number Placeholder 3"/>
          <p:cNvSpPr>
            <a:spLocks noGrp="1"/>
          </p:cNvSpPr>
          <p:nvPr>
            <p:ph type="sldNum" sz="quarter" idx="5"/>
          </p:nvPr>
        </p:nvSpPr>
        <p:spPr/>
        <p:txBody>
          <a:bodyPr/>
          <a:lstStyle/>
          <a:p>
            <a:fld id="{2FF4F162-7602-C746-8701-EBB2F1187457}" type="slidenum">
              <a:rPr lang="en-US" altLang="x-none" smtClean="0"/>
              <a:pPr/>
              <a:t>39</a:t>
            </a:fld>
            <a:endParaRPr lang="en-US" altLang="x-none"/>
          </a:p>
        </p:txBody>
      </p:sp>
    </p:spTree>
    <p:extLst>
      <p:ext uri="{BB962C8B-B14F-4D97-AF65-F5344CB8AC3E}">
        <p14:creationId xmlns:p14="http://schemas.microsoft.com/office/powerpoint/2010/main" val="1472814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Mice were C57bl/6J background mice – males and females. N=75 mice or n&gt;12 mice in each group. Heterozygous and homozygous mice spent significantly more time in the closed arms than the open arms.</a:t>
            </a:r>
          </a:p>
        </p:txBody>
      </p:sp>
      <p:sp>
        <p:nvSpPr>
          <p:cNvPr id="4" name="Slide Number Placeholder 3"/>
          <p:cNvSpPr>
            <a:spLocks noGrp="1"/>
          </p:cNvSpPr>
          <p:nvPr>
            <p:ph type="sldNum" sz="quarter" idx="5"/>
          </p:nvPr>
        </p:nvSpPr>
        <p:spPr/>
        <p:txBody>
          <a:bodyPr/>
          <a:lstStyle/>
          <a:p>
            <a:fld id="{2FF4F162-7602-C746-8701-EBB2F1187457}" type="slidenum">
              <a:rPr lang="en-US" altLang="x-none" smtClean="0"/>
              <a:pPr/>
              <a:t>42</a:t>
            </a:fld>
            <a:endParaRPr lang="en-US" altLang="x-none"/>
          </a:p>
        </p:txBody>
      </p:sp>
    </p:spTree>
    <p:extLst>
      <p:ext uri="{BB962C8B-B14F-4D97-AF65-F5344CB8AC3E}">
        <p14:creationId xmlns:p14="http://schemas.microsoft.com/office/powerpoint/2010/main" val="529328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93490E-96B6-3A4C-9904-ED85FBEC7958}" type="slidenum">
              <a:rPr lang="en-US" sz="1200">
                <a:latin typeface="Calibri" charset="0"/>
              </a:rPr>
              <a:pPr eaLnBrk="1" hangingPunct="1"/>
              <a:t>54</a:t>
            </a:fld>
            <a:endParaRPr lang="en-US" sz="1200">
              <a:latin typeface="Calibri" charset="0"/>
            </a:endParaRPr>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523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a:ea typeface="ＭＳ Ｐゴシック" charset="0"/>
              <a:cs typeface="ＭＳ Ｐゴシック" charset="0"/>
            </a:endParaRPr>
          </a:p>
        </p:txBody>
      </p:sp>
    </p:spTree>
    <p:extLst>
      <p:ext uri="{BB962C8B-B14F-4D97-AF65-F5344CB8AC3E}">
        <p14:creationId xmlns:p14="http://schemas.microsoft.com/office/powerpoint/2010/main" val="46530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1A5DE7B-A061-524C-90EC-A5FF7663F78B}" type="slidenum">
              <a:rPr lang="en-US" altLang="x-none" sz="1200">
                <a:latin typeface="Calibri Regular" charset="0"/>
              </a:rPr>
              <a:pPr/>
              <a:t>72</a:t>
            </a:fld>
            <a:endParaRPr lang="en-US" altLang="x-none" sz="1200">
              <a:latin typeface="Calibri Regular"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latin typeface="Calibri Regular" charset="0"/>
                <a:ea typeface="ＭＳ Ｐゴシック" charset="-128"/>
              </a:rPr>
              <a:t>call psych if the tests are negative</a:t>
            </a:r>
          </a:p>
          <a:p>
            <a:pPr eaLnBrk="1" hangingPunct="1"/>
            <a:r>
              <a:rPr lang="en-US" altLang="x-none">
                <a:latin typeface="Calibri Regular" charset="0"/>
                <a:ea typeface="ＭＳ Ｐゴシック" charset="-128"/>
              </a:rPr>
              <a:t>Remember the caveat is that many are found later</a:t>
            </a:r>
          </a:p>
        </p:txBody>
      </p:sp>
    </p:spTree>
    <p:extLst>
      <p:ext uri="{BB962C8B-B14F-4D97-AF65-F5344CB8AC3E}">
        <p14:creationId xmlns:p14="http://schemas.microsoft.com/office/powerpoint/2010/main" val="215959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06FF1-8EE7-D249-9726-7B8C0447C6CC}" type="slidenum">
              <a:rPr lang="en-US" smtClean="0"/>
              <a:t>84</a:t>
            </a:fld>
            <a:endParaRPr lang="en-US" dirty="0"/>
          </a:p>
        </p:txBody>
      </p:sp>
    </p:spTree>
    <p:extLst>
      <p:ext uri="{BB962C8B-B14F-4D97-AF65-F5344CB8AC3E}">
        <p14:creationId xmlns:p14="http://schemas.microsoft.com/office/powerpoint/2010/main" val="1732792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B0B57E-B3AD-1A4A-86DA-B9E46B0844EB}" type="datetimeFigureOut">
              <a:rPr lang="en-US" smtClean="0"/>
              <a:t>5/15/24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2038587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B0B57E-B3AD-1A4A-86DA-B9E46B0844EB}" type="datetimeFigureOut">
              <a:rPr lang="en-US" smtClean="0"/>
              <a:t>5/15/24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14597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B0B57E-B3AD-1A4A-86DA-B9E46B0844EB}" type="datetimeFigureOut">
              <a:rPr lang="en-US" smtClean="0"/>
              <a:t>5/15/24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53363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B0B57E-B3AD-1A4A-86DA-B9E46B0844EB}" type="datetimeFigureOut">
              <a:rPr lang="en-US" smtClean="0"/>
              <a:t>5/15/24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1589033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B0B57E-B3AD-1A4A-86DA-B9E46B0844EB}" type="datetimeFigureOut">
              <a:rPr lang="en-US" smtClean="0"/>
              <a:t>5/15/24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779770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B0B57E-B3AD-1A4A-86DA-B9E46B0844EB}" type="datetimeFigureOut">
              <a:rPr lang="en-US" smtClean="0"/>
              <a:t>5/15/24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1651898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B0B57E-B3AD-1A4A-86DA-B9E46B0844EB}" type="datetimeFigureOut">
              <a:rPr lang="en-US" smtClean="0"/>
              <a:t>5/15/24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79353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B0B57E-B3AD-1A4A-86DA-B9E46B0844EB}" type="datetimeFigureOut">
              <a:rPr lang="en-US" smtClean="0"/>
              <a:t>5/15/24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106533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B0B57E-B3AD-1A4A-86DA-B9E46B0844EB}" type="datetimeFigureOut">
              <a:rPr lang="en-US" smtClean="0"/>
              <a:t>5/15/24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1441540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B0B57E-B3AD-1A4A-86DA-B9E46B0844EB}" type="datetimeFigureOut">
              <a:rPr lang="en-US" smtClean="0"/>
              <a:t>5/15/24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5407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B0B57E-B3AD-1A4A-86DA-B9E46B0844EB}" type="datetimeFigureOut">
              <a:rPr lang="en-US" smtClean="0"/>
              <a:t>5/15/24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8CC87-281E-A04C-9EEA-0DF431E90D09}" type="slidenum">
              <a:rPr lang="en-US" smtClean="0"/>
              <a:t>‹#›</a:t>
            </a:fld>
            <a:endParaRPr lang="en-US" dirty="0"/>
          </a:p>
        </p:txBody>
      </p:sp>
    </p:spTree>
    <p:extLst>
      <p:ext uri="{BB962C8B-B14F-4D97-AF65-F5344CB8AC3E}">
        <p14:creationId xmlns:p14="http://schemas.microsoft.com/office/powerpoint/2010/main" val="417563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0B57E-B3AD-1A4A-86DA-B9E46B0844EB}" type="datetimeFigureOut">
              <a:rPr lang="en-US" smtClean="0"/>
              <a:t>5/15/24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8CC87-281E-A04C-9EEA-0DF431E90D09}" type="slidenum">
              <a:rPr lang="en-US" smtClean="0"/>
              <a:t>‹#›</a:t>
            </a:fld>
            <a:endParaRPr lang="en-US" dirty="0"/>
          </a:p>
        </p:txBody>
      </p:sp>
    </p:spTree>
    <p:extLst>
      <p:ext uri="{BB962C8B-B14F-4D97-AF65-F5344CB8AC3E}">
        <p14:creationId xmlns:p14="http://schemas.microsoft.com/office/powerpoint/2010/main" val="259117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416" y="234089"/>
            <a:ext cx="11331146" cy="2387600"/>
          </a:xfrm>
        </p:spPr>
        <p:txBody>
          <a:bodyPr>
            <a:normAutofit/>
          </a:bodyPr>
          <a:lstStyle/>
          <a:p>
            <a:r>
              <a:rPr lang="en-US" sz="4800" b="1"/>
              <a:t>Interstitial Medicine</a:t>
            </a:r>
            <a:br>
              <a:rPr lang="en-US" sz="4800" b="1"/>
            </a:br>
            <a:r>
              <a:rPr lang="en-US" sz="4800" b="1"/>
              <a:t>Seeing the Whole Elephant</a:t>
            </a:r>
            <a:endParaRPr lang="en-US" sz="4800" dirty="0"/>
          </a:p>
        </p:txBody>
      </p:sp>
      <p:sp>
        <p:nvSpPr>
          <p:cNvPr id="3" name="Subtitle 2"/>
          <p:cNvSpPr>
            <a:spLocks noGrp="1"/>
          </p:cNvSpPr>
          <p:nvPr>
            <p:ph type="subTitle" idx="1"/>
          </p:nvPr>
        </p:nvSpPr>
        <p:spPr>
          <a:xfrm>
            <a:off x="1488989" y="4009811"/>
            <a:ext cx="9144000" cy="1655762"/>
          </a:xfrm>
        </p:spPr>
        <p:txBody>
          <a:bodyPr/>
          <a:lstStyle/>
          <a:p>
            <a:r>
              <a:rPr lang="en-US" dirty="0"/>
              <a:t>Glenn </a:t>
            </a:r>
            <a:r>
              <a:rPr lang="en-US" dirty="0" err="1"/>
              <a:t>Treisman</a:t>
            </a:r>
            <a:r>
              <a:rPr lang="en-US" dirty="0"/>
              <a:t> MD PhD</a:t>
            </a:r>
          </a:p>
          <a:p>
            <a:r>
              <a:rPr lang="en-US" dirty="0"/>
              <a:t>Eugene Meyer III Professor of Psychiatry and Medicine </a:t>
            </a:r>
          </a:p>
          <a:p>
            <a:r>
              <a:rPr lang="en-US" dirty="0"/>
              <a:t>Johns Hopkins University School of Medicine </a:t>
            </a:r>
          </a:p>
        </p:txBody>
      </p:sp>
    </p:spTree>
    <p:extLst>
      <p:ext uri="{BB962C8B-B14F-4D97-AF65-F5344CB8AC3E}">
        <p14:creationId xmlns:p14="http://schemas.microsoft.com/office/powerpoint/2010/main" val="913180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B9061-450F-1960-E806-0895462E0CC0}"/>
              </a:ext>
            </a:extLst>
          </p:cNvPr>
          <p:cNvSpPr>
            <a:spLocks noGrp="1"/>
          </p:cNvSpPr>
          <p:nvPr>
            <p:ph type="title"/>
          </p:nvPr>
        </p:nvSpPr>
        <p:spPr/>
        <p:txBody>
          <a:bodyPr/>
          <a:lstStyle/>
          <a:p>
            <a:r>
              <a:rPr lang="en-US" dirty="0"/>
              <a:t>There are psychosomatic illnesses </a:t>
            </a:r>
          </a:p>
        </p:txBody>
      </p:sp>
      <p:sp>
        <p:nvSpPr>
          <p:cNvPr id="3" name="Content Placeholder 2">
            <a:extLst>
              <a:ext uri="{FF2B5EF4-FFF2-40B4-BE49-F238E27FC236}">
                <a16:creationId xmlns:a16="http://schemas.microsoft.com/office/drawing/2014/main" id="{F2B2B880-14EB-5A60-7A8E-F010978A4CEB}"/>
              </a:ext>
            </a:extLst>
          </p:cNvPr>
          <p:cNvSpPr>
            <a:spLocks noGrp="1"/>
          </p:cNvSpPr>
          <p:nvPr>
            <p:ph idx="1"/>
          </p:nvPr>
        </p:nvSpPr>
        <p:spPr/>
        <p:txBody>
          <a:bodyPr>
            <a:normAutofit/>
          </a:bodyPr>
          <a:lstStyle/>
          <a:p>
            <a:r>
              <a:rPr lang="en-US" sz="4000" dirty="0"/>
              <a:t>Malingering</a:t>
            </a:r>
          </a:p>
          <a:p>
            <a:r>
              <a:rPr lang="en-US" sz="4000" dirty="0"/>
              <a:t>Conversion</a:t>
            </a:r>
          </a:p>
          <a:p>
            <a:r>
              <a:rPr lang="en-US" sz="4000" dirty="0" err="1"/>
              <a:t>Pseudoseizures</a:t>
            </a:r>
            <a:r>
              <a:rPr lang="en-US" sz="4000" dirty="0"/>
              <a:t> </a:t>
            </a:r>
          </a:p>
          <a:p>
            <a:endParaRPr lang="en-US" sz="4000" dirty="0"/>
          </a:p>
        </p:txBody>
      </p:sp>
    </p:spTree>
    <p:extLst>
      <p:ext uri="{BB962C8B-B14F-4D97-AF65-F5344CB8AC3E}">
        <p14:creationId xmlns:p14="http://schemas.microsoft.com/office/powerpoint/2010/main" val="2531743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Malingering</a:t>
            </a:r>
          </a:p>
        </p:txBody>
      </p:sp>
      <p:sp>
        <p:nvSpPr>
          <p:cNvPr id="3" name="Content Placeholder 2"/>
          <p:cNvSpPr>
            <a:spLocks noGrp="1"/>
          </p:cNvSpPr>
          <p:nvPr>
            <p:ph idx="1"/>
          </p:nvPr>
        </p:nvSpPr>
        <p:spPr/>
        <p:txBody>
          <a:bodyPr/>
          <a:lstStyle/>
          <a:p>
            <a:r>
              <a:rPr lang="en-US" dirty="0"/>
              <a:t>47 year old man came to the ER for abdominal pain which was severe and intolerable. He was extremely demanding and agitated, wanting narcotics (</a:t>
            </a:r>
            <a:r>
              <a:rPr lang="en-US" dirty="0" err="1"/>
              <a:t>dilaudid</a:t>
            </a:r>
            <a:r>
              <a:rPr lang="en-US" dirty="0"/>
              <a:t> by name) and saying he needed to be in the hospital. The name, address, and insurance info he gave matched a patient in the system who was 24 years old. The consulting psychiatrist called the home phone number in the chart and his son told us that the patient had given us his information, that he had been ejected from his son’s home, and that the police were searching for him for some other issue. His son pointed out that he would not be responsible for the hospital bill.</a:t>
            </a:r>
          </a:p>
        </p:txBody>
      </p:sp>
    </p:spTree>
    <p:extLst>
      <p:ext uri="{BB962C8B-B14F-4D97-AF65-F5344CB8AC3E}">
        <p14:creationId xmlns:p14="http://schemas.microsoft.com/office/powerpoint/2010/main" val="3813045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disorder (</a:t>
            </a:r>
            <a:r>
              <a:rPr lang="en-US" dirty="0" err="1"/>
              <a:t>Pseudoseizures</a:t>
            </a:r>
            <a:r>
              <a:rPr lang="en-US" dirty="0"/>
              <a:t>)</a:t>
            </a:r>
          </a:p>
        </p:txBody>
      </p:sp>
      <p:sp>
        <p:nvSpPr>
          <p:cNvPr id="3" name="Content Placeholder 2"/>
          <p:cNvSpPr>
            <a:spLocks noGrp="1"/>
          </p:cNvSpPr>
          <p:nvPr>
            <p:ph idx="1"/>
          </p:nvPr>
        </p:nvSpPr>
        <p:spPr/>
        <p:txBody>
          <a:bodyPr/>
          <a:lstStyle/>
          <a:p>
            <a:r>
              <a:rPr lang="en-US" dirty="0"/>
              <a:t>A 34 year old woman admitted to the pain service after her seizures were found to be non-epileptiform on EEG. She had recently discovered her daughter was pregnant, had limited resources at home, and had limited financial resources. Her “spells” stopped gradually over a couple of days with supportive therapy and family meetings.</a:t>
            </a:r>
          </a:p>
        </p:txBody>
      </p:sp>
    </p:spTree>
    <p:extLst>
      <p:ext uri="{BB962C8B-B14F-4D97-AF65-F5344CB8AC3E}">
        <p14:creationId xmlns:p14="http://schemas.microsoft.com/office/powerpoint/2010/main" val="4068263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Conversion</a:t>
            </a:r>
          </a:p>
        </p:txBody>
      </p:sp>
      <p:sp>
        <p:nvSpPr>
          <p:cNvPr id="3" name="Content Placeholder 2"/>
          <p:cNvSpPr>
            <a:spLocks noGrp="1"/>
          </p:cNvSpPr>
          <p:nvPr>
            <p:ph idx="1"/>
          </p:nvPr>
        </p:nvSpPr>
        <p:spPr/>
        <p:txBody>
          <a:bodyPr/>
          <a:lstStyle/>
          <a:p>
            <a:r>
              <a:rPr lang="en-US" dirty="0"/>
              <a:t>19 year old college student seen for paralysis of her right hand at the wrist in a way that did not follow muscle or nerve distributions. Her hand was somewhat pale and cold to the touch in contrast to her other hand. The psychiatric consultant found she was a religious Catholic and had been dating a popular athlete who was pressuring her to have premarital sex. The function gradually returned to her hand as she discussed her guilt and shame about her behavior at the most recent encounter with him. She was reassured by some education and support and was satisfied with our arranging counselling at her church. </a:t>
            </a:r>
          </a:p>
        </p:txBody>
      </p:sp>
    </p:spTree>
    <p:extLst>
      <p:ext uri="{BB962C8B-B14F-4D97-AF65-F5344CB8AC3E}">
        <p14:creationId xmlns:p14="http://schemas.microsoft.com/office/powerpoint/2010/main" val="2526495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0"/>
            <a:ext cx="8969762" cy="6858000"/>
          </a:xfrm>
          <a:prstGeom prst="rect">
            <a:avLst/>
          </a:prstGeom>
        </p:spPr>
      </p:pic>
      <p:sp>
        <p:nvSpPr>
          <p:cNvPr id="5" name="TextBox 4"/>
          <p:cNvSpPr txBox="1"/>
          <p:nvPr/>
        </p:nvSpPr>
        <p:spPr>
          <a:xfrm>
            <a:off x="194872" y="6100997"/>
            <a:ext cx="2513701" cy="369332"/>
          </a:xfrm>
          <a:prstGeom prst="rect">
            <a:avLst/>
          </a:prstGeom>
          <a:noFill/>
        </p:spPr>
        <p:txBody>
          <a:bodyPr wrap="none" rtlCol="0">
            <a:spAutoFit/>
          </a:bodyPr>
          <a:lstStyle/>
          <a:p>
            <a:r>
              <a:rPr lang="en-US" dirty="0"/>
              <a:t>Website of </a:t>
            </a:r>
            <a:r>
              <a:rPr lang="en-US"/>
              <a:t>Richard Boles</a:t>
            </a:r>
          </a:p>
        </p:txBody>
      </p:sp>
    </p:spTree>
    <p:extLst>
      <p:ext uri="{BB962C8B-B14F-4D97-AF65-F5344CB8AC3E}">
        <p14:creationId xmlns:p14="http://schemas.microsoft.com/office/powerpoint/2010/main" val="793024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82" y="187191"/>
            <a:ext cx="11421036" cy="1325563"/>
          </a:xfrm>
        </p:spPr>
        <p:txBody>
          <a:bodyPr>
            <a:normAutofit fontScale="90000"/>
          </a:bodyPr>
          <a:lstStyle/>
          <a:p>
            <a:r>
              <a:rPr lang="en-US" sz="4000" dirty="0"/>
              <a:t>Dysautonomia (dysregulation of the autonomic nervous system) has been linked to all these conditions in the literature </a:t>
            </a:r>
          </a:p>
        </p:txBody>
      </p:sp>
      <p:sp>
        <p:nvSpPr>
          <p:cNvPr id="3" name="Content Placeholder 2"/>
          <p:cNvSpPr>
            <a:spLocks noGrp="1"/>
          </p:cNvSpPr>
          <p:nvPr>
            <p:ph idx="1"/>
          </p:nvPr>
        </p:nvSpPr>
        <p:spPr>
          <a:xfrm>
            <a:off x="323580" y="1822450"/>
            <a:ext cx="11482938" cy="4351338"/>
          </a:xfrm>
        </p:spPr>
        <p:txBody>
          <a:bodyPr numCol="2">
            <a:normAutofit lnSpcReduction="10000"/>
          </a:bodyPr>
          <a:lstStyle/>
          <a:p>
            <a:r>
              <a:rPr lang="en-US" dirty="0"/>
              <a:t>POTS/NMH     	</a:t>
            </a:r>
          </a:p>
          <a:p>
            <a:r>
              <a:rPr lang="en-US" dirty="0"/>
              <a:t>Migraine		</a:t>
            </a:r>
          </a:p>
          <a:p>
            <a:r>
              <a:rPr lang="en-US" dirty="0"/>
              <a:t>Brain fog		</a:t>
            </a:r>
          </a:p>
          <a:p>
            <a:r>
              <a:rPr lang="en-US" dirty="0"/>
              <a:t>Gut </a:t>
            </a:r>
            <a:r>
              <a:rPr lang="en-US" dirty="0" err="1"/>
              <a:t>dysmotility</a:t>
            </a:r>
            <a:r>
              <a:rPr lang="en-US" dirty="0"/>
              <a:t> 	</a:t>
            </a:r>
          </a:p>
          <a:p>
            <a:r>
              <a:rPr lang="en-US" dirty="0"/>
              <a:t>IBS			</a:t>
            </a:r>
          </a:p>
          <a:p>
            <a:r>
              <a:rPr lang="en-US" dirty="0"/>
              <a:t>Fibromyalgia	</a:t>
            </a:r>
          </a:p>
          <a:p>
            <a:r>
              <a:rPr lang="en-US" dirty="0"/>
              <a:t>MCTD		</a:t>
            </a:r>
          </a:p>
          <a:p>
            <a:r>
              <a:rPr lang="en-US" dirty="0"/>
              <a:t>Chronic Fatigue	</a:t>
            </a:r>
          </a:p>
          <a:p>
            <a:r>
              <a:rPr lang="en-US" dirty="0"/>
              <a:t>Tinnitus		</a:t>
            </a:r>
          </a:p>
          <a:p>
            <a:r>
              <a:rPr lang="en-US" dirty="0"/>
              <a:t>Interstitial cystitis</a:t>
            </a:r>
          </a:p>
          <a:p>
            <a:r>
              <a:rPr lang="en-US" dirty="0"/>
              <a:t>Chronic pain	</a:t>
            </a:r>
          </a:p>
          <a:p>
            <a:r>
              <a:rPr lang="en-US" dirty="0"/>
              <a:t>CRPS/RSD		</a:t>
            </a:r>
          </a:p>
          <a:p>
            <a:r>
              <a:rPr lang="en-US" dirty="0"/>
              <a:t>Depression	</a:t>
            </a:r>
          </a:p>
          <a:p>
            <a:r>
              <a:rPr lang="en-US" dirty="0"/>
              <a:t>Ehlers-Danlos</a:t>
            </a:r>
          </a:p>
          <a:p>
            <a:r>
              <a:rPr lang="en-US" dirty="0"/>
              <a:t>Lyme disease</a:t>
            </a:r>
          </a:p>
          <a:p>
            <a:r>
              <a:rPr lang="en-US" dirty="0"/>
              <a:t>Long Covid 	</a:t>
            </a:r>
          </a:p>
          <a:p>
            <a:endParaRPr lang="en-US" dirty="0"/>
          </a:p>
        </p:txBody>
      </p:sp>
      <p:cxnSp>
        <p:nvCxnSpPr>
          <p:cNvPr id="5" name="Straight Connector 4"/>
          <p:cNvCxnSpPr/>
          <p:nvPr/>
        </p:nvCxnSpPr>
        <p:spPr>
          <a:xfrm>
            <a:off x="5698156" y="1806688"/>
            <a:ext cx="0" cy="436341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982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4689336-2FF0-A4CD-8377-55C171D9DFFD}"/>
              </a:ext>
            </a:extLst>
          </p:cNvPr>
          <p:cNvSpPr/>
          <p:nvPr/>
        </p:nvSpPr>
        <p:spPr>
          <a:xfrm>
            <a:off x="4650830" y="3922845"/>
            <a:ext cx="2320372" cy="23118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233843-BD60-B197-965C-A9694943DF58}"/>
              </a:ext>
            </a:extLst>
          </p:cNvPr>
          <p:cNvSpPr/>
          <p:nvPr/>
        </p:nvSpPr>
        <p:spPr>
          <a:xfrm>
            <a:off x="7755828" y="867815"/>
            <a:ext cx="2320372" cy="23118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620BD3B-5878-5090-CDA2-1B489E448D8A}"/>
              </a:ext>
            </a:extLst>
          </p:cNvPr>
          <p:cNvSpPr/>
          <p:nvPr/>
        </p:nvSpPr>
        <p:spPr>
          <a:xfrm>
            <a:off x="6177445" y="247543"/>
            <a:ext cx="2320372" cy="23118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21DB8F-724D-1C30-FFA8-043CA3FCC122}"/>
              </a:ext>
            </a:extLst>
          </p:cNvPr>
          <p:cNvSpPr/>
          <p:nvPr/>
        </p:nvSpPr>
        <p:spPr>
          <a:xfrm>
            <a:off x="4665412" y="878235"/>
            <a:ext cx="2320372" cy="23118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D99511-772A-E5EE-115B-51E30E8AFEE1}"/>
              </a:ext>
            </a:extLst>
          </p:cNvPr>
          <p:cNvSpPr/>
          <p:nvPr/>
        </p:nvSpPr>
        <p:spPr>
          <a:xfrm>
            <a:off x="4013697" y="2395330"/>
            <a:ext cx="2320372" cy="23118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9A8A90D-4DE2-9B14-43AB-4DB756FF6C74}"/>
              </a:ext>
            </a:extLst>
          </p:cNvPr>
          <p:cNvSpPr/>
          <p:nvPr/>
        </p:nvSpPr>
        <p:spPr>
          <a:xfrm>
            <a:off x="5742690" y="1922595"/>
            <a:ext cx="2320372" cy="23118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F64E9BD-31EA-018C-E386-9893BEBEA4B4}"/>
              </a:ext>
            </a:extLst>
          </p:cNvPr>
          <p:cNvSpPr/>
          <p:nvPr/>
        </p:nvSpPr>
        <p:spPr>
          <a:xfrm>
            <a:off x="7848814" y="3922845"/>
            <a:ext cx="2320372" cy="23118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13D18A28-6CAF-B82C-5C3E-AF17B788D176}"/>
              </a:ext>
            </a:extLst>
          </p:cNvPr>
          <p:cNvSpPr/>
          <p:nvPr/>
        </p:nvSpPr>
        <p:spPr>
          <a:xfrm>
            <a:off x="6357050" y="4546115"/>
            <a:ext cx="2320372" cy="23118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9FCACB5-8158-80C6-67CA-277CEFC2C5CA}"/>
              </a:ext>
            </a:extLst>
          </p:cNvPr>
          <p:cNvSpPr/>
          <p:nvPr/>
        </p:nvSpPr>
        <p:spPr>
          <a:xfrm>
            <a:off x="8633440" y="2408985"/>
            <a:ext cx="2320372" cy="23118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B450E81-8943-0529-8F3A-7D2B3FECAA36}"/>
              </a:ext>
            </a:extLst>
          </p:cNvPr>
          <p:cNvSpPr txBox="1"/>
          <p:nvPr/>
        </p:nvSpPr>
        <p:spPr>
          <a:xfrm>
            <a:off x="9148826" y="3172519"/>
            <a:ext cx="1130374" cy="369332"/>
          </a:xfrm>
          <a:prstGeom prst="rect">
            <a:avLst/>
          </a:prstGeom>
          <a:noFill/>
        </p:spPr>
        <p:txBody>
          <a:bodyPr wrap="none" rtlCol="0">
            <a:spAutoFit/>
          </a:bodyPr>
          <a:lstStyle/>
          <a:p>
            <a:r>
              <a:rPr lang="en-US" dirty="0"/>
              <a:t>Post Lyme</a:t>
            </a:r>
          </a:p>
        </p:txBody>
      </p:sp>
      <p:sp>
        <p:nvSpPr>
          <p:cNvPr id="22" name="TextBox 21">
            <a:extLst>
              <a:ext uri="{FF2B5EF4-FFF2-40B4-BE49-F238E27FC236}">
                <a16:creationId xmlns:a16="http://schemas.microsoft.com/office/drawing/2014/main" id="{DDCBC044-F5BE-89F2-2182-46E9B09116CF}"/>
              </a:ext>
            </a:extLst>
          </p:cNvPr>
          <p:cNvSpPr txBox="1"/>
          <p:nvPr/>
        </p:nvSpPr>
        <p:spPr>
          <a:xfrm>
            <a:off x="8866830" y="3785679"/>
            <a:ext cx="2086982" cy="369332"/>
          </a:xfrm>
          <a:prstGeom prst="rect">
            <a:avLst/>
          </a:prstGeom>
          <a:noFill/>
        </p:spPr>
        <p:txBody>
          <a:bodyPr wrap="none" rtlCol="0">
            <a:spAutoFit/>
          </a:bodyPr>
          <a:lstStyle/>
          <a:p>
            <a:r>
              <a:rPr lang="en-US" dirty="0"/>
              <a:t>Post Gastroenteritis </a:t>
            </a:r>
          </a:p>
        </p:txBody>
      </p:sp>
      <p:sp>
        <p:nvSpPr>
          <p:cNvPr id="25" name="Oval 24">
            <a:extLst>
              <a:ext uri="{FF2B5EF4-FFF2-40B4-BE49-F238E27FC236}">
                <a16:creationId xmlns:a16="http://schemas.microsoft.com/office/drawing/2014/main" id="{8750ADA2-2B83-3498-3330-91FE708C230D}"/>
              </a:ext>
            </a:extLst>
          </p:cNvPr>
          <p:cNvSpPr/>
          <p:nvPr/>
        </p:nvSpPr>
        <p:spPr>
          <a:xfrm>
            <a:off x="6812740" y="1928209"/>
            <a:ext cx="2320372" cy="23118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1D32700-3C3C-5CAC-1670-01A103DA63D6}"/>
              </a:ext>
            </a:extLst>
          </p:cNvPr>
          <p:cNvSpPr txBox="1"/>
          <p:nvPr/>
        </p:nvSpPr>
        <p:spPr>
          <a:xfrm>
            <a:off x="9148826" y="2868031"/>
            <a:ext cx="1160702" cy="369332"/>
          </a:xfrm>
          <a:prstGeom prst="rect">
            <a:avLst/>
          </a:prstGeom>
          <a:noFill/>
        </p:spPr>
        <p:txBody>
          <a:bodyPr wrap="none" rtlCol="0">
            <a:spAutoFit/>
          </a:bodyPr>
          <a:lstStyle/>
          <a:p>
            <a:r>
              <a:rPr lang="en-US" dirty="0"/>
              <a:t>Post Covid</a:t>
            </a:r>
          </a:p>
        </p:txBody>
      </p:sp>
      <p:sp>
        <p:nvSpPr>
          <p:cNvPr id="28" name="TextBox 27">
            <a:extLst>
              <a:ext uri="{FF2B5EF4-FFF2-40B4-BE49-F238E27FC236}">
                <a16:creationId xmlns:a16="http://schemas.microsoft.com/office/drawing/2014/main" id="{6DD03814-3EC5-DF21-39CF-95803D8B3727}"/>
              </a:ext>
            </a:extLst>
          </p:cNvPr>
          <p:cNvSpPr txBox="1"/>
          <p:nvPr/>
        </p:nvSpPr>
        <p:spPr>
          <a:xfrm>
            <a:off x="294793" y="595736"/>
            <a:ext cx="2550698" cy="369332"/>
          </a:xfrm>
          <a:prstGeom prst="rect">
            <a:avLst/>
          </a:prstGeom>
          <a:noFill/>
        </p:spPr>
        <p:txBody>
          <a:bodyPr wrap="none" rtlCol="0">
            <a:spAutoFit/>
          </a:bodyPr>
          <a:lstStyle/>
          <a:p>
            <a:r>
              <a:rPr lang="en-US" dirty="0"/>
              <a:t>Sodium "Channelopathy”</a:t>
            </a:r>
          </a:p>
        </p:txBody>
      </p:sp>
      <p:sp>
        <p:nvSpPr>
          <p:cNvPr id="29" name="TextBox 28">
            <a:extLst>
              <a:ext uri="{FF2B5EF4-FFF2-40B4-BE49-F238E27FC236}">
                <a16:creationId xmlns:a16="http://schemas.microsoft.com/office/drawing/2014/main" id="{20E0C32C-4E30-5E25-5273-04E09AC35CEB}"/>
              </a:ext>
            </a:extLst>
          </p:cNvPr>
          <p:cNvSpPr txBox="1"/>
          <p:nvPr/>
        </p:nvSpPr>
        <p:spPr>
          <a:xfrm>
            <a:off x="272932" y="1223039"/>
            <a:ext cx="2309287" cy="369332"/>
          </a:xfrm>
          <a:prstGeom prst="rect">
            <a:avLst/>
          </a:prstGeom>
          <a:noFill/>
        </p:spPr>
        <p:txBody>
          <a:bodyPr wrap="none" rtlCol="0">
            <a:spAutoFit/>
          </a:bodyPr>
          <a:lstStyle/>
          <a:p>
            <a:r>
              <a:rPr lang="en-US" dirty="0"/>
              <a:t>Familial Dysautonomia</a:t>
            </a:r>
          </a:p>
        </p:txBody>
      </p:sp>
      <p:sp>
        <p:nvSpPr>
          <p:cNvPr id="30" name="TextBox 29">
            <a:extLst>
              <a:ext uri="{FF2B5EF4-FFF2-40B4-BE49-F238E27FC236}">
                <a16:creationId xmlns:a16="http://schemas.microsoft.com/office/drawing/2014/main" id="{2B8859A5-1977-1B7F-249A-44B06C04FB7F}"/>
              </a:ext>
            </a:extLst>
          </p:cNvPr>
          <p:cNvSpPr txBox="1"/>
          <p:nvPr/>
        </p:nvSpPr>
        <p:spPr>
          <a:xfrm>
            <a:off x="297103" y="1846326"/>
            <a:ext cx="1792670" cy="646331"/>
          </a:xfrm>
          <a:prstGeom prst="rect">
            <a:avLst/>
          </a:prstGeom>
          <a:noFill/>
        </p:spPr>
        <p:txBody>
          <a:bodyPr wrap="none" rtlCol="0">
            <a:spAutoFit/>
          </a:bodyPr>
          <a:lstStyle/>
          <a:p>
            <a:pPr algn="ctr"/>
            <a:r>
              <a:rPr lang="en-US" dirty="0"/>
              <a:t>Familial Immune </a:t>
            </a:r>
          </a:p>
          <a:p>
            <a:pPr algn="ctr"/>
            <a:r>
              <a:rPr lang="en-US" dirty="0"/>
              <a:t>Dysregulation</a:t>
            </a:r>
          </a:p>
        </p:txBody>
      </p:sp>
      <p:cxnSp>
        <p:nvCxnSpPr>
          <p:cNvPr id="35" name="Straight Arrow Connector 34">
            <a:extLst>
              <a:ext uri="{FF2B5EF4-FFF2-40B4-BE49-F238E27FC236}">
                <a16:creationId xmlns:a16="http://schemas.microsoft.com/office/drawing/2014/main" id="{50B45966-6515-DE8C-E258-997014D8BF4A}"/>
              </a:ext>
            </a:extLst>
          </p:cNvPr>
          <p:cNvCxnSpPr/>
          <p:nvPr/>
        </p:nvCxnSpPr>
        <p:spPr>
          <a:xfrm>
            <a:off x="3005959" y="798100"/>
            <a:ext cx="1177158" cy="755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0C86D89-BD9F-E0CF-82FA-E2767647F798}"/>
              </a:ext>
            </a:extLst>
          </p:cNvPr>
          <p:cNvCxnSpPr>
            <a:cxnSpLocks/>
          </p:cNvCxnSpPr>
          <p:nvPr/>
        </p:nvCxnSpPr>
        <p:spPr>
          <a:xfrm>
            <a:off x="2582219" y="1553263"/>
            <a:ext cx="1401202" cy="590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B7021FD-1438-EF82-2953-B31AFAD6AFCA}"/>
              </a:ext>
            </a:extLst>
          </p:cNvPr>
          <p:cNvCxnSpPr>
            <a:cxnSpLocks/>
          </p:cNvCxnSpPr>
          <p:nvPr/>
        </p:nvCxnSpPr>
        <p:spPr>
          <a:xfrm>
            <a:off x="2179415" y="2135702"/>
            <a:ext cx="1577576" cy="596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DB85542-3F9D-6B28-1252-5432455D66C4}"/>
              </a:ext>
            </a:extLst>
          </p:cNvPr>
          <p:cNvSpPr txBox="1"/>
          <p:nvPr/>
        </p:nvSpPr>
        <p:spPr>
          <a:xfrm>
            <a:off x="294793" y="3977279"/>
            <a:ext cx="1677960" cy="1107996"/>
          </a:xfrm>
          <a:prstGeom prst="rect">
            <a:avLst/>
          </a:prstGeom>
          <a:noFill/>
        </p:spPr>
        <p:txBody>
          <a:bodyPr wrap="none" rtlCol="0">
            <a:spAutoFit/>
          </a:bodyPr>
          <a:lstStyle/>
          <a:p>
            <a:r>
              <a:rPr lang="en-US" dirty="0"/>
              <a:t>Infectious Insult</a:t>
            </a:r>
          </a:p>
          <a:p>
            <a:r>
              <a:rPr lang="en-US" sz="1200" dirty="0"/>
              <a:t>Lyme</a:t>
            </a:r>
          </a:p>
          <a:p>
            <a:r>
              <a:rPr lang="en-US" sz="1200" dirty="0"/>
              <a:t>COVID</a:t>
            </a:r>
          </a:p>
          <a:p>
            <a:r>
              <a:rPr lang="en-US" sz="1200" dirty="0"/>
              <a:t>Mono</a:t>
            </a:r>
          </a:p>
          <a:p>
            <a:r>
              <a:rPr lang="en-US" sz="1200" dirty="0"/>
              <a:t>Gastroenteritis</a:t>
            </a:r>
          </a:p>
        </p:txBody>
      </p:sp>
      <p:cxnSp>
        <p:nvCxnSpPr>
          <p:cNvPr id="44" name="Straight Arrow Connector 43">
            <a:extLst>
              <a:ext uri="{FF2B5EF4-FFF2-40B4-BE49-F238E27FC236}">
                <a16:creationId xmlns:a16="http://schemas.microsoft.com/office/drawing/2014/main" id="{5CCD4EE3-224D-0611-C4EC-9EAD5E0CEC95}"/>
              </a:ext>
            </a:extLst>
          </p:cNvPr>
          <p:cNvCxnSpPr>
            <a:cxnSpLocks/>
          </p:cNvCxnSpPr>
          <p:nvPr/>
        </p:nvCxnSpPr>
        <p:spPr>
          <a:xfrm>
            <a:off x="1311702" y="2944560"/>
            <a:ext cx="2410622" cy="156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2B09E9-22DB-C2B6-1A0F-C19B37BDBEA6}"/>
              </a:ext>
            </a:extLst>
          </p:cNvPr>
          <p:cNvSpPr txBox="1"/>
          <p:nvPr/>
        </p:nvSpPr>
        <p:spPr>
          <a:xfrm>
            <a:off x="294793" y="2732305"/>
            <a:ext cx="885371" cy="369332"/>
          </a:xfrm>
          <a:prstGeom prst="rect">
            <a:avLst/>
          </a:prstGeom>
          <a:noFill/>
        </p:spPr>
        <p:txBody>
          <a:bodyPr wrap="none" rtlCol="0">
            <a:spAutoFit/>
          </a:bodyPr>
          <a:lstStyle/>
          <a:p>
            <a:r>
              <a:rPr lang="en-US" dirty="0"/>
              <a:t>Trauma</a:t>
            </a:r>
          </a:p>
        </p:txBody>
      </p:sp>
      <p:cxnSp>
        <p:nvCxnSpPr>
          <p:cNvPr id="3" name="Straight Arrow Connector 2">
            <a:extLst>
              <a:ext uri="{FF2B5EF4-FFF2-40B4-BE49-F238E27FC236}">
                <a16:creationId xmlns:a16="http://schemas.microsoft.com/office/drawing/2014/main" id="{29A75351-CE24-5C45-D855-AB463AB1F9D1}"/>
              </a:ext>
            </a:extLst>
          </p:cNvPr>
          <p:cNvCxnSpPr>
            <a:cxnSpLocks/>
          </p:cNvCxnSpPr>
          <p:nvPr/>
        </p:nvCxnSpPr>
        <p:spPr>
          <a:xfrm flipV="1">
            <a:off x="2111992" y="3564927"/>
            <a:ext cx="1644664" cy="31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F5EF4EC-CF68-8BEB-0FCF-09F9C5634BC6}"/>
              </a:ext>
            </a:extLst>
          </p:cNvPr>
          <p:cNvSpPr txBox="1"/>
          <p:nvPr/>
        </p:nvSpPr>
        <p:spPr>
          <a:xfrm>
            <a:off x="328668" y="3347548"/>
            <a:ext cx="1304653" cy="369332"/>
          </a:xfrm>
          <a:prstGeom prst="rect">
            <a:avLst/>
          </a:prstGeom>
          <a:noFill/>
        </p:spPr>
        <p:txBody>
          <a:bodyPr wrap="none" rtlCol="0">
            <a:spAutoFit/>
          </a:bodyPr>
          <a:lstStyle/>
          <a:p>
            <a:r>
              <a:rPr lang="en-US" dirty="0"/>
              <a:t>GI Dysbiosis</a:t>
            </a:r>
          </a:p>
        </p:txBody>
      </p:sp>
      <p:cxnSp>
        <p:nvCxnSpPr>
          <p:cNvPr id="42" name="Straight Arrow Connector 41">
            <a:extLst>
              <a:ext uri="{FF2B5EF4-FFF2-40B4-BE49-F238E27FC236}">
                <a16:creationId xmlns:a16="http://schemas.microsoft.com/office/drawing/2014/main" id="{2F21C100-667E-DAF5-92CB-FF0CA0080ABA}"/>
              </a:ext>
            </a:extLst>
          </p:cNvPr>
          <p:cNvCxnSpPr>
            <a:cxnSpLocks/>
            <a:stCxn id="43" idx="3"/>
          </p:cNvCxnSpPr>
          <p:nvPr/>
        </p:nvCxnSpPr>
        <p:spPr>
          <a:xfrm flipV="1">
            <a:off x="1972753" y="4001793"/>
            <a:ext cx="1731203" cy="529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94DEB0C-A40F-0E42-6194-0283BB60AB97}"/>
              </a:ext>
            </a:extLst>
          </p:cNvPr>
          <p:cNvSpPr txBox="1"/>
          <p:nvPr/>
        </p:nvSpPr>
        <p:spPr>
          <a:xfrm>
            <a:off x="9102627" y="3472189"/>
            <a:ext cx="1253100" cy="369332"/>
          </a:xfrm>
          <a:prstGeom prst="rect">
            <a:avLst/>
          </a:prstGeom>
          <a:noFill/>
        </p:spPr>
        <p:txBody>
          <a:bodyPr wrap="none" rtlCol="0">
            <a:spAutoFit/>
          </a:bodyPr>
          <a:lstStyle/>
          <a:p>
            <a:r>
              <a:rPr lang="en-US" dirty="0"/>
              <a:t>Post Mono </a:t>
            </a:r>
          </a:p>
        </p:txBody>
      </p:sp>
      <p:sp>
        <p:nvSpPr>
          <p:cNvPr id="16" name="TextBox 15">
            <a:extLst>
              <a:ext uri="{FF2B5EF4-FFF2-40B4-BE49-F238E27FC236}">
                <a16:creationId xmlns:a16="http://schemas.microsoft.com/office/drawing/2014/main" id="{CD19AE59-A05C-624A-B0DB-2B7FF92FB6A9}"/>
              </a:ext>
            </a:extLst>
          </p:cNvPr>
          <p:cNvSpPr txBox="1"/>
          <p:nvPr/>
        </p:nvSpPr>
        <p:spPr>
          <a:xfrm>
            <a:off x="7879133" y="4539795"/>
            <a:ext cx="2412327" cy="1200329"/>
          </a:xfrm>
          <a:prstGeom prst="rect">
            <a:avLst/>
          </a:prstGeom>
          <a:noFill/>
        </p:spPr>
        <p:txBody>
          <a:bodyPr wrap="none" rtlCol="0">
            <a:spAutoFit/>
          </a:bodyPr>
          <a:lstStyle/>
          <a:p>
            <a:pPr algn="ctr"/>
            <a:r>
              <a:rPr lang="en-US" dirty="0"/>
              <a:t>Gi Dysmotility</a:t>
            </a:r>
          </a:p>
          <a:p>
            <a:pPr algn="ctr"/>
            <a:r>
              <a:rPr lang="en-US" dirty="0"/>
              <a:t>Chronic abdominal pain</a:t>
            </a:r>
          </a:p>
          <a:p>
            <a:pPr algn="ctr"/>
            <a:r>
              <a:rPr lang="en-US" dirty="0"/>
              <a:t>Dysmotility</a:t>
            </a:r>
          </a:p>
          <a:p>
            <a:pPr algn="ctr"/>
            <a:r>
              <a:rPr lang="en-US" dirty="0"/>
              <a:t>IBS </a:t>
            </a:r>
          </a:p>
        </p:txBody>
      </p:sp>
      <p:sp>
        <p:nvSpPr>
          <p:cNvPr id="17" name="TextBox 16">
            <a:extLst>
              <a:ext uri="{FF2B5EF4-FFF2-40B4-BE49-F238E27FC236}">
                <a16:creationId xmlns:a16="http://schemas.microsoft.com/office/drawing/2014/main" id="{A7CD361B-897D-1B9D-6212-75A0C4E676E6}"/>
              </a:ext>
            </a:extLst>
          </p:cNvPr>
          <p:cNvSpPr txBox="1"/>
          <p:nvPr/>
        </p:nvSpPr>
        <p:spPr>
          <a:xfrm>
            <a:off x="7152369" y="5378891"/>
            <a:ext cx="675185" cy="646331"/>
          </a:xfrm>
          <a:prstGeom prst="rect">
            <a:avLst/>
          </a:prstGeom>
          <a:noFill/>
        </p:spPr>
        <p:txBody>
          <a:bodyPr wrap="none" rtlCol="0">
            <a:spAutoFit/>
          </a:bodyPr>
          <a:lstStyle/>
          <a:p>
            <a:r>
              <a:rPr lang="en-US" dirty="0"/>
              <a:t>POTS</a:t>
            </a:r>
          </a:p>
          <a:p>
            <a:r>
              <a:rPr lang="en-US" dirty="0"/>
              <a:t>NMH</a:t>
            </a:r>
          </a:p>
        </p:txBody>
      </p:sp>
      <p:sp>
        <p:nvSpPr>
          <p:cNvPr id="18" name="TextBox 17">
            <a:extLst>
              <a:ext uri="{FF2B5EF4-FFF2-40B4-BE49-F238E27FC236}">
                <a16:creationId xmlns:a16="http://schemas.microsoft.com/office/drawing/2014/main" id="{1DA50E68-F851-938B-FDAD-0F82590D1F13}"/>
              </a:ext>
            </a:extLst>
          </p:cNvPr>
          <p:cNvSpPr txBox="1"/>
          <p:nvPr/>
        </p:nvSpPr>
        <p:spPr>
          <a:xfrm>
            <a:off x="5017526" y="4908266"/>
            <a:ext cx="1522083" cy="369332"/>
          </a:xfrm>
          <a:prstGeom prst="rect">
            <a:avLst/>
          </a:prstGeom>
          <a:noFill/>
        </p:spPr>
        <p:txBody>
          <a:bodyPr wrap="none" rtlCol="0">
            <a:spAutoFit/>
          </a:bodyPr>
          <a:lstStyle/>
          <a:p>
            <a:r>
              <a:rPr lang="en-US" dirty="0" err="1"/>
              <a:t>Hyperhydrosis</a:t>
            </a:r>
            <a:endParaRPr lang="en-US" dirty="0"/>
          </a:p>
        </p:txBody>
      </p:sp>
      <p:sp>
        <p:nvSpPr>
          <p:cNvPr id="20" name="TextBox 19">
            <a:extLst>
              <a:ext uri="{FF2B5EF4-FFF2-40B4-BE49-F238E27FC236}">
                <a16:creationId xmlns:a16="http://schemas.microsoft.com/office/drawing/2014/main" id="{61EB39E4-309A-81E8-B237-FB74B42BFEEA}"/>
              </a:ext>
            </a:extLst>
          </p:cNvPr>
          <p:cNvSpPr txBox="1"/>
          <p:nvPr/>
        </p:nvSpPr>
        <p:spPr>
          <a:xfrm>
            <a:off x="5118195" y="1824947"/>
            <a:ext cx="1445460" cy="369332"/>
          </a:xfrm>
          <a:prstGeom prst="rect">
            <a:avLst/>
          </a:prstGeom>
          <a:noFill/>
        </p:spPr>
        <p:txBody>
          <a:bodyPr wrap="none" rtlCol="0">
            <a:spAutoFit/>
          </a:bodyPr>
          <a:lstStyle/>
          <a:p>
            <a:r>
              <a:rPr lang="en-US" dirty="0"/>
              <a:t>Ehlers Danlos</a:t>
            </a:r>
          </a:p>
        </p:txBody>
      </p:sp>
      <p:sp>
        <p:nvSpPr>
          <p:cNvPr id="23" name="TextBox 22">
            <a:extLst>
              <a:ext uri="{FF2B5EF4-FFF2-40B4-BE49-F238E27FC236}">
                <a16:creationId xmlns:a16="http://schemas.microsoft.com/office/drawing/2014/main" id="{0CD0D504-C1BC-BA88-5C7B-AD9839112C08}"/>
              </a:ext>
            </a:extLst>
          </p:cNvPr>
          <p:cNvSpPr txBox="1"/>
          <p:nvPr/>
        </p:nvSpPr>
        <p:spPr>
          <a:xfrm>
            <a:off x="7832191" y="1511326"/>
            <a:ext cx="2274341" cy="923330"/>
          </a:xfrm>
          <a:prstGeom prst="rect">
            <a:avLst/>
          </a:prstGeom>
          <a:noFill/>
        </p:spPr>
        <p:txBody>
          <a:bodyPr wrap="none" rtlCol="0">
            <a:spAutoFit/>
          </a:bodyPr>
          <a:lstStyle/>
          <a:p>
            <a:pPr algn="ctr"/>
            <a:r>
              <a:rPr lang="en-US" dirty="0"/>
              <a:t>Migraine</a:t>
            </a:r>
          </a:p>
          <a:p>
            <a:pPr algn="ctr"/>
            <a:r>
              <a:rPr lang="en-US" dirty="0"/>
              <a:t>Tinnitus</a:t>
            </a:r>
          </a:p>
          <a:p>
            <a:pPr algn="ctr"/>
            <a:r>
              <a:rPr lang="en-US" dirty="0"/>
              <a:t>Vestibular dysfunction</a:t>
            </a:r>
          </a:p>
        </p:txBody>
      </p:sp>
      <p:sp>
        <p:nvSpPr>
          <p:cNvPr id="26" name="TextBox 25">
            <a:extLst>
              <a:ext uri="{FF2B5EF4-FFF2-40B4-BE49-F238E27FC236}">
                <a16:creationId xmlns:a16="http://schemas.microsoft.com/office/drawing/2014/main" id="{140FE564-F405-36E5-C028-A865B1D50680}"/>
              </a:ext>
            </a:extLst>
          </p:cNvPr>
          <p:cNvSpPr txBox="1"/>
          <p:nvPr/>
        </p:nvSpPr>
        <p:spPr>
          <a:xfrm>
            <a:off x="7359914" y="2808176"/>
            <a:ext cx="1559349" cy="646331"/>
          </a:xfrm>
          <a:prstGeom prst="rect">
            <a:avLst/>
          </a:prstGeom>
          <a:noFill/>
        </p:spPr>
        <p:txBody>
          <a:bodyPr wrap="square" rtlCol="0">
            <a:spAutoFit/>
          </a:bodyPr>
          <a:lstStyle/>
          <a:p>
            <a:r>
              <a:rPr lang="en-US" dirty="0"/>
              <a:t>Immune dysregulation</a:t>
            </a:r>
          </a:p>
        </p:txBody>
      </p:sp>
      <p:sp>
        <p:nvSpPr>
          <p:cNvPr id="19" name="TextBox 18">
            <a:extLst>
              <a:ext uri="{FF2B5EF4-FFF2-40B4-BE49-F238E27FC236}">
                <a16:creationId xmlns:a16="http://schemas.microsoft.com/office/drawing/2014/main" id="{6B902186-0F7B-1464-B389-C0DCF7C844AF}"/>
              </a:ext>
            </a:extLst>
          </p:cNvPr>
          <p:cNvSpPr txBox="1"/>
          <p:nvPr/>
        </p:nvSpPr>
        <p:spPr>
          <a:xfrm>
            <a:off x="3970505" y="2732305"/>
            <a:ext cx="2324162" cy="1754326"/>
          </a:xfrm>
          <a:prstGeom prst="rect">
            <a:avLst/>
          </a:prstGeom>
          <a:noFill/>
        </p:spPr>
        <p:txBody>
          <a:bodyPr wrap="none" rtlCol="0">
            <a:spAutoFit/>
          </a:bodyPr>
          <a:lstStyle/>
          <a:p>
            <a:pPr algn="ctr"/>
            <a:r>
              <a:rPr lang="en-US" dirty="0"/>
              <a:t>Chronic Pain</a:t>
            </a:r>
          </a:p>
          <a:p>
            <a:pPr algn="ctr"/>
            <a:r>
              <a:rPr lang="en-US" dirty="0"/>
              <a:t>CRPS</a:t>
            </a:r>
          </a:p>
          <a:p>
            <a:pPr algn="ctr"/>
            <a:r>
              <a:rPr lang="en-US" dirty="0"/>
              <a:t>Central Pain</a:t>
            </a:r>
          </a:p>
          <a:p>
            <a:pPr algn="ctr"/>
            <a:r>
              <a:rPr lang="en-US" dirty="0"/>
              <a:t>Small fiber neuropathy</a:t>
            </a:r>
          </a:p>
          <a:p>
            <a:pPr algn="ctr"/>
            <a:r>
              <a:rPr lang="en-US" dirty="0"/>
              <a:t>Fibromyalgia</a:t>
            </a:r>
          </a:p>
          <a:p>
            <a:pPr algn="ctr"/>
            <a:r>
              <a:rPr lang="en-US" dirty="0"/>
              <a:t>CFS</a:t>
            </a:r>
          </a:p>
        </p:txBody>
      </p:sp>
      <p:sp>
        <p:nvSpPr>
          <p:cNvPr id="13" name="TextBox 12">
            <a:extLst>
              <a:ext uri="{FF2B5EF4-FFF2-40B4-BE49-F238E27FC236}">
                <a16:creationId xmlns:a16="http://schemas.microsoft.com/office/drawing/2014/main" id="{69D301F1-797F-82F5-D2D4-FC14D8378C00}"/>
              </a:ext>
            </a:extLst>
          </p:cNvPr>
          <p:cNvSpPr txBox="1"/>
          <p:nvPr/>
        </p:nvSpPr>
        <p:spPr>
          <a:xfrm>
            <a:off x="6421625" y="798100"/>
            <a:ext cx="1911164" cy="646331"/>
          </a:xfrm>
          <a:prstGeom prst="rect">
            <a:avLst/>
          </a:prstGeom>
          <a:noFill/>
        </p:spPr>
        <p:txBody>
          <a:bodyPr wrap="none" rtlCol="0">
            <a:spAutoFit/>
          </a:bodyPr>
          <a:lstStyle/>
          <a:p>
            <a:pPr algn="ctr"/>
            <a:r>
              <a:rPr lang="en-US" dirty="0"/>
              <a:t>Major Depression</a:t>
            </a:r>
          </a:p>
          <a:p>
            <a:pPr algn="ctr"/>
            <a:r>
              <a:rPr lang="en-US" dirty="0"/>
              <a:t>(bipolar disorder)</a:t>
            </a:r>
          </a:p>
        </p:txBody>
      </p:sp>
      <p:sp>
        <p:nvSpPr>
          <p:cNvPr id="27" name="TextBox 26">
            <a:extLst>
              <a:ext uri="{FF2B5EF4-FFF2-40B4-BE49-F238E27FC236}">
                <a16:creationId xmlns:a16="http://schemas.microsoft.com/office/drawing/2014/main" id="{57CCF568-10F2-0851-8C58-0715539377C3}"/>
              </a:ext>
            </a:extLst>
          </p:cNvPr>
          <p:cNvSpPr txBox="1"/>
          <p:nvPr/>
        </p:nvSpPr>
        <p:spPr>
          <a:xfrm>
            <a:off x="5909020" y="2686138"/>
            <a:ext cx="1412053" cy="923330"/>
          </a:xfrm>
          <a:prstGeom prst="rect">
            <a:avLst/>
          </a:prstGeom>
          <a:noFill/>
        </p:spPr>
        <p:txBody>
          <a:bodyPr wrap="none" rtlCol="0">
            <a:spAutoFit/>
          </a:bodyPr>
          <a:lstStyle/>
          <a:p>
            <a:r>
              <a:rPr lang="en-US" dirty="0"/>
              <a:t>Autonomic </a:t>
            </a:r>
          </a:p>
          <a:p>
            <a:r>
              <a:rPr lang="en-US" dirty="0"/>
              <a:t>Dysfunction</a:t>
            </a:r>
          </a:p>
          <a:p>
            <a:r>
              <a:rPr lang="en-US" dirty="0"/>
              <a:t>(neuropathy)</a:t>
            </a:r>
          </a:p>
        </p:txBody>
      </p:sp>
    </p:spTree>
    <p:extLst>
      <p:ext uri="{BB962C8B-B14F-4D97-AF65-F5344CB8AC3E}">
        <p14:creationId xmlns:p14="http://schemas.microsoft.com/office/powerpoint/2010/main" val="36641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05" y="166179"/>
            <a:ext cx="8444947" cy="6525641"/>
          </a:xfrm>
          <a:prstGeom prst="rect">
            <a:avLst/>
          </a:prstGeom>
        </p:spPr>
      </p:pic>
    </p:spTree>
    <p:extLst>
      <p:ext uri="{BB962C8B-B14F-4D97-AF65-F5344CB8AC3E}">
        <p14:creationId xmlns:p14="http://schemas.microsoft.com/office/powerpoint/2010/main" val="2076799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80" y="196335"/>
            <a:ext cx="11421036" cy="1325563"/>
          </a:xfrm>
        </p:spPr>
        <p:txBody>
          <a:bodyPr>
            <a:normAutofit/>
          </a:bodyPr>
          <a:lstStyle/>
          <a:p>
            <a:r>
              <a:rPr lang="en-US" sz="4000" dirty="0"/>
              <a:t>Because of “medical silos” appreciation of </a:t>
            </a:r>
            <a:r>
              <a:rPr lang="en-US" sz="4000" dirty="0" err="1"/>
              <a:t>dysautonomia</a:t>
            </a:r>
            <a:r>
              <a:rPr lang="en-US" sz="4000" dirty="0"/>
              <a:t> is often missed</a:t>
            </a:r>
          </a:p>
        </p:txBody>
      </p:sp>
      <p:sp>
        <p:nvSpPr>
          <p:cNvPr id="3" name="Content Placeholder 2"/>
          <p:cNvSpPr>
            <a:spLocks noGrp="1"/>
          </p:cNvSpPr>
          <p:nvPr>
            <p:ph idx="1"/>
          </p:nvPr>
        </p:nvSpPr>
        <p:spPr>
          <a:xfrm>
            <a:off x="323580" y="1822450"/>
            <a:ext cx="11305203" cy="4351338"/>
          </a:xfrm>
        </p:spPr>
        <p:txBody>
          <a:bodyPr numCol="2">
            <a:normAutofit/>
          </a:bodyPr>
          <a:lstStyle/>
          <a:p>
            <a:r>
              <a:rPr lang="en-US" dirty="0"/>
              <a:t>POTS/NMH     	Cardiology</a:t>
            </a:r>
          </a:p>
          <a:p>
            <a:r>
              <a:rPr lang="en-US" dirty="0"/>
              <a:t>Migraine		Neurology</a:t>
            </a:r>
          </a:p>
          <a:p>
            <a:r>
              <a:rPr lang="en-US" dirty="0"/>
              <a:t>Brain fog		Neurology</a:t>
            </a:r>
          </a:p>
          <a:p>
            <a:r>
              <a:rPr lang="en-US" dirty="0"/>
              <a:t>Gut </a:t>
            </a:r>
            <a:r>
              <a:rPr lang="en-US" dirty="0" err="1"/>
              <a:t>dysmotility</a:t>
            </a:r>
            <a:r>
              <a:rPr lang="en-US" dirty="0"/>
              <a:t> 	GI </a:t>
            </a:r>
          </a:p>
          <a:p>
            <a:r>
              <a:rPr lang="en-US" dirty="0"/>
              <a:t>IBS			GI</a:t>
            </a:r>
          </a:p>
          <a:p>
            <a:r>
              <a:rPr lang="en-US" dirty="0"/>
              <a:t>Fibromyalgia	Rheumatology</a:t>
            </a:r>
          </a:p>
          <a:p>
            <a:r>
              <a:rPr lang="en-US" dirty="0"/>
              <a:t>MCTD		Rheumatology</a:t>
            </a:r>
          </a:p>
          <a:p>
            <a:r>
              <a:rPr lang="en-US" dirty="0"/>
              <a:t>Chronic Fatigue	</a:t>
            </a:r>
            <a:r>
              <a:rPr lang="en-US" dirty="0" err="1"/>
              <a:t>Inf</a:t>
            </a:r>
            <a:r>
              <a:rPr lang="en-US" dirty="0"/>
              <a:t> Disease</a:t>
            </a:r>
          </a:p>
          <a:p>
            <a:r>
              <a:rPr lang="en-US" dirty="0"/>
              <a:t>Tinnitus			ENT</a:t>
            </a:r>
          </a:p>
          <a:p>
            <a:r>
              <a:rPr lang="en-US" dirty="0"/>
              <a:t>Interstitial cystitis 	Urology</a:t>
            </a:r>
          </a:p>
          <a:p>
            <a:r>
              <a:rPr lang="en-US" dirty="0"/>
              <a:t>Chronic pain		Anesthesia</a:t>
            </a:r>
          </a:p>
          <a:p>
            <a:r>
              <a:rPr lang="en-US" dirty="0"/>
              <a:t>CRPS/RSD			Anesthesia</a:t>
            </a:r>
          </a:p>
          <a:p>
            <a:r>
              <a:rPr lang="en-US" dirty="0"/>
              <a:t>Depression		Psychiatry</a:t>
            </a:r>
          </a:p>
          <a:p>
            <a:r>
              <a:rPr lang="en-US" dirty="0"/>
              <a:t>Ehlers-Danlos		PMR</a:t>
            </a:r>
          </a:p>
          <a:p>
            <a:r>
              <a:rPr lang="en-US" dirty="0"/>
              <a:t>Lyme			Inf Disease</a:t>
            </a:r>
          </a:p>
          <a:p>
            <a:r>
              <a:rPr lang="en-US" dirty="0"/>
              <a:t>Long COVID		?</a:t>
            </a:r>
          </a:p>
        </p:txBody>
      </p:sp>
      <p:cxnSp>
        <p:nvCxnSpPr>
          <p:cNvPr id="5" name="Straight Connector 4"/>
          <p:cNvCxnSpPr/>
          <p:nvPr/>
        </p:nvCxnSpPr>
        <p:spPr>
          <a:xfrm>
            <a:off x="5708094" y="1813306"/>
            <a:ext cx="0" cy="436341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274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Increasing Interest in </a:t>
            </a:r>
            <a:r>
              <a:rPr lang="en-US" dirty="0" err="1"/>
              <a:t>Dysautonomia</a:t>
            </a:r>
            <a:r>
              <a:rPr lang="en-US" dirty="0"/>
              <a:t> </a:t>
            </a:r>
          </a:p>
        </p:txBody>
      </p:sp>
      <p:sp>
        <p:nvSpPr>
          <p:cNvPr id="3" name="Content Placeholder 2"/>
          <p:cNvSpPr>
            <a:spLocks noGrp="1"/>
          </p:cNvSpPr>
          <p:nvPr>
            <p:ph idx="1"/>
          </p:nvPr>
        </p:nvSpPr>
        <p:spPr/>
        <p:txBody>
          <a:bodyPr/>
          <a:lstStyle/>
          <a:p>
            <a:r>
              <a:rPr lang="en-US" dirty="0"/>
              <a:t>Before the year 2000 there were 7350 papers on google scholar</a:t>
            </a:r>
          </a:p>
          <a:p>
            <a:r>
              <a:rPr lang="en-US" dirty="0"/>
              <a:t>Between 2000 in 2021 there were 21,300 papers</a:t>
            </a:r>
          </a:p>
          <a:p>
            <a:r>
              <a:rPr lang="en-US" dirty="0"/>
              <a:t>There are many descriptions of acquired </a:t>
            </a:r>
            <a:r>
              <a:rPr lang="en-US" dirty="0" err="1"/>
              <a:t>dysautonomia</a:t>
            </a:r>
            <a:r>
              <a:rPr lang="en-US" dirty="0"/>
              <a:t> </a:t>
            </a:r>
          </a:p>
          <a:p>
            <a:r>
              <a:rPr lang="en-US" dirty="0"/>
              <a:t>Many speculations on infectious/autoimmune/genetic causes</a:t>
            </a:r>
          </a:p>
        </p:txBody>
      </p:sp>
    </p:spTree>
    <p:extLst>
      <p:ext uri="{BB962C8B-B14F-4D97-AF65-F5344CB8AC3E}">
        <p14:creationId xmlns:p14="http://schemas.microsoft.com/office/powerpoint/2010/main" val="147459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a:t>
            </a:r>
          </a:p>
        </p:txBody>
      </p:sp>
      <p:sp>
        <p:nvSpPr>
          <p:cNvPr id="3" name="Content Placeholder 2"/>
          <p:cNvSpPr>
            <a:spLocks noGrp="1"/>
          </p:cNvSpPr>
          <p:nvPr>
            <p:ph idx="1"/>
          </p:nvPr>
        </p:nvSpPr>
        <p:spPr/>
        <p:txBody>
          <a:bodyPr>
            <a:normAutofit/>
          </a:bodyPr>
          <a:lstStyle/>
          <a:p>
            <a:r>
              <a:rPr lang="en-US" dirty="0"/>
              <a:t>I have no financial conflicts of interest regarding this presentation.</a:t>
            </a:r>
            <a:endParaRPr lang="en-US" sz="2000" dirty="0">
              <a:latin typeface="Academy Engraved LET Plain:1.0" charset="0"/>
            </a:endParaRPr>
          </a:p>
          <a:p>
            <a:endParaRPr lang="en-US" sz="2000" dirty="0">
              <a:latin typeface="Academy Engraved LET Plain:1.0" charset="0"/>
            </a:endParaRPr>
          </a:p>
          <a:p>
            <a:endParaRPr lang="en-US" dirty="0"/>
          </a:p>
        </p:txBody>
      </p:sp>
    </p:spTree>
    <p:extLst>
      <p:ext uri="{BB962C8B-B14F-4D97-AF65-F5344CB8AC3E}">
        <p14:creationId xmlns:p14="http://schemas.microsoft.com/office/powerpoint/2010/main" val="3835873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5843" y="2778767"/>
            <a:ext cx="3693459" cy="3323987"/>
          </a:xfrm>
          <a:prstGeom prst="rect">
            <a:avLst/>
          </a:prstGeom>
          <a:noFill/>
        </p:spPr>
        <p:txBody>
          <a:bodyPr wrap="square" rtlCol="0">
            <a:spAutoFit/>
          </a:bodyPr>
          <a:lstStyle/>
          <a:p>
            <a:pPr algn="ctr"/>
            <a:r>
              <a:rPr lang="en-US" sz="2000" b="1" dirty="0"/>
              <a:t>Autonomic dysfunction</a:t>
            </a:r>
          </a:p>
          <a:p>
            <a:pPr algn="ctr"/>
            <a:r>
              <a:rPr lang="en-US" b="1" dirty="0"/>
              <a:t>Chronic sympathetic activation</a:t>
            </a:r>
          </a:p>
          <a:p>
            <a:r>
              <a:rPr lang="en-US" dirty="0"/>
              <a:t>	</a:t>
            </a:r>
            <a:r>
              <a:rPr lang="en-US" sz="1400" dirty="0"/>
              <a:t>Hyperhidrosis</a:t>
            </a:r>
          </a:p>
          <a:p>
            <a:r>
              <a:rPr lang="en-US" sz="1400" dirty="0"/>
              <a:t>	Tachycardia</a:t>
            </a:r>
          </a:p>
          <a:p>
            <a:r>
              <a:rPr lang="en-US" sz="1400" dirty="0"/>
              <a:t>	Skin changes</a:t>
            </a:r>
          </a:p>
          <a:p>
            <a:r>
              <a:rPr lang="en-US" sz="1400" dirty="0"/>
              <a:t>	Intense fatigue</a:t>
            </a:r>
          </a:p>
          <a:p>
            <a:r>
              <a:rPr lang="en-US" sz="1400" dirty="0"/>
              <a:t>	Increased pain sensitivity</a:t>
            </a:r>
          </a:p>
          <a:p>
            <a:r>
              <a:rPr lang="en-US" sz="1400" dirty="0"/>
              <a:t>	Sensation of stress/anxiety</a:t>
            </a:r>
          </a:p>
          <a:p>
            <a:r>
              <a:rPr lang="en-US" sz="1400" dirty="0"/>
              <a:t>	Complex Regional Pain</a:t>
            </a:r>
          </a:p>
          <a:p>
            <a:pPr algn="ctr"/>
            <a:r>
              <a:rPr lang="en-US" sz="1400" b="1" dirty="0"/>
              <a:t>Chronic parasympathetic inhibition </a:t>
            </a:r>
          </a:p>
          <a:p>
            <a:r>
              <a:rPr lang="en-US" sz="1400" dirty="0"/>
              <a:t>	GI dysmotility</a:t>
            </a:r>
          </a:p>
          <a:p>
            <a:r>
              <a:rPr lang="en-US" sz="1400" dirty="0"/>
              <a:t>	Chronic constipation</a:t>
            </a:r>
          </a:p>
          <a:p>
            <a:r>
              <a:rPr lang="en-US" sz="1400" dirty="0"/>
              <a:t>	POTS</a:t>
            </a:r>
          </a:p>
          <a:p>
            <a:r>
              <a:rPr lang="en-US" sz="1400" dirty="0"/>
              <a:t>	Insomnia</a:t>
            </a:r>
            <a:endParaRPr lang="en-US" dirty="0"/>
          </a:p>
        </p:txBody>
      </p:sp>
      <p:sp>
        <p:nvSpPr>
          <p:cNvPr id="5" name="TextBox 4"/>
          <p:cNvSpPr txBox="1"/>
          <p:nvPr/>
        </p:nvSpPr>
        <p:spPr>
          <a:xfrm>
            <a:off x="7456691" y="2977589"/>
            <a:ext cx="3693459" cy="2400657"/>
          </a:xfrm>
          <a:prstGeom prst="rect">
            <a:avLst/>
          </a:prstGeom>
          <a:noFill/>
        </p:spPr>
        <p:txBody>
          <a:bodyPr wrap="square" rtlCol="0">
            <a:spAutoFit/>
          </a:bodyPr>
          <a:lstStyle/>
          <a:p>
            <a:pPr algn="ctr"/>
            <a:r>
              <a:rPr lang="en-US" sz="2000" b="1" dirty="0"/>
              <a:t>Chronic Immune Activation</a:t>
            </a:r>
            <a:r>
              <a:rPr lang="en-US" b="1" dirty="0"/>
              <a:t> </a:t>
            </a:r>
          </a:p>
          <a:p>
            <a:r>
              <a:rPr lang="en-US" dirty="0"/>
              <a:t>	</a:t>
            </a:r>
            <a:r>
              <a:rPr lang="en-US" sz="1400" dirty="0" err="1"/>
              <a:t>Dysbiosis</a:t>
            </a:r>
            <a:endParaRPr lang="en-US" sz="1400" dirty="0"/>
          </a:p>
          <a:p>
            <a:r>
              <a:rPr lang="en-US" sz="1400" dirty="0"/>
              <a:t>	Bacterial translocation</a:t>
            </a:r>
          </a:p>
          <a:p>
            <a:r>
              <a:rPr lang="en-US" sz="1400" dirty="0"/>
              <a:t>	Vulnerability to infection</a:t>
            </a:r>
          </a:p>
          <a:p>
            <a:r>
              <a:rPr lang="en-US" sz="1400" dirty="0"/>
              <a:t>	Increase pain transmission</a:t>
            </a:r>
          </a:p>
          <a:p>
            <a:r>
              <a:rPr lang="en-US" sz="1400" b="1" dirty="0"/>
              <a:t>Chronic Inflammation</a:t>
            </a:r>
          </a:p>
          <a:p>
            <a:r>
              <a:rPr lang="en-US" sz="1400" dirty="0"/>
              <a:t>	End organ damage</a:t>
            </a:r>
          </a:p>
          <a:p>
            <a:r>
              <a:rPr lang="en-US" sz="1400" dirty="0"/>
              <a:t>	Increased cytokine levels</a:t>
            </a:r>
          </a:p>
          <a:p>
            <a:r>
              <a:rPr lang="en-US" sz="1400" dirty="0"/>
              <a:t>	Stress axis activation</a:t>
            </a:r>
          </a:p>
          <a:p>
            <a:r>
              <a:rPr lang="en-US" sz="1400" dirty="0"/>
              <a:t>	diminished resilience </a:t>
            </a:r>
          </a:p>
        </p:txBody>
      </p:sp>
      <p:sp>
        <p:nvSpPr>
          <p:cNvPr id="6" name="TextBox 5"/>
          <p:cNvSpPr txBox="1"/>
          <p:nvPr/>
        </p:nvSpPr>
        <p:spPr>
          <a:xfrm>
            <a:off x="4184676" y="485831"/>
            <a:ext cx="3139386" cy="2431435"/>
          </a:xfrm>
          <a:prstGeom prst="rect">
            <a:avLst/>
          </a:prstGeom>
          <a:noFill/>
        </p:spPr>
        <p:txBody>
          <a:bodyPr wrap="none" rtlCol="0">
            <a:spAutoFit/>
          </a:bodyPr>
          <a:lstStyle/>
          <a:p>
            <a:pPr algn="ctr"/>
            <a:r>
              <a:rPr lang="en-US" dirty="0"/>
              <a:t>Central Dopamine dysfunction</a:t>
            </a:r>
          </a:p>
          <a:p>
            <a:pPr algn="ctr"/>
            <a:r>
              <a:rPr lang="en-US" dirty="0"/>
              <a:t>Stress axis activation</a:t>
            </a:r>
          </a:p>
          <a:p>
            <a:r>
              <a:rPr lang="en-US" dirty="0"/>
              <a:t>	</a:t>
            </a:r>
            <a:r>
              <a:rPr lang="en-US" sz="1400" dirty="0"/>
              <a:t>Anxiety</a:t>
            </a:r>
          </a:p>
          <a:p>
            <a:r>
              <a:rPr lang="en-US" sz="1400" dirty="0"/>
              <a:t>	Depression</a:t>
            </a:r>
          </a:p>
          <a:p>
            <a:r>
              <a:rPr lang="en-US" sz="1400" dirty="0"/>
              <a:t>	Anhedonia</a:t>
            </a:r>
          </a:p>
          <a:p>
            <a:r>
              <a:rPr lang="en-US" sz="1400" dirty="0"/>
              <a:t>	Increased pain transmission</a:t>
            </a:r>
          </a:p>
          <a:p>
            <a:r>
              <a:rPr lang="en-US" sz="1400" dirty="0"/>
              <a:t>	Hopelessness</a:t>
            </a:r>
          </a:p>
          <a:p>
            <a:r>
              <a:rPr lang="en-US" sz="1400" dirty="0"/>
              <a:t>	Insomnia</a:t>
            </a:r>
          </a:p>
          <a:p>
            <a:r>
              <a:rPr lang="en-US" sz="1400" dirty="0"/>
              <a:t>	Hebetude/Apathy</a:t>
            </a:r>
          </a:p>
          <a:p>
            <a:r>
              <a:rPr lang="en-US" sz="1400" dirty="0"/>
              <a:t>	Deconditioning</a:t>
            </a:r>
          </a:p>
        </p:txBody>
      </p:sp>
      <p:sp>
        <p:nvSpPr>
          <p:cNvPr id="13" name="Left-Up Arrow 12"/>
          <p:cNvSpPr/>
          <p:nvPr/>
        </p:nvSpPr>
        <p:spPr>
          <a:xfrm rot="10800000">
            <a:off x="2205317" y="1199525"/>
            <a:ext cx="1093694" cy="1004047"/>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Up Arrow 13"/>
          <p:cNvSpPr/>
          <p:nvPr/>
        </p:nvSpPr>
        <p:spPr>
          <a:xfrm rot="16200000">
            <a:off x="8444752" y="1199526"/>
            <a:ext cx="1093694" cy="1004047"/>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p:cNvSpPr/>
          <p:nvPr/>
        </p:nvSpPr>
        <p:spPr>
          <a:xfrm>
            <a:off x="4544134" y="4177918"/>
            <a:ext cx="2420471" cy="5256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90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359" y="345874"/>
            <a:ext cx="10699282" cy="1325563"/>
          </a:xfrm>
        </p:spPr>
        <p:txBody>
          <a:bodyPr/>
          <a:lstStyle/>
          <a:p>
            <a:r>
              <a:rPr lang="en-US" dirty="0"/>
              <a:t>Patient with “functional GI disorder”</a:t>
            </a:r>
          </a:p>
        </p:txBody>
      </p:sp>
      <p:sp>
        <p:nvSpPr>
          <p:cNvPr id="3" name="Content Placeholder 2"/>
          <p:cNvSpPr>
            <a:spLocks noGrp="1"/>
          </p:cNvSpPr>
          <p:nvPr>
            <p:ph idx="1"/>
          </p:nvPr>
        </p:nvSpPr>
        <p:spPr/>
        <p:txBody>
          <a:bodyPr>
            <a:normAutofit lnSpcReduction="10000"/>
          </a:bodyPr>
          <a:lstStyle/>
          <a:p>
            <a:r>
              <a:rPr lang="en-US" dirty="0"/>
              <a:t>22 year old female with Fibromyalgia, POTS, TMJ syndrome, IBS with alternating diarrhea and constipation, migraine headaches with multiple food triggers, dysmenorrhea, chronic abdominal pain, back pain and depression on 6-8 mg of clonazepam a day. Intolerant of all psychotropic drugs</a:t>
            </a:r>
          </a:p>
          <a:p>
            <a:r>
              <a:rPr lang="en-US" dirty="0"/>
              <a:t>GI workup shows slowed colonic transit</a:t>
            </a:r>
          </a:p>
          <a:p>
            <a:r>
              <a:rPr lang="en-US" dirty="0"/>
              <a:t>Tilt table shows moderate to severe POTS.</a:t>
            </a:r>
          </a:p>
          <a:p>
            <a:r>
              <a:rPr lang="en-US" dirty="0"/>
              <a:t>ANA </a:t>
            </a:r>
            <a:r>
              <a:rPr lang="en-US" dirty="0" err="1"/>
              <a:t>pos</a:t>
            </a:r>
            <a:r>
              <a:rPr lang="en-US" dirty="0"/>
              <a:t> to 640 but no clear diagnostic antibodies</a:t>
            </a:r>
          </a:p>
          <a:p>
            <a:r>
              <a:rPr lang="en-US" dirty="0"/>
              <a:t>Exposure to antidepressants demonstrated Bipolar II</a:t>
            </a:r>
          </a:p>
          <a:p>
            <a:r>
              <a:rPr lang="en-US" dirty="0"/>
              <a:t>Developed ITP on VPA and responded to steroids with a mixed state</a:t>
            </a:r>
          </a:p>
        </p:txBody>
      </p:sp>
    </p:spTree>
    <p:extLst>
      <p:ext uri="{BB962C8B-B14F-4D97-AF65-F5344CB8AC3E}">
        <p14:creationId xmlns:p14="http://schemas.microsoft.com/office/powerpoint/2010/main" val="290061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Med list</a:t>
            </a:r>
            <a:br>
              <a:rPr lang="en-US" dirty="0"/>
            </a:br>
            <a:r>
              <a:rPr lang="en-US" dirty="0"/>
              <a:t>failed meds				current meds</a:t>
            </a:r>
          </a:p>
        </p:txBody>
      </p:sp>
      <p:sp>
        <p:nvSpPr>
          <p:cNvPr id="3" name="Content Placeholder 2"/>
          <p:cNvSpPr>
            <a:spLocks noGrp="1"/>
          </p:cNvSpPr>
          <p:nvPr>
            <p:ph sz="half" idx="1"/>
          </p:nvPr>
        </p:nvSpPr>
        <p:spPr>
          <a:xfrm>
            <a:off x="548640" y="1825625"/>
            <a:ext cx="5471160" cy="4351338"/>
          </a:xfrm>
        </p:spPr>
        <p:txBody>
          <a:bodyPr numCol="2">
            <a:normAutofit fontScale="62500" lnSpcReduction="20000"/>
          </a:bodyPr>
          <a:lstStyle/>
          <a:p>
            <a:r>
              <a:rPr lang="en-US" dirty="0"/>
              <a:t>Aripiprazole</a:t>
            </a:r>
          </a:p>
          <a:p>
            <a:r>
              <a:rPr lang="en-US" dirty="0" err="1"/>
              <a:t>Buspirone</a:t>
            </a:r>
            <a:endParaRPr lang="en-US" dirty="0"/>
          </a:p>
          <a:p>
            <a:r>
              <a:rPr lang="en-US" dirty="0"/>
              <a:t>Doxycycline</a:t>
            </a:r>
          </a:p>
          <a:p>
            <a:r>
              <a:rPr lang="en-US" dirty="0"/>
              <a:t>Escitalopram</a:t>
            </a:r>
          </a:p>
          <a:p>
            <a:r>
              <a:rPr lang="en-US" dirty="0" err="1"/>
              <a:t>Midodrine</a:t>
            </a:r>
            <a:endParaRPr lang="en-US" dirty="0"/>
          </a:p>
          <a:p>
            <a:r>
              <a:rPr lang="en-US" dirty="0"/>
              <a:t>Nortriptyline</a:t>
            </a:r>
          </a:p>
          <a:p>
            <a:r>
              <a:rPr lang="en-US" dirty="0"/>
              <a:t>Fludrocortisone</a:t>
            </a:r>
          </a:p>
          <a:p>
            <a:r>
              <a:rPr lang="en-US" dirty="0"/>
              <a:t>Gabapentin</a:t>
            </a:r>
          </a:p>
          <a:p>
            <a:r>
              <a:rPr lang="en-US" dirty="0" err="1"/>
              <a:t>Pregabalin</a:t>
            </a:r>
            <a:endParaRPr lang="en-US" dirty="0"/>
          </a:p>
          <a:p>
            <a:r>
              <a:rPr lang="en-US" dirty="0"/>
              <a:t>Doxepin</a:t>
            </a:r>
          </a:p>
          <a:p>
            <a:r>
              <a:rPr lang="en-US" dirty="0" err="1"/>
              <a:t>Dicyclomine</a:t>
            </a:r>
            <a:endParaRPr lang="en-US" dirty="0"/>
          </a:p>
          <a:p>
            <a:r>
              <a:rPr lang="en-US" dirty="0" err="1"/>
              <a:t>Guanfacine</a:t>
            </a:r>
            <a:endParaRPr lang="en-US" dirty="0"/>
          </a:p>
          <a:p>
            <a:r>
              <a:rPr lang="en-US" dirty="0" err="1"/>
              <a:t>Hyoscyamine</a:t>
            </a:r>
            <a:r>
              <a:rPr lang="en-US" dirty="0"/>
              <a:t> </a:t>
            </a:r>
          </a:p>
          <a:p>
            <a:r>
              <a:rPr lang="en-US" dirty="0" err="1"/>
              <a:t>Iloperidone</a:t>
            </a:r>
            <a:endParaRPr lang="en-US" dirty="0"/>
          </a:p>
          <a:p>
            <a:r>
              <a:rPr lang="en-US" dirty="0" err="1"/>
              <a:t>Liothyronine</a:t>
            </a:r>
            <a:endParaRPr lang="en-US" dirty="0"/>
          </a:p>
          <a:p>
            <a:r>
              <a:rPr lang="en-US" dirty="0"/>
              <a:t>Naltrexone</a:t>
            </a:r>
          </a:p>
          <a:p>
            <a:r>
              <a:rPr lang="en-US" dirty="0" err="1"/>
              <a:t>Pramipexole</a:t>
            </a:r>
            <a:endParaRPr lang="en-US" dirty="0"/>
          </a:p>
          <a:p>
            <a:r>
              <a:rPr lang="en-US" dirty="0"/>
              <a:t>Propranolol</a:t>
            </a:r>
          </a:p>
          <a:p>
            <a:r>
              <a:rPr lang="en-US" dirty="0" err="1"/>
              <a:t>Pyridostigmine</a:t>
            </a:r>
            <a:endParaRPr lang="en-US" dirty="0"/>
          </a:p>
          <a:p>
            <a:r>
              <a:rPr lang="en-US" dirty="0"/>
              <a:t>Quetiapine</a:t>
            </a:r>
          </a:p>
          <a:p>
            <a:r>
              <a:rPr lang="en-US" dirty="0"/>
              <a:t>Risperidone</a:t>
            </a:r>
          </a:p>
          <a:p>
            <a:r>
              <a:rPr lang="en-US" dirty="0" err="1"/>
              <a:t>Vortioxetine</a:t>
            </a:r>
            <a:endParaRPr lang="en-US" dirty="0"/>
          </a:p>
          <a:p>
            <a:r>
              <a:rPr lang="en-US" dirty="0" err="1"/>
              <a:t>Vilazodone</a:t>
            </a:r>
            <a:endParaRPr lang="en-US" dirty="0"/>
          </a:p>
          <a:p>
            <a:r>
              <a:rPr lang="en-US" dirty="0"/>
              <a:t>Venlafaxine</a:t>
            </a:r>
          </a:p>
          <a:p>
            <a:r>
              <a:rPr lang="en-US" dirty="0"/>
              <a:t>Ziprasidone</a:t>
            </a:r>
          </a:p>
          <a:p>
            <a:r>
              <a:rPr lang="en-US" dirty="0" err="1"/>
              <a:t>desvenalfaxine</a:t>
            </a:r>
            <a:endParaRPr lang="en-US" dirty="0"/>
          </a:p>
        </p:txBody>
      </p:sp>
      <p:sp>
        <p:nvSpPr>
          <p:cNvPr id="4" name="Content Placeholder 3"/>
          <p:cNvSpPr>
            <a:spLocks noGrp="1"/>
          </p:cNvSpPr>
          <p:nvPr>
            <p:ph sz="half" idx="2"/>
          </p:nvPr>
        </p:nvSpPr>
        <p:spPr/>
        <p:txBody>
          <a:bodyPr>
            <a:normAutofit fontScale="62500" lnSpcReduction="20000"/>
          </a:bodyPr>
          <a:lstStyle/>
          <a:p>
            <a:r>
              <a:rPr lang="en-US" dirty="0" err="1"/>
              <a:t>Protriptyline</a:t>
            </a:r>
            <a:r>
              <a:rPr lang="en-US" dirty="0"/>
              <a:t> 30</a:t>
            </a:r>
          </a:p>
          <a:p>
            <a:r>
              <a:rPr lang="en-US" dirty="0"/>
              <a:t>Lamotrigine 300 mg </a:t>
            </a:r>
          </a:p>
          <a:p>
            <a:r>
              <a:rPr lang="en-US" dirty="0"/>
              <a:t>Lithium 750 </a:t>
            </a:r>
          </a:p>
          <a:p>
            <a:r>
              <a:rPr lang="en-US" dirty="0" err="1"/>
              <a:t>Cariprazine</a:t>
            </a:r>
            <a:r>
              <a:rPr lang="en-US" dirty="0"/>
              <a:t> 6 </a:t>
            </a:r>
          </a:p>
          <a:p>
            <a:r>
              <a:rPr lang="en-US" dirty="0" err="1"/>
              <a:t>Asenapine</a:t>
            </a:r>
            <a:r>
              <a:rPr lang="en-US" dirty="0"/>
              <a:t> 5 </a:t>
            </a:r>
          </a:p>
          <a:p>
            <a:r>
              <a:rPr lang="en-US" dirty="0" err="1"/>
              <a:t>Topiramate</a:t>
            </a:r>
            <a:r>
              <a:rPr lang="en-US" dirty="0"/>
              <a:t> 150/ 150</a:t>
            </a:r>
          </a:p>
          <a:p>
            <a:r>
              <a:rPr lang="en-US" dirty="0" err="1"/>
              <a:t>Vpa</a:t>
            </a:r>
            <a:r>
              <a:rPr lang="en-US" dirty="0"/>
              <a:t> 250/500</a:t>
            </a:r>
          </a:p>
          <a:p>
            <a:r>
              <a:rPr lang="en-US" dirty="0"/>
              <a:t>Pendulum probiotic</a:t>
            </a:r>
          </a:p>
        </p:txBody>
      </p:sp>
    </p:spTree>
    <p:extLst>
      <p:ext uri="{BB962C8B-B14F-4D97-AF65-F5344CB8AC3E}">
        <p14:creationId xmlns:p14="http://schemas.microsoft.com/office/powerpoint/2010/main" val="1346229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49291" y="2030367"/>
            <a:ext cx="104823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200000"/>
              </a:lnSpc>
            </a:pPr>
            <a:r>
              <a:rPr lang="en-US" altLang="x-none" dirty="0"/>
              <a:t>Injury</a:t>
            </a:r>
          </a:p>
          <a:p>
            <a:pPr algn="ctr">
              <a:lnSpc>
                <a:spcPct val="200000"/>
              </a:lnSpc>
            </a:pPr>
            <a:r>
              <a:rPr lang="en-US" altLang="x-none" dirty="0"/>
              <a:t>Infection</a:t>
            </a:r>
          </a:p>
          <a:p>
            <a:pPr algn="ctr">
              <a:lnSpc>
                <a:spcPct val="200000"/>
              </a:lnSpc>
            </a:pPr>
            <a:r>
              <a:rPr lang="en-US" altLang="x-none" dirty="0"/>
              <a:t>Genetics</a:t>
            </a:r>
          </a:p>
          <a:p>
            <a:pPr algn="ctr">
              <a:lnSpc>
                <a:spcPct val="200000"/>
              </a:lnSpc>
            </a:pPr>
            <a:r>
              <a:rPr lang="en-US" altLang="x-none" dirty="0"/>
              <a:t>Stress</a:t>
            </a:r>
          </a:p>
          <a:p>
            <a:pPr algn="ctr">
              <a:lnSpc>
                <a:spcPct val="200000"/>
              </a:lnSpc>
            </a:pPr>
            <a:r>
              <a:rPr lang="en-US" altLang="x-none" dirty="0" err="1"/>
              <a:t>Dysbiosis</a:t>
            </a:r>
            <a:endParaRPr lang="en-US" altLang="x-none" dirty="0"/>
          </a:p>
        </p:txBody>
      </p:sp>
      <p:sp>
        <p:nvSpPr>
          <p:cNvPr id="49156" name="Rectangle 4"/>
          <p:cNvSpPr>
            <a:spLocks noChangeArrowheads="1"/>
          </p:cNvSpPr>
          <p:nvPr/>
        </p:nvSpPr>
        <p:spPr bwMode="auto">
          <a:xfrm>
            <a:off x="8557912" y="2605305"/>
            <a:ext cx="2576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Excessive use of narcotics</a:t>
            </a:r>
          </a:p>
        </p:txBody>
      </p:sp>
      <p:sp>
        <p:nvSpPr>
          <p:cNvPr id="49159" name="Rectangle 7"/>
          <p:cNvSpPr>
            <a:spLocks noChangeArrowheads="1"/>
          </p:cNvSpPr>
          <p:nvPr/>
        </p:nvSpPr>
        <p:spPr bwMode="auto">
          <a:xfrm>
            <a:off x="7916699" y="5970114"/>
            <a:ext cx="40202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Behavioral conditioning “rewards” illness</a:t>
            </a:r>
          </a:p>
        </p:txBody>
      </p:sp>
      <p:sp>
        <p:nvSpPr>
          <p:cNvPr id="49161" name="Rectangle 9"/>
          <p:cNvSpPr>
            <a:spLocks noChangeArrowheads="1"/>
          </p:cNvSpPr>
          <p:nvPr/>
        </p:nvSpPr>
        <p:spPr bwMode="auto">
          <a:xfrm>
            <a:off x="9321122" y="3723706"/>
            <a:ext cx="10422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Disability</a:t>
            </a:r>
          </a:p>
        </p:txBody>
      </p:sp>
      <p:sp>
        <p:nvSpPr>
          <p:cNvPr id="49162" name="Rectangle 10"/>
          <p:cNvSpPr>
            <a:spLocks noChangeArrowheads="1"/>
          </p:cNvSpPr>
          <p:nvPr/>
        </p:nvSpPr>
        <p:spPr bwMode="auto">
          <a:xfrm>
            <a:off x="8899400" y="4755997"/>
            <a:ext cx="16142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Deconditioning</a:t>
            </a:r>
          </a:p>
        </p:txBody>
      </p:sp>
      <p:sp>
        <p:nvSpPr>
          <p:cNvPr id="49163" name="Rectangle 11"/>
          <p:cNvSpPr>
            <a:spLocks noChangeArrowheads="1"/>
          </p:cNvSpPr>
          <p:nvPr/>
        </p:nvSpPr>
        <p:spPr bwMode="auto">
          <a:xfrm>
            <a:off x="8723579" y="4250732"/>
            <a:ext cx="22241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Conflicting diagnoses</a:t>
            </a:r>
            <a:endParaRPr lang="en-US" altLang="x-none" dirty="0"/>
          </a:p>
        </p:txBody>
      </p:sp>
      <p:sp>
        <p:nvSpPr>
          <p:cNvPr id="21" name="Rectangle 4"/>
          <p:cNvSpPr>
            <a:spLocks noChangeArrowheads="1"/>
          </p:cNvSpPr>
          <p:nvPr/>
        </p:nvSpPr>
        <p:spPr bwMode="auto">
          <a:xfrm>
            <a:off x="8315174" y="3186496"/>
            <a:ext cx="32232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Narcotic induced gut </a:t>
            </a:r>
            <a:r>
              <a:rPr lang="en-US" altLang="x-none" dirty="0" err="1"/>
              <a:t>dysmotility</a:t>
            </a:r>
            <a:endParaRPr lang="en-US" altLang="x-none" dirty="0"/>
          </a:p>
        </p:txBody>
      </p:sp>
      <p:sp>
        <p:nvSpPr>
          <p:cNvPr id="2" name="TextBox 1"/>
          <p:cNvSpPr txBox="1"/>
          <p:nvPr/>
        </p:nvSpPr>
        <p:spPr>
          <a:xfrm>
            <a:off x="1948033" y="1800186"/>
            <a:ext cx="2793009" cy="369332"/>
          </a:xfrm>
          <a:prstGeom prst="rect">
            <a:avLst/>
          </a:prstGeom>
          <a:noFill/>
        </p:spPr>
        <p:txBody>
          <a:bodyPr wrap="none" rtlCol="0">
            <a:spAutoFit/>
          </a:bodyPr>
          <a:lstStyle/>
          <a:p>
            <a:r>
              <a:rPr lang="en-US"/>
              <a:t>Sympathetic over activation</a:t>
            </a:r>
            <a:endParaRPr lang="en-US" dirty="0"/>
          </a:p>
        </p:txBody>
      </p:sp>
      <p:sp>
        <p:nvSpPr>
          <p:cNvPr id="3" name="TextBox 2"/>
          <p:cNvSpPr txBox="1"/>
          <p:nvPr/>
        </p:nvSpPr>
        <p:spPr>
          <a:xfrm>
            <a:off x="5004432" y="4028111"/>
            <a:ext cx="2690929" cy="369332"/>
          </a:xfrm>
          <a:prstGeom prst="rect">
            <a:avLst/>
          </a:prstGeom>
          <a:noFill/>
        </p:spPr>
        <p:txBody>
          <a:bodyPr wrap="none" rtlCol="0">
            <a:spAutoFit/>
          </a:bodyPr>
          <a:lstStyle/>
          <a:p>
            <a:r>
              <a:rPr lang="en-US" dirty="0"/>
              <a:t>Parasympathetic inhibition</a:t>
            </a:r>
          </a:p>
        </p:txBody>
      </p:sp>
      <p:sp>
        <p:nvSpPr>
          <p:cNvPr id="4" name="TextBox 3"/>
          <p:cNvSpPr txBox="1"/>
          <p:nvPr/>
        </p:nvSpPr>
        <p:spPr>
          <a:xfrm>
            <a:off x="9010167" y="1490610"/>
            <a:ext cx="1372683" cy="369332"/>
          </a:xfrm>
          <a:prstGeom prst="rect">
            <a:avLst/>
          </a:prstGeom>
          <a:noFill/>
        </p:spPr>
        <p:txBody>
          <a:bodyPr wrap="none" rtlCol="0">
            <a:spAutoFit/>
          </a:bodyPr>
          <a:lstStyle/>
          <a:p>
            <a:r>
              <a:rPr lang="en-US" dirty="0"/>
              <a:t>Constipation</a:t>
            </a:r>
          </a:p>
        </p:txBody>
      </p:sp>
      <p:sp>
        <p:nvSpPr>
          <p:cNvPr id="5" name="TextBox 4"/>
          <p:cNvSpPr txBox="1"/>
          <p:nvPr/>
        </p:nvSpPr>
        <p:spPr>
          <a:xfrm>
            <a:off x="5419577" y="3407022"/>
            <a:ext cx="1860638" cy="369332"/>
          </a:xfrm>
          <a:prstGeom prst="rect">
            <a:avLst/>
          </a:prstGeom>
          <a:noFill/>
        </p:spPr>
        <p:txBody>
          <a:bodyPr wrap="none" rtlCol="0">
            <a:spAutoFit/>
          </a:bodyPr>
          <a:lstStyle/>
          <a:p>
            <a:r>
              <a:rPr lang="en-US"/>
              <a:t>Pain </a:t>
            </a:r>
            <a:r>
              <a:rPr lang="en-US" dirty="0"/>
              <a:t>amplification</a:t>
            </a:r>
          </a:p>
        </p:txBody>
      </p:sp>
      <p:sp>
        <p:nvSpPr>
          <p:cNvPr id="26" name="TextBox 25"/>
          <p:cNvSpPr txBox="1"/>
          <p:nvPr/>
        </p:nvSpPr>
        <p:spPr>
          <a:xfrm>
            <a:off x="2182999" y="1102252"/>
            <a:ext cx="2347053" cy="369332"/>
          </a:xfrm>
          <a:prstGeom prst="rect">
            <a:avLst/>
          </a:prstGeom>
          <a:noFill/>
        </p:spPr>
        <p:txBody>
          <a:bodyPr wrap="none" rtlCol="0">
            <a:spAutoFit/>
          </a:bodyPr>
          <a:lstStyle/>
          <a:p>
            <a:r>
              <a:rPr lang="en-US" b="1"/>
              <a:t>Dopamine dysfunction</a:t>
            </a:r>
            <a:endParaRPr lang="en-US" b="1" dirty="0"/>
          </a:p>
        </p:txBody>
      </p:sp>
      <p:sp>
        <p:nvSpPr>
          <p:cNvPr id="27" name="TextBox 26"/>
          <p:cNvSpPr txBox="1"/>
          <p:nvPr/>
        </p:nvSpPr>
        <p:spPr>
          <a:xfrm>
            <a:off x="5393689" y="5202165"/>
            <a:ext cx="1862048" cy="369332"/>
          </a:xfrm>
          <a:prstGeom prst="rect">
            <a:avLst/>
          </a:prstGeom>
          <a:noFill/>
        </p:spPr>
        <p:txBody>
          <a:bodyPr wrap="none" rtlCol="0">
            <a:spAutoFit/>
          </a:bodyPr>
          <a:lstStyle/>
          <a:p>
            <a:r>
              <a:rPr lang="en-US"/>
              <a:t>Neuropathic pain</a:t>
            </a:r>
            <a:endParaRPr lang="en-US" dirty="0"/>
          </a:p>
        </p:txBody>
      </p:sp>
      <p:sp>
        <p:nvSpPr>
          <p:cNvPr id="28" name="TextBox 27"/>
          <p:cNvSpPr txBox="1"/>
          <p:nvPr/>
        </p:nvSpPr>
        <p:spPr>
          <a:xfrm>
            <a:off x="8074027" y="2057763"/>
            <a:ext cx="3522054" cy="369332"/>
          </a:xfrm>
          <a:prstGeom prst="rect">
            <a:avLst/>
          </a:prstGeom>
          <a:noFill/>
        </p:spPr>
        <p:txBody>
          <a:bodyPr wrap="none" rtlCol="0">
            <a:spAutoFit/>
          </a:bodyPr>
          <a:lstStyle/>
          <a:p>
            <a:r>
              <a:rPr lang="en-US" dirty="0"/>
              <a:t>CNS sensitization pain amplification</a:t>
            </a:r>
          </a:p>
        </p:txBody>
      </p:sp>
      <p:sp>
        <p:nvSpPr>
          <p:cNvPr id="6" name="TextBox 5"/>
          <p:cNvSpPr txBox="1"/>
          <p:nvPr/>
        </p:nvSpPr>
        <p:spPr>
          <a:xfrm>
            <a:off x="5748447" y="1643051"/>
            <a:ext cx="1170705" cy="369332"/>
          </a:xfrm>
          <a:prstGeom prst="rect">
            <a:avLst/>
          </a:prstGeom>
          <a:noFill/>
        </p:spPr>
        <p:txBody>
          <a:bodyPr wrap="none" rtlCol="0">
            <a:spAutoFit/>
          </a:bodyPr>
          <a:lstStyle/>
          <a:p>
            <a:r>
              <a:rPr lang="en-US" dirty="0"/>
              <a:t>Poor sleep</a:t>
            </a:r>
          </a:p>
        </p:txBody>
      </p:sp>
      <p:sp>
        <p:nvSpPr>
          <p:cNvPr id="7" name="TextBox 6"/>
          <p:cNvSpPr txBox="1"/>
          <p:nvPr/>
        </p:nvSpPr>
        <p:spPr>
          <a:xfrm>
            <a:off x="5597981" y="4621087"/>
            <a:ext cx="1522340" cy="369332"/>
          </a:xfrm>
          <a:prstGeom prst="rect">
            <a:avLst/>
          </a:prstGeom>
          <a:noFill/>
        </p:spPr>
        <p:txBody>
          <a:bodyPr wrap="none" rtlCol="0">
            <a:spAutoFit/>
          </a:bodyPr>
          <a:lstStyle/>
          <a:p>
            <a:r>
              <a:rPr lang="en-US" dirty="0" err="1"/>
              <a:t>Hyperhydrosis</a:t>
            </a:r>
            <a:endParaRPr lang="en-US" dirty="0"/>
          </a:p>
        </p:txBody>
      </p:sp>
      <p:sp>
        <p:nvSpPr>
          <p:cNvPr id="8" name="TextBox 7"/>
          <p:cNvSpPr txBox="1"/>
          <p:nvPr/>
        </p:nvSpPr>
        <p:spPr>
          <a:xfrm rot="18900000">
            <a:off x="97304" y="699282"/>
            <a:ext cx="2075761" cy="646331"/>
          </a:xfrm>
          <a:prstGeom prst="rect">
            <a:avLst/>
          </a:prstGeom>
          <a:noFill/>
        </p:spPr>
        <p:txBody>
          <a:bodyPr wrap="none" rtlCol="0">
            <a:spAutoFit/>
          </a:bodyPr>
          <a:lstStyle/>
          <a:p>
            <a:r>
              <a:rPr lang="en-US" dirty="0"/>
              <a:t>Autonomic nervous </a:t>
            </a:r>
          </a:p>
          <a:p>
            <a:r>
              <a:rPr lang="en-US" dirty="0"/>
              <a:t>system imbalance</a:t>
            </a:r>
          </a:p>
        </p:txBody>
      </p:sp>
      <p:sp>
        <p:nvSpPr>
          <p:cNvPr id="9" name="TextBox 8"/>
          <p:cNvSpPr txBox="1"/>
          <p:nvPr/>
        </p:nvSpPr>
        <p:spPr>
          <a:xfrm>
            <a:off x="5547689" y="2233005"/>
            <a:ext cx="1604414" cy="369332"/>
          </a:xfrm>
          <a:prstGeom prst="rect">
            <a:avLst/>
          </a:prstGeom>
          <a:noFill/>
        </p:spPr>
        <p:txBody>
          <a:bodyPr wrap="none" rtlCol="0">
            <a:spAutoFit/>
          </a:bodyPr>
          <a:lstStyle/>
          <a:p>
            <a:r>
              <a:rPr lang="en-US"/>
              <a:t>Chronic fatigue</a:t>
            </a:r>
          </a:p>
        </p:txBody>
      </p:sp>
      <p:sp>
        <p:nvSpPr>
          <p:cNvPr id="10" name="TextBox 9"/>
          <p:cNvSpPr txBox="1"/>
          <p:nvPr/>
        </p:nvSpPr>
        <p:spPr>
          <a:xfrm>
            <a:off x="5404493" y="2816765"/>
            <a:ext cx="1840440" cy="369332"/>
          </a:xfrm>
          <a:prstGeom prst="rect">
            <a:avLst/>
          </a:prstGeom>
          <a:noFill/>
        </p:spPr>
        <p:txBody>
          <a:bodyPr wrap="none" rtlCol="0">
            <a:spAutoFit/>
          </a:bodyPr>
          <a:lstStyle/>
          <a:p>
            <a:r>
              <a:rPr lang="en-US" dirty="0"/>
              <a:t>Fibromyalgia pain</a:t>
            </a:r>
          </a:p>
        </p:txBody>
      </p:sp>
      <p:sp>
        <p:nvSpPr>
          <p:cNvPr id="11" name="TextBox 10"/>
          <p:cNvSpPr txBox="1"/>
          <p:nvPr/>
        </p:nvSpPr>
        <p:spPr>
          <a:xfrm>
            <a:off x="2232908" y="3161345"/>
            <a:ext cx="2211952" cy="369332"/>
          </a:xfrm>
          <a:prstGeom prst="rect">
            <a:avLst/>
          </a:prstGeom>
          <a:noFill/>
        </p:spPr>
        <p:txBody>
          <a:bodyPr wrap="none" rtlCol="0">
            <a:spAutoFit/>
          </a:bodyPr>
          <a:lstStyle/>
          <a:p>
            <a:r>
              <a:rPr lang="en-US"/>
              <a:t>Chronic inflammation</a:t>
            </a:r>
          </a:p>
        </p:txBody>
      </p:sp>
      <p:sp>
        <p:nvSpPr>
          <p:cNvPr id="12" name="TextBox 11"/>
          <p:cNvSpPr txBox="1"/>
          <p:nvPr/>
        </p:nvSpPr>
        <p:spPr>
          <a:xfrm>
            <a:off x="1785488" y="2482099"/>
            <a:ext cx="3118098" cy="584775"/>
          </a:xfrm>
          <a:prstGeom prst="rect">
            <a:avLst/>
          </a:prstGeom>
          <a:noFill/>
        </p:spPr>
        <p:txBody>
          <a:bodyPr wrap="none" rtlCol="0">
            <a:spAutoFit/>
          </a:bodyPr>
          <a:lstStyle/>
          <a:p>
            <a:r>
              <a:rPr lang="en-US" dirty="0"/>
              <a:t>Immune system over activation</a:t>
            </a:r>
          </a:p>
          <a:p>
            <a:pPr algn="ctr"/>
            <a:r>
              <a:rPr lang="en-US" sz="1400" dirty="0"/>
              <a:t>Autoimmune disease</a:t>
            </a:r>
          </a:p>
        </p:txBody>
      </p:sp>
      <p:sp>
        <p:nvSpPr>
          <p:cNvPr id="14" name="TextBox 13"/>
          <p:cNvSpPr txBox="1"/>
          <p:nvPr/>
        </p:nvSpPr>
        <p:spPr>
          <a:xfrm>
            <a:off x="5200222" y="1058988"/>
            <a:ext cx="2266070" cy="369332"/>
          </a:xfrm>
          <a:prstGeom prst="rect">
            <a:avLst/>
          </a:prstGeom>
          <a:noFill/>
        </p:spPr>
        <p:txBody>
          <a:bodyPr wrap="none" rtlCol="0">
            <a:spAutoFit/>
          </a:bodyPr>
          <a:lstStyle/>
          <a:p>
            <a:r>
              <a:rPr lang="en-US"/>
              <a:t>Cognitive impairment</a:t>
            </a:r>
          </a:p>
        </p:txBody>
      </p:sp>
      <p:sp>
        <p:nvSpPr>
          <p:cNvPr id="15" name="TextBox 14"/>
          <p:cNvSpPr txBox="1"/>
          <p:nvPr/>
        </p:nvSpPr>
        <p:spPr>
          <a:xfrm>
            <a:off x="8728453" y="5295089"/>
            <a:ext cx="2170274" cy="369332"/>
          </a:xfrm>
          <a:prstGeom prst="rect">
            <a:avLst/>
          </a:prstGeom>
          <a:noFill/>
        </p:spPr>
        <p:txBody>
          <a:bodyPr wrap="none" rtlCol="0">
            <a:spAutoFit/>
          </a:bodyPr>
          <a:lstStyle/>
          <a:p>
            <a:r>
              <a:rPr lang="en-US" dirty="0"/>
              <a:t>Inability to get better</a:t>
            </a:r>
          </a:p>
        </p:txBody>
      </p:sp>
      <p:sp>
        <p:nvSpPr>
          <p:cNvPr id="17" name="TextBox 16"/>
          <p:cNvSpPr txBox="1"/>
          <p:nvPr/>
        </p:nvSpPr>
        <p:spPr>
          <a:xfrm>
            <a:off x="8476145" y="876140"/>
            <a:ext cx="2439770" cy="369332"/>
          </a:xfrm>
          <a:prstGeom prst="rect">
            <a:avLst/>
          </a:prstGeom>
          <a:noFill/>
        </p:spPr>
        <p:txBody>
          <a:bodyPr wrap="none" rtlCol="0">
            <a:spAutoFit/>
          </a:bodyPr>
          <a:lstStyle/>
          <a:p>
            <a:r>
              <a:rPr lang="en-US"/>
              <a:t>Physical deconditioning</a:t>
            </a:r>
          </a:p>
        </p:txBody>
      </p:sp>
      <p:sp>
        <p:nvSpPr>
          <p:cNvPr id="19" name="TextBox 18"/>
          <p:cNvSpPr txBox="1"/>
          <p:nvPr/>
        </p:nvSpPr>
        <p:spPr>
          <a:xfrm>
            <a:off x="2655269" y="3859279"/>
            <a:ext cx="1338123" cy="369332"/>
          </a:xfrm>
          <a:prstGeom prst="rect">
            <a:avLst/>
          </a:prstGeom>
          <a:noFill/>
        </p:spPr>
        <p:txBody>
          <a:bodyPr wrap="none" rtlCol="0">
            <a:spAutoFit/>
          </a:bodyPr>
          <a:lstStyle/>
          <a:p>
            <a:r>
              <a:rPr lang="en-US" dirty="0"/>
              <a:t>Nerve injury</a:t>
            </a:r>
          </a:p>
        </p:txBody>
      </p:sp>
      <p:sp>
        <p:nvSpPr>
          <p:cNvPr id="20" name="TextBox 19"/>
          <p:cNvSpPr txBox="1"/>
          <p:nvPr/>
        </p:nvSpPr>
        <p:spPr>
          <a:xfrm>
            <a:off x="2785560" y="5248754"/>
            <a:ext cx="1077539" cy="369332"/>
          </a:xfrm>
          <a:prstGeom prst="rect">
            <a:avLst/>
          </a:prstGeom>
          <a:noFill/>
        </p:spPr>
        <p:txBody>
          <a:bodyPr wrap="none" rtlCol="0">
            <a:spAutoFit/>
          </a:bodyPr>
          <a:lstStyle/>
          <a:p>
            <a:r>
              <a:rPr lang="en-US"/>
              <a:t>Leaky gut</a:t>
            </a:r>
          </a:p>
        </p:txBody>
      </p:sp>
      <p:sp>
        <p:nvSpPr>
          <p:cNvPr id="18" name="TextBox 17"/>
          <p:cNvSpPr txBox="1"/>
          <p:nvPr/>
        </p:nvSpPr>
        <p:spPr>
          <a:xfrm rot="2083998">
            <a:off x="163025" y="5651703"/>
            <a:ext cx="1944315" cy="369332"/>
          </a:xfrm>
          <a:prstGeom prst="rect">
            <a:avLst/>
          </a:prstGeom>
          <a:noFill/>
        </p:spPr>
        <p:txBody>
          <a:bodyPr wrap="none" rtlCol="0">
            <a:spAutoFit/>
          </a:bodyPr>
          <a:lstStyle/>
          <a:p>
            <a:r>
              <a:rPr lang="en-US"/>
              <a:t>Immune activation</a:t>
            </a:r>
            <a:endParaRPr lang="en-US" dirty="0"/>
          </a:p>
        </p:txBody>
      </p:sp>
      <p:cxnSp>
        <p:nvCxnSpPr>
          <p:cNvPr id="136" name="Straight Arrow Connector 135"/>
          <p:cNvCxnSpPr/>
          <p:nvPr/>
        </p:nvCxnSpPr>
        <p:spPr>
          <a:xfrm flipH="1" flipV="1">
            <a:off x="14597030" y="4574028"/>
            <a:ext cx="363261" cy="23519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2830367" y="4569398"/>
            <a:ext cx="1020023" cy="369332"/>
          </a:xfrm>
          <a:prstGeom prst="rect">
            <a:avLst/>
          </a:prstGeom>
          <a:noFill/>
        </p:spPr>
        <p:txBody>
          <a:bodyPr wrap="none" rtlCol="0">
            <a:spAutoFit/>
          </a:bodyPr>
          <a:lstStyle/>
          <a:p>
            <a:r>
              <a:rPr lang="en-US" dirty="0"/>
              <a:t>Migraine</a:t>
            </a:r>
          </a:p>
        </p:txBody>
      </p:sp>
    </p:spTree>
    <p:extLst>
      <p:ext uri="{BB962C8B-B14F-4D97-AF65-F5344CB8AC3E}">
        <p14:creationId xmlns:p14="http://schemas.microsoft.com/office/powerpoint/2010/main" val="2136966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49291" y="2030367"/>
            <a:ext cx="104823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200000"/>
              </a:lnSpc>
            </a:pPr>
            <a:r>
              <a:rPr lang="en-US" altLang="x-none" dirty="0"/>
              <a:t>Injury</a:t>
            </a:r>
          </a:p>
          <a:p>
            <a:pPr algn="ctr">
              <a:lnSpc>
                <a:spcPct val="200000"/>
              </a:lnSpc>
            </a:pPr>
            <a:r>
              <a:rPr lang="en-US" altLang="x-none" dirty="0"/>
              <a:t>Infection</a:t>
            </a:r>
          </a:p>
          <a:p>
            <a:pPr algn="ctr">
              <a:lnSpc>
                <a:spcPct val="200000"/>
              </a:lnSpc>
            </a:pPr>
            <a:r>
              <a:rPr lang="en-US" altLang="x-none" dirty="0"/>
              <a:t>Genetics</a:t>
            </a:r>
          </a:p>
          <a:p>
            <a:pPr algn="ctr">
              <a:lnSpc>
                <a:spcPct val="200000"/>
              </a:lnSpc>
            </a:pPr>
            <a:r>
              <a:rPr lang="en-US" altLang="x-none" dirty="0"/>
              <a:t>Stress</a:t>
            </a:r>
          </a:p>
          <a:p>
            <a:pPr algn="ctr">
              <a:lnSpc>
                <a:spcPct val="200000"/>
              </a:lnSpc>
            </a:pPr>
            <a:r>
              <a:rPr lang="en-US" altLang="x-none" dirty="0" err="1"/>
              <a:t>Dysbiosis</a:t>
            </a:r>
            <a:endParaRPr lang="en-US" altLang="x-none" dirty="0"/>
          </a:p>
        </p:txBody>
      </p:sp>
      <p:sp>
        <p:nvSpPr>
          <p:cNvPr id="49156" name="Rectangle 4"/>
          <p:cNvSpPr>
            <a:spLocks noChangeArrowheads="1"/>
          </p:cNvSpPr>
          <p:nvPr/>
        </p:nvSpPr>
        <p:spPr bwMode="auto">
          <a:xfrm>
            <a:off x="8557912" y="2605305"/>
            <a:ext cx="2576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Excessive use of narcotics</a:t>
            </a:r>
          </a:p>
        </p:txBody>
      </p:sp>
      <p:sp>
        <p:nvSpPr>
          <p:cNvPr id="49159" name="Rectangle 7"/>
          <p:cNvSpPr>
            <a:spLocks noChangeArrowheads="1"/>
          </p:cNvSpPr>
          <p:nvPr/>
        </p:nvSpPr>
        <p:spPr bwMode="auto">
          <a:xfrm>
            <a:off x="7916699" y="5970114"/>
            <a:ext cx="40202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Behavioral conditioning “rewards” illness</a:t>
            </a:r>
          </a:p>
        </p:txBody>
      </p:sp>
      <p:sp>
        <p:nvSpPr>
          <p:cNvPr id="49161" name="Rectangle 9"/>
          <p:cNvSpPr>
            <a:spLocks noChangeArrowheads="1"/>
          </p:cNvSpPr>
          <p:nvPr/>
        </p:nvSpPr>
        <p:spPr bwMode="auto">
          <a:xfrm>
            <a:off x="9321122" y="3723706"/>
            <a:ext cx="10422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Disability</a:t>
            </a:r>
          </a:p>
        </p:txBody>
      </p:sp>
      <p:sp>
        <p:nvSpPr>
          <p:cNvPr id="49162" name="Rectangle 10"/>
          <p:cNvSpPr>
            <a:spLocks noChangeArrowheads="1"/>
          </p:cNvSpPr>
          <p:nvPr/>
        </p:nvSpPr>
        <p:spPr bwMode="auto">
          <a:xfrm>
            <a:off x="8899400" y="4755997"/>
            <a:ext cx="16142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Deconditioning</a:t>
            </a:r>
          </a:p>
        </p:txBody>
      </p:sp>
      <p:sp>
        <p:nvSpPr>
          <p:cNvPr id="49163" name="Rectangle 11"/>
          <p:cNvSpPr>
            <a:spLocks noChangeArrowheads="1"/>
          </p:cNvSpPr>
          <p:nvPr/>
        </p:nvSpPr>
        <p:spPr bwMode="auto">
          <a:xfrm>
            <a:off x="8723579" y="4250732"/>
            <a:ext cx="22241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Conflicting diagnoses</a:t>
            </a:r>
            <a:endParaRPr lang="en-US" altLang="x-none" dirty="0"/>
          </a:p>
        </p:txBody>
      </p:sp>
      <p:sp>
        <p:nvSpPr>
          <p:cNvPr id="21" name="Rectangle 4"/>
          <p:cNvSpPr>
            <a:spLocks noChangeArrowheads="1"/>
          </p:cNvSpPr>
          <p:nvPr/>
        </p:nvSpPr>
        <p:spPr bwMode="auto">
          <a:xfrm>
            <a:off x="8315174" y="3186496"/>
            <a:ext cx="32232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Narcotic induced gut </a:t>
            </a:r>
            <a:r>
              <a:rPr lang="en-US" altLang="x-none" dirty="0" err="1"/>
              <a:t>dysmotility</a:t>
            </a:r>
            <a:endParaRPr lang="en-US" altLang="x-none" dirty="0"/>
          </a:p>
        </p:txBody>
      </p:sp>
      <p:sp>
        <p:nvSpPr>
          <p:cNvPr id="2" name="TextBox 1"/>
          <p:cNvSpPr txBox="1"/>
          <p:nvPr/>
        </p:nvSpPr>
        <p:spPr>
          <a:xfrm>
            <a:off x="1948033" y="1800186"/>
            <a:ext cx="2793009" cy="369332"/>
          </a:xfrm>
          <a:prstGeom prst="rect">
            <a:avLst/>
          </a:prstGeom>
          <a:noFill/>
        </p:spPr>
        <p:txBody>
          <a:bodyPr wrap="none" rtlCol="0">
            <a:spAutoFit/>
          </a:bodyPr>
          <a:lstStyle/>
          <a:p>
            <a:r>
              <a:rPr lang="en-US"/>
              <a:t>Sympathetic over activation</a:t>
            </a:r>
            <a:endParaRPr lang="en-US" dirty="0"/>
          </a:p>
        </p:txBody>
      </p:sp>
      <p:sp>
        <p:nvSpPr>
          <p:cNvPr id="3" name="TextBox 2"/>
          <p:cNvSpPr txBox="1"/>
          <p:nvPr/>
        </p:nvSpPr>
        <p:spPr>
          <a:xfrm>
            <a:off x="5004432" y="4028111"/>
            <a:ext cx="2690929" cy="369332"/>
          </a:xfrm>
          <a:prstGeom prst="rect">
            <a:avLst/>
          </a:prstGeom>
          <a:noFill/>
        </p:spPr>
        <p:txBody>
          <a:bodyPr wrap="none" rtlCol="0">
            <a:spAutoFit/>
          </a:bodyPr>
          <a:lstStyle/>
          <a:p>
            <a:r>
              <a:rPr lang="en-US" dirty="0"/>
              <a:t>Parasympathetic inhibition</a:t>
            </a:r>
          </a:p>
        </p:txBody>
      </p:sp>
      <p:sp>
        <p:nvSpPr>
          <p:cNvPr id="4" name="TextBox 3"/>
          <p:cNvSpPr txBox="1"/>
          <p:nvPr/>
        </p:nvSpPr>
        <p:spPr>
          <a:xfrm>
            <a:off x="9010167" y="1490610"/>
            <a:ext cx="1372683" cy="369332"/>
          </a:xfrm>
          <a:prstGeom prst="rect">
            <a:avLst/>
          </a:prstGeom>
          <a:noFill/>
        </p:spPr>
        <p:txBody>
          <a:bodyPr wrap="none" rtlCol="0">
            <a:spAutoFit/>
          </a:bodyPr>
          <a:lstStyle/>
          <a:p>
            <a:r>
              <a:rPr lang="en-US" dirty="0"/>
              <a:t>Constipation</a:t>
            </a:r>
          </a:p>
        </p:txBody>
      </p:sp>
      <p:sp>
        <p:nvSpPr>
          <p:cNvPr id="5" name="TextBox 4"/>
          <p:cNvSpPr txBox="1"/>
          <p:nvPr/>
        </p:nvSpPr>
        <p:spPr>
          <a:xfrm>
            <a:off x="5419577" y="3407022"/>
            <a:ext cx="1860638" cy="369332"/>
          </a:xfrm>
          <a:prstGeom prst="rect">
            <a:avLst/>
          </a:prstGeom>
          <a:noFill/>
        </p:spPr>
        <p:txBody>
          <a:bodyPr wrap="none" rtlCol="0">
            <a:spAutoFit/>
          </a:bodyPr>
          <a:lstStyle/>
          <a:p>
            <a:r>
              <a:rPr lang="en-US"/>
              <a:t>Pain </a:t>
            </a:r>
            <a:r>
              <a:rPr lang="en-US" dirty="0"/>
              <a:t>amplification</a:t>
            </a:r>
          </a:p>
        </p:txBody>
      </p:sp>
      <p:sp>
        <p:nvSpPr>
          <p:cNvPr id="26" name="TextBox 25"/>
          <p:cNvSpPr txBox="1"/>
          <p:nvPr/>
        </p:nvSpPr>
        <p:spPr>
          <a:xfrm>
            <a:off x="2182999" y="1102252"/>
            <a:ext cx="2347053" cy="369332"/>
          </a:xfrm>
          <a:prstGeom prst="rect">
            <a:avLst/>
          </a:prstGeom>
          <a:noFill/>
        </p:spPr>
        <p:txBody>
          <a:bodyPr wrap="none" rtlCol="0">
            <a:spAutoFit/>
          </a:bodyPr>
          <a:lstStyle/>
          <a:p>
            <a:r>
              <a:rPr lang="en-US" b="1"/>
              <a:t>Dopamine dysfunction</a:t>
            </a:r>
            <a:endParaRPr lang="en-US" b="1" dirty="0"/>
          </a:p>
        </p:txBody>
      </p:sp>
      <p:sp>
        <p:nvSpPr>
          <p:cNvPr id="27" name="TextBox 26"/>
          <p:cNvSpPr txBox="1"/>
          <p:nvPr/>
        </p:nvSpPr>
        <p:spPr>
          <a:xfrm>
            <a:off x="5393689" y="5202165"/>
            <a:ext cx="1862048" cy="369332"/>
          </a:xfrm>
          <a:prstGeom prst="rect">
            <a:avLst/>
          </a:prstGeom>
          <a:noFill/>
        </p:spPr>
        <p:txBody>
          <a:bodyPr wrap="none" rtlCol="0">
            <a:spAutoFit/>
          </a:bodyPr>
          <a:lstStyle/>
          <a:p>
            <a:r>
              <a:rPr lang="en-US"/>
              <a:t>Neuropathic pain</a:t>
            </a:r>
            <a:endParaRPr lang="en-US" dirty="0"/>
          </a:p>
        </p:txBody>
      </p:sp>
      <p:sp>
        <p:nvSpPr>
          <p:cNvPr id="28" name="TextBox 27"/>
          <p:cNvSpPr txBox="1"/>
          <p:nvPr/>
        </p:nvSpPr>
        <p:spPr>
          <a:xfrm>
            <a:off x="8074027" y="2057763"/>
            <a:ext cx="3522054" cy="369332"/>
          </a:xfrm>
          <a:prstGeom prst="rect">
            <a:avLst/>
          </a:prstGeom>
          <a:noFill/>
        </p:spPr>
        <p:txBody>
          <a:bodyPr wrap="none" rtlCol="0">
            <a:spAutoFit/>
          </a:bodyPr>
          <a:lstStyle/>
          <a:p>
            <a:r>
              <a:rPr lang="en-US" dirty="0"/>
              <a:t>CNS sensitization pain amplification</a:t>
            </a:r>
          </a:p>
        </p:txBody>
      </p:sp>
      <p:sp>
        <p:nvSpPr>
          <p:cNvPr id="6" name="TextBox 5"/>
          <p:cNvSpPr txBox="1"/>
          <p:nvPr/>
        </p:nvSpPr>
        <p:spPr>
          <a:xfrm>
            <a:off x="5748447" y="1643051"/>
            <a:ext cx="1170705" cy="369332"/>
          </a:xfrm>
          <a:prstGeom prst="rect">
            <a:avLst/>
          </a:prstGeom>
          <a:noFill/>
        </p:spPr>
        <p:txBody>
          <a:bodyPr wrap="none" rtlCol="0">
            <a:spAutoFit/>
          </a:bodyPr>
          <a:lstStyle/>
          <a:p>
            <a:r>
              <a:rPr lang="en-US" dirty="0"/>
              <a:t>Poor sleep</a:t>
            </a:r>
          </a:p>
        </p:txBody>
      </p:sp>
      <p:sp>
        <p:nvSpPr>
          <p:cNvPr id="7" name="TextBox 6"/>
          <p:cNvSpPr txBox="1"/>
          <p:nvPr/>
        </p:nvSpPr>
        <p:spPr>
          <a:xfrm>
            <a:off x="5597981" y="4621087"/>
            <a:ext cx="1522340" cy="369332"/>
          </a:xfrm>
          <a:prstGeom prst="rect">
            <a:avLst/>
          </a:prstGeom>
          <a:noFill/>
        </p:spPr>
        <p:txBody>
          <a:bodyPr wrap="none" rtlCol="0">
            <a:spAutoFit/>
          </a:bodyPr>
          <a:lstStyle/>
          <a:p>
            <a:r>
              <a:rPr lang="en-US" dirty="0" err="1"/>
              <a:t>Hyperhydrosis</a:t>
            </a:r>
            <a:endParaRPr lang="en-US" dirty="0"/>
          </a:p>
        </p:txBody>
      </p:sp>
      <p:sp>
        <p:nvSpPr>
          <p:cNvPr id="8" name="TextBox 7"/>
          <p:cNvSpPr txBox="1"/>
          <p:nvPr/>
        </p:nvSpPr>
        <p:spPr>
          <a:xfrm rot="18900000">
            <a:off x="97304" y="699282"/>
            <a:ext cx="2075761" cy="646331"/>
          </a:xfrm>
          <a:prstGeom prst="rect">
            <a:avLst/>
          </a:prstGeom>
          <a:noFill/>
        </p:spPr>
        <p:txBody>
          <a:bodyPr wrap="none" rtlCol="0">
            <a:spAutoFit/>
          </a:bodyPr>
          <a:lstStyle/>
          <a:p>
            <a:r>
              <a:rPr lang="en-US" dirty="0"/>
              <a:t>Autonomic nervous </a:t>
            </a:r>
          </a:p>
          <a:p>
            <a:r>
              <a:rPr lang="en-US" dirty="0"/>
              <a:t>system imbalance</a:t>
            </a:r>
          </a:p>
        </p:txBody>
      </p:sp>
      <p:sp>
        <p:nvSpPr>
          <p:cNvPr id="9" name="TextBox 8"/>
          <p:cNvSpPr txBox="1"/>
          <p:nvPr/>
        </p:nvSpPr>
        <p:spPr>
          <a:xfrm>
            <a:off x="5547689" y="2233005"/>
            <a:ext cx="1604414" cy="369332"/>
          </a:xfrm>
          <a:prstGeom prst="rect">
            <a:avLst/>
          </a:prstGeom>
          <a:noFill/>
        </p:spPr>
        <p:txBody>
          <a:bodyPr wrap="none" rtlCol="0">
            <a:spAutoFit/>
          </a:bodyPr>
          <a:lstStyle/>
          <a:p>
            <a:r>
              <a:rPr lang="en-US"/>
              <a:t>Chronic fatigue</a:t>
            </a:r>
          </a:p>
        </p:txBody>
      </p:sp>
      <p:sp>
        <p:nvSpPr>
          <p:cNvPr id="10" name="TextBox 9"/>
          <p:cNvSpPr txBox="1"/>
          <p:nvPr/>
        </p:nvSpPr>
        <p:spPr>
          <a:xfrm>
            <a:off x="5404493" y="2816765"/>
            <a:ext cx="1840440" cy="369332"/>
          </a:xfrm>
          <a:prstGeom prst="rect">
            <a:avLst/>
          </a:prstGeom>
          <a:noFill/>
        </p:spPr>
        <p:txBody>
          <a:bodyPr wrap="none" rtlCol="0">
            <a:spAutoFit/>
          </a:bodyPr>
          <a:lstStyle/>
          <a:p>
            <a:r>
              <a:rPr lang="en-US" dirty="0"/>
              <a:t>Fibromyalgia pain</a:t>
            </a:r>
          </a:p>
        </p:txBody>
      </p:sp>
      <p:sp>
        <p:nvSpPr>
          <p:cNvPr id="11" name="TextBox 10"/>
          <p:cNvSpPr txBox="1"/>
          <p:nvPr/>
        </p:nvSpPr>
        <p:spPr>
          <a:xfrm>
            <a:off x="2232908" y="3161345"/>
            <a:ext cx="2211952" cy="369332"/>
          </a:xfrm>
          <a:prstGeom prst="rect">
            <a:avLst/>
          </a:prstGeom>
          <a:noFill/>
        </p:spPr>
        <p:txBody>
          <a:bodyPr wrap="none" rtlCol="0">
            <a:spAutoFit/>
          </a:bodyPr>
          <a:lstStyle/>
          <a:p>
            <a:r>
              <a:rPr lang="en-US"/>
              <a:t>Chronic inflammation</a:t>
            </a:r>
          </a:p>
        </p:txBody>
      </p:sp>
      <p:sp>
        <p:nvSpPr>
          <p:cNvPr id="12" name="TextBox 11"/>
          <p:cNvSpPr txBox="1"/>
          <p:nvPr/>
        </p:nvSpPr>
        <p:spPr>
          <a:xfrm>
            <a:off x="1785488" y="2482099"/>
            <a:ext cx="3118098" cy="584775"/>
          </a:xfrm>
          <a:prstGeom prst="rect">
            <a:avLst/>
          </a:prstGeom>
          <a:noFill/>
        </p:spPr>
        <p:txBody>
          <a:bodyPr wrap="none" rtlCol="0">
            <a:spAutoFit/>
          </a:bodyPr>
          <a:lstStyle/>
          <a:p>
            <a:r>
              <a:rPr lang="en-US" dirty="0"/>
              <a:t>Immune system over activation</a:t>
            </a:r>
          </a:p>
          <a:p>
            <a:pPr algn="ctr"/>
            <a:r>
              <a:rPr lang="en-US" sz="1400" dirty="0"/>
              <a:t>Autoimmune disease</a:t>
            </a:r>
          </a:p>
        </p:txBody>
      </p:sp>
      <p:sp>
        <p:nvSpPr>
          <p:cNvPr id="14" name="TextBox 13"/>
          <p:cNvSpPr txBox="1"/>
          <p:nvPr/>
        </p:nvSpPr>
        <p:spPr>
          <a:xfrm>
            <a:off x="5200222" y="1058988"/>
            <a:ext cx="2266070" cy="369332"/>
          </a:xfrm>
          <a:prstGeom prst="rect">
            <a:avLst/>
          </a:prstGeom>
          <a:noFill/>
        </p:spPr>
        <p:txBody>
          <a:bodyPr wrap="none" rtlCol="0">
            <a:spAutoFit/>
          </a:bodyPr>
          <a:lstStyle/>
          <a:p>
            <a:r>
              <a:rPr lang="en-US"/>
              <a:t>Cognitive impairment</a:t>
            </a:r>
          </a:p>
        </p:txBody>
      </p:sp>
      <p:sp>
        <p:nvSpPr>
          <p:cNvPr id="15" name="TextBox 14"/>
          <p:cNvSpPr txBox="1"/>
          <p:nvPr/>
        </p:nvSpPr>
        <p:spPr>
          <a:xfrm>
            <a:off x="8728453" y="5295089"/>
            <a:ext cx="2170274" cy="369332"/>
          </a:xfrm>
          <a:prstGeom prst="rect">
            <a:avLst/>
          </a:prstGeom>
          <a:noFill/>
        </p:spPr>
        <p:txBody>
          <a:bodyPr wrap="none" rtlCol="0">
            <a:spAutoFit/>
          </a:bodyPr>
          <a:lstStyle/>
          <a:p>
            <a:r>
              <a:rPr lang="en-US" dirty="0"/>
              <a:t>Inability to get better</a:t>
            </a:r>
          </a:p>
        </p:txBody>
      </p:sp>
      <p:sp>
        <p:nvSpPr>
          <p:cNvPr id="17" name="TextBox 16"/>
          <p:cNvSpPr txBox="1"/>
          <p:nvPr/>
        </p:nvSpPr>
        <p:spPr>
          <a:xfrm>
            <a:off x="8476145" y="876140"/>
            <a:ext cx="2439770" cy="369332"/>
          </a:xfrm>
          <a:prstGeom prst="rect">
            <a:avLst/>
          </a:prstGeom>
          <a:noFill/>
        </p:spPr>
        <p:txBody>
          <a:bodyPr wrap="none" rtlCol="0">
            <a:spAutoFit/>
          </a:bodyPr>
          <a:lstStyle/>
          <a:p>
            <a:r>
              <a:rPr lang="en-US"/>
              <a:t>Physical deconditioning</a:t>
            </a:r>
          </a:p>
        </p:txBody>
      </p:sp>
      <p:sp>
        <p:nvSpPr>
          <p:cNvPr id="19" name="TextBox 18"/>
          <p:cNvSpPr txBox="1"/>
          <p:nvPr/>
        </p:nvSpPr>
        <p:spPr>
          <a:xfrm>
            <a:off x="2655269" y="3859279"/>
            <a:ext cx="1338123" cy="369332"/>
          </a:xfrm>
          <a:prstGeom prst="rect">
            <a:avLst/>
          </a:prstGeom>
          <a:noFill/>
        </p:spPr>
        <p:txBody>
          <a:bodyPr wrap="none" rtlCol="0">
            <a:spAutoFit/>
          </a:bodyPr>
          <a:lstStyle/>
          <a:p>
            <a:r>
              <a:rPr lang="en-US" dirty="0"/>
              <a:t>Nerve injury</a:t>
            </a:r>
          </a:p>
        </p:txBody>
      </p:sp>
      <p:sp>
        <p:nvSpPr>
          <p:cNvPr id="20" name="TextBox 19"/>
          <p:cNvSpPr txBox="1"/>
          <p:nvPr/>
        </p:nvSpPr>
        <p:spPr>
          <a:xfrm>
            <a:off x="2785560" y="5248754"/>
            <a:ext cx="1077539" cy="369332"/>
          </a:xfrm>
          <a:prstGeom prst="rect">
            <a:avLst/>
          </a:prstGeom>
          <a:noFill/>
        </p:spPr>
        <p:txBody>
          <a:bodyPr wrap="none" rtlCol="0">
            <a:spAutoFit/>
          </a:bodyPr>
          <a:lstStyle/>
          <a:p>
            <a:r>
              <a:rPr lang="en-US"/>
              <a:t>Leaky gut</a:t>
            </a:r>
          </a:p>
        </p:txBody>
      </p:sp>
      <p:sp>
        <p:nvSpPr>
          <p:cNvPr id="18" name="TextBox 17"/>
          <p:cNvSpPr txBox="1"/>
          <p:nvPr/>
        </p:nvSpPr>
        <p:spPr>
          <a:xfrm rot="2083998">
            <a:off x="163025" y="5651703"/>
            <a:ext cx="1944315" cy="369332"/>
          </a:xfrm>
          <a:prstGeom prst="rect">
            <a:avLst/>
          </a:prstGeom>
          <a:noFill/>
        </p:spPr>
        <p:txBody>
          <a:bodyPr wrap="none" rtlCol="0">
            <a:spAutoFit/>
          </a:bodyPr>
          <a:lstStyle/>
          <a:p>
            <a:r>
              <a:rPr lang="en-US"/>
              <a:t>Immune activation</a:t>
            </a:r>
            <a:endParaRPr lang="en-US" dirty="0"/>
          </a:p>
        </p:txBody>
      </p:sp>
      <p:cxnSp>
        <p:nvCxnSpPr>
          <p:cNvPr id="136" name="Straight Arrow Connector 135"/>
          <p:cNvCxnSpPr/>
          <p:nvPr/>
        </p:nvCxnSpPr>
        <p:spPr>
          <a:xfrm flipH="1" flipV="1">
            <a:off x="14597030" y="4574028"/>
            <a:ext cx="363261" cy="23519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2830367" y="4569398"/>
            <a:ext cx="1020023" cy="369332"/>
          </a:xfrm>
          <a:prstGeom prst="rect">
            <a:avLst/>
          </a:prstGeom>
          <a:noFill/>
        </p:spPr>
        <p:txBody>
          <a:bodyPr wrap="none" rtlCol="0">
            <a:spAutoFit/>
          </a:bodyPr>
          <a:lstStyle/>
          <a:p>
            <a:r>
              <a:rPr lang="en-US" dirty="0"/>
              <a:t>Migraine</a:t>
            </a:r>
          </a:p>
        </p:txBody>
      </p:sp>
      <p:sp>
        <p:nvSpPr>
          <p:cNvPr id="31" name="TextBox 30"/>
          <p:cNvSpPr txBox="1"/>
          <p:nvPr/>
        </p:nvSpPr>
        <p:spPr>
          <a:xfrm>
            <a:off x="2830367" y="4569398"/>
            <a:ext cx="1020023" cy="369332"/>
          </a:xfrm>
          <a:prstGeom prst="rect">
            <a:avLst/>
          </a:prstGeom>
          <a:noFill/>
        </p:spPr>
        <p:txBody>
          <a:bodyPr wrap="none" rtlCol="0">
            <a:spAutoFit/>
          </a:bodyPr>
          <a:lstStyle/>
          <a:p>
            <a:r>
              <a:rPr lang="en-US" dirty="0"/>
              <a:t>Migraine</a:t>
            </a:r>
          </a:p>
        </p:txBody>
      </p:sp>
      <p:sp>
        <p:nvSpPr>
          <p:cNvPr id="32" name="TextBox 31"/>
          <p:cNvSpPr txBox="1"/>
          <p:nvPr/>
        </p:nvSpPr>
        <p:spPr>
          <a:xfrm>
            <a:off x="2655269" y="3859279"/>
            <a:ext cx="1338123" cy="369332"/>
          </a:xfrm>
          <a:prstGeom prst="rect">
            <a:avLst/>
          </a:prstGeom>
          <a:noFill/>
        </p:spPr>
        <p:txBody>
          <a:bodyPr wrap="none" rtlCol="0">
            <a:spAutoFit/>
          </a:bodyPr>
          <a:lstStyle/>
          <a:p>
            <a:r>
              <a:rPr lang="en-US" dirty="0"/>
              <a:t>Nerve injury</a:t>
            </a:r>
          </a:p>
        </p:txBody>
      </p:sp>
      <p:sp>
        <p:nvSpPr>
          <p:cNvPr id="33" name="TextBox 32"/>
          <p:cNvSpPr txBox="1"/>
          <p:nvPr/>
        </p:nvSpPr>
        <p:spPr>
          <a:xfrm>
            <a:off x="2785560" y="5248754"/>
            <a:ext cx="1077539" cy="369332"/>
          </a:xfrm>
          <a:prstGeom prst="rect">
            <a:avLst/>
          </a:prstGeom>
          <a:noFill/>
        </p:spPr>
        <p:txBody>
          <a:bodyPr wrap="none" rtlCol="0">
            <a:spAutoFit/>
          </a:bodyPr>
          <a:lstStyle/>
          <a:p>
            <a:r>
              <a:rPr lang="en-US"/>
              <a:t>Leaky gut</a:t>
            </a:r>
          </a:p>
        </p:txBody>
      </p:sp>
      <p:cxnSp>
        <p:nvCxnSpPr>
          <p:cNvPr id="34" name="Straight Arrow Connector 33"/>
          <p:cNvCxnSpPr/>
          <p:nvPr/>
        </p:nvCxnSpPr>
        <p:spPr>
          <a:xfrm flipV="1">
            <a:off x="1652678" y="1286918"/>
            <a:ext cx="530321" cy="227396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147638" y="1466028"/>
            <a:ext cx="11396" cy="34842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135899" y="2957090"/>
            <a:ext cx="11396" cy="34842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3153336" y="2159307"/>
            <a:ext cx="11396" cy="34842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141597" y="3536692"/>
            <a:ext cx="11396" cy="34842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3147295" y="4242458"/>
            <a:ext cx="11396" cy="34842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823239" y="3464424"/>
            <a:ext cx="270157" cy="1846878"/>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431470" y="3001432"/>
            <a:ext cx="347205" cy="229365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3229583" y="1519787"/>
            <a:ext cx="176958" cy="3091125"/>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3573945" y="1519787"/>
            <a:ext cx="25289" cy="101913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3706239" y="1498061"/>
            <a:ext cx="295294" cy="180745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343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49291" y="2030367"/>
            <a:ext cx="104823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200000"/>
              </a:lnSpc>
            </a:pPr>
            <a:r>
              <a:rPr lang="en-US" altLang="x-none" dirty="0"/>
              <a:t>Injury</a:t>
            </a:r>
          </a:p>
          <a:p>
            <a:pPr algn="ctr">
              <a:lnSpc>
                <a:spcPct val="200000"/>
              </a:lnSpc>
            </a:pPr>
            <a:r>
              <a:rPr lang="en-US" altLang="x-none" dirty="0"/>
              <a:t>Infection</a:t>
            </a:r>
          </a:p>
          <a:p>
            <a:pPr algn="ctr">
              <a:lnSpc>
                <a:spcPct val="200000"/>
              </a:lnSpc>
            </a:pPr>
            <a:r>
              <a:rPr lang="en-US" altLang="x-none" dirty="0"/>
              <a:t>Genetics</a:t>
            </a:r>
          </a:p>
          <a:p>
            <a:pPr algn="ctr">
              <a:lnSpc>
                <a:spcPct val="200000"/>
              </a:lnSpc>
            </a:pPr>
            <a:r>
              <a:rPr lang="en-US" altLang="x-none" dirty="0"/>
              <a:t>Stress</a:t>
            </a:r>
          </a:p>
          <a:p>
            <a:pPr algn="ctr">
              <a:lnSpc>
                <a:spcPct val="200000"/>
              </a:lnSpc>
            </a:pPr>
            <a:r>
              <a:rPr lang="en-US" altLang="x-none" dirty="0" err="1"/>
              <a:t>Dysbiosis</a:t>
            </a:r>
            <a:endParaRPr lang="en-US" altLang="x-none" dirty="0"/>
          </a:p>
        </p:txBody>
      </p:sp>
      <p:sp>
        <p:nvSpPr>
          <p:cNvPr id="49156" name="Rectangle 4"/>
          <p:cNvSpPr>
            <a:spLocks noChangeArrowheads="1"/>
          </p:cNvSpPr>
          <p:nvPr/>
        </p:nvSpPr>
        <p:spPr bwMode="auto">
          <a:xfrm>
            <a:off x="8557912" y="2605305"/>
            <a:ext cx="2576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Excessive use of narcotics</a:t>
            </a:r>
          </a:p>
        </p:txBody>
      </p:sp>
      <p:sp>
        <p:nvSpPr>
          <p:cNvPr id="49159" name="Rectangle 7"/>
          <p:cNvSpPr>
            <a:spLocks noChangeArrowheads="1"/>
          </p:cNvSpPr>
          <p:nvPr/>
        </p:nvSpPr>
        <p:spPr bwMode="auto">
          <a:xfrm>
            <a:off x="7916699" y="5970114"/>
            <a:ext cx="40202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Behavioral conditioning “rewards” illness</a:t>
            </a:r>
          </a:p>
        </p:txBody>
      </p:sp>
      <p:sp>
        <p:nvSpPr>
          <p:cNvPr id="49161" name="Rectangle 9"/>
          <p:cNvSpPr>
            <a:spLocks noChangeArrowheads="1"/>
          </p:cNvSpPr>
          <p:nvPr/>
        </p:nvSpPr>
        <p:spPr bwMode="auto">
          <a:xfrm>
            <a:off x="9321122" y="3723706"/>
            <a:ext cx="10422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Disability</a:t>
            </a:r>
          </a:p>
        </p:txBody>
      </p:sp>
      <p:sp>
        <p:nvSpPr>
          <p:cNvPr id="49162" name="Rectangle 10"/>
          <p:cNvSpPr>
            <a:spLocks noChangeArrowheads="1"/>
          </p:cNvSpPr>
          <p:nvPr/>
        </p:nvSpPr>
        <p:spPr bwMode="auto">
          <a:xfrm>
            <a:off x="8899400" y="4755997"/>
            <a:ext cx="16142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Deconditioning</a:t>
            </a:r>
          </a:p>
        </p:txBody>
      </p:sp>
      <p:sp>
        <p:nvSpPr>
          <p:cNvPr id="49163" name="Rectangle 11"/>
          <p:cNvSpPr>
            <a:spLocks noChangeArrowheads="1"/>
          </p:cNvSpPr>
          <p:nvPr/>
        </p:nvSpPr>
        <p:spPr bwMode="auto">
          <a:xfrm>
            <a:off x="8723579" y="4250732"/>
            <a:ext cx="22241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Conflicting diagnoses</a:t>
            </a:r>
            <a:endParaRPr lang="en-US" altLang="x-none" dirty="0"/>
          </a:p>
        </p:txBody>
      </p:sp>
      <p:sp>
        <p:nvSpPr>
          <p:cNvPr id="21" name="Rectangle 4"/>
          <p:cNvSpPr>
            <a:spLocks noChangeArrowheads="1"/>
          </p:cNvSpPr>
          <p:nvPr/>
        </p:nvSpPr>
        <p:spPr bwMode="auto">
          <a:xfrm>
            <a:off x="8315174" y="3186496"/>
            <a:ext cx="32232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Narcotic induced gut </a:t>
            </a:r>
            <a:r>
              <a:rPr lang="en-US" altLang="x-none" dirty="0" err="1"/>
              <a:t>dysmotility</a:t>
            </a:r>
            <a:endParaRPr lang="en-US" altLang="x-none" dirty="0"/>
          </a:p>
        </p:txBody>
      </p:sp>
      <p:sp>
        <p:nvSpPr>
          <p:cNvPr id="2" name="TextBox 1"/>
          <p:cNvSpPr txBox="1"/>
          <p:nvPr/>
        </p:nvSpPr>
        <p:spPr>
          <a:xfrm>
            <a:off x="1948033" y="1800186"/>
            <a:ext cx="2793009" cy="369332"/>
          </a:xfrm>
          <a:prstGeom prst="rect">
            <a:avLst/>
          </a:prstGeom>
          <a:noFill/>
        </p:spPr>
        <p:txBody>
          <a:bodyPr wrap="none" rtlCol="0">
            <a:spAutoFit/>
          </a:bodyPr>
          <a:lstStyle/>
          <a:p>
            <a:r>
              <a:rPr lang="en-US"/>
              <a:t>Sympathetic over activation</a:t>
            </a:r>
            <a:endParaRPr lang="en-US" dirty="0"/>
          </a:p>
        </p:txBody>
      </p:sp>
      <p:sp>
        <p:nvSpPr>
          <p:cNvPr id="3" name="TextBox 2"/>
          <p:cNvSpPr txBox="1"/>
          <p:nvPr/>
        </p:nvSpPr>
        <p:spPr>
          <a:xfrm>
            <a:off x="5004432" y="4028111"/>
            <a:ext cx="2690929" cy="369332"/>
          </a:xfrm>
          <a:prstGeom prst="rect">
            <a:avLst/>
          </a:prstGeom>
          <a:noFill/>
        </p:spPr>
        <p:txBody>
          <a:bodyPr wrap="none" rtlCol="0">
            <a:spAutoFit/>
          </a:bodyPr>
          <a:lstStyle/>
          <a:p>
            <a:r>
              <a:rPr lang="en-US" dirty="0"/>
              <a:t>Parasympathetic inhibition</a:t>
            </a:r>
          </a:p>
        </p:txBody>
      </p:sp>
      <p:sp>
        <p:nvSpPr>
          <p:cNvPr id="4" name="TextBox 3"/>
          <p:cNvSpPr txBox="1"/>
          <p:nvPr/>
        </p:nvSpPr>
        <p:spPr>
          <a:xfrm>
            <a:off x="9010167" y="1490610"/>
            <a:ext cx="1372683" cy="369332"/>
          </a:xfrm>
          <a:prstGeom prst="rect">
            <a:avLst/>
          </a:prstGeom>
          <a:noFill/>
        </p:spPr>
        <p:txBody>
          <a:bodyPr wrap="none" rtlCol="0">
            <a:spAutoFit/>
          </a:bodyPr>
          <a:lstStyle/>
          <a:p>
            <a:r>
              <a:rPr lang="en-US" dirty="0"/>
              <a:t>Constipation</a:t>
            </a:r>
          </a:p>
        </p:txBody>
      </p:sp>
      <p:sp>
        <p:nvSpPr>
          <p:cNvPr id="5" name="TextBox 4"/>
          <p:cNvSpPr txBox="1"/>
          <p:nvPr/>
        </p:nvSpPr>
        <p:spPr>
          <a:xfrm>
            <a:off x="5419577" y="3407022"/>
            <a:ext cx="1860638" cy="369332"/>
          </a:xfrm>
          <a:prstGeom prst="rect">
            <a:avLst/>
          </a:prstGeom>
          <a:noFill/>
        </p:spPr>
        <p:txBody>
          <a:bodyPr wrap="none" rtlCol="0">
            <a:spAutoFit/>
          </a:bodyPr>
          <a:lstStyle/>
          <a:p>
            <a:r>
              <a:rPr lang="en-US"/>
              <a:t>Pain </a:t>
            </a:r>
            <a:r>
              <a:rPr lang="en-US" dirty="0"/>
              <a:t>amplification</a:t>
            </a:r>
          </a:p>
        </p:txBody>
      </p:sp>
      <p:sp>
        <p:nvSpPr>
          <p:cNvPr id="26" name="TextBox 25"/>
          <p:cNvSpPr txBox="1"/>
          <p:nvPr/>
        </p:nvSpPr>
        <p:spPr>
          <a:xfrm>
            <a:off x="2182999" y="1102252"/>
            <a:ext cx="2347053" cy="369332"/>
          </a:xfrm>
          <a:prstGeom prst="rect">
            <a:avLst/>
          </a:prstGeom>
          <a:noFill/>
        </p:spPr>
        <p:txBody>
          <a:bodyPr wrap="none" rtlCol="0">
            <a:spAutoFit/>
          </a:bodyPr>
          <a:lstStyle/>
          <a:p>
            <a:r>
              <a:rPr lang="en-US" b="1"/>
              <a:t>Dopamine dysfunction</a:t>
            </a:r>
            <a:endParaRPr lang="en-US" b="1" dirty="0"/>
          </a:p>
        </p:txBody>
      </p:sp>
      <p:sp>
        <p:nvSpPr>
          <p:cNvPr id="27" name="TextBox 26"/>
          <p:cNvSpPr txBox="1"/>
          <p:nvPr/>
        </p:nvSpPr>
        <p:spPr>
          <a:xfrm>
            <a:off x="5393689" y="5202165"/>
            <a:ext cx="1862048" cy="369332"/>
          </a:xfrm>
          <a:prstGeom prst="rect">
            <a:avLst/>
          </a:prstGeom>
          <a:noFill/>
        </p:spPr>
        <p:txBody>
          <a:bodyPr wrap="none" rtlCol="0">
            <a:spAutoFit/>
          </a:bodyPr>
          <a:lstStyle/>
          <a:p>
            <a:r>
              <a:rPr lang="en-US"/>
              <a:t>Neuropathic pain</a:t>
            </a:r>
            <a:endParaRPr lang="en-US" dirty="0"/>
          </a:p>
        </p:txBody>
      </p:sp>
      <p:sp>
        <p:nvSpPr>
          <p:cNvPr id="28" name="TextBox 27"/>
          <p:cNvSpPr txBox="1"/>
          <p:nvPr/>
        </p:nvSpPr>
        <p:spPr>
          <a:xfrm>
            <a:off x="8074027" y="2057763"/>
            <a:ext cx="3522054" cy="369332"/>
          </a:xfrm>
          <a:prstGeom prst="rect">
            <a:avLst/>
          </a:prstGeom>
          <a:noFill/>
        </p:spPr>
        <p:txBody>
          <a:bodyPr wrap="none" rtlCol="0">
            <a:spAutoFit/>
          </a:bodyPr>
          <a:lstStyle/>
          <a:p>
            <a:r>
              <a:rPr lang="en-US" dirty="0"/>
              <a:t>CNS sensitization pain amplification</a:t>
            </a:r>
          </a:p>
        </p:txBody>
      </p:sp>
      <p:sp>
        <p:nvSpPr>
          <p:cNvPr id="6" name="TextBox 5"/>
          <p:cNvSpPr txBox="1"/>
          <p:nvPr/>
        </p:nvSpPr>
        <p:spPr>
          <a:xfrm>
            <a:off x="5748447" y="1643051"/>
            <a:ext cx="1170705" cy="369332"/>
          </a:xfrm>
          <a:prstGeom prst="rect">
            <a:avLst/>
          </a:prstGeom>
          <a:noFill/>
        </p:spPr>
        <p:txBody>
          <a:bodyPr wrap="none" rtlCol="0">
            <a:spAutoFit/>
          </a:bodyPr>
          <a:lstStyle/>
          <a:p>
            <a:r>
              <a:rPr lang="en-US" dirty="0"/>
              <a:t>Poor sleep</a:t>
            </a:r>
          </a:p>
        </p:txBody>
      </p:sp>
      <p:sp>
        <p:nvSpPr>
          <p:cNvPr id="7" name="TextBox 6"/>
          <p:cNvSpPr txBox="1"/>
          <p:nvPr/>
        </p:nvSpPr>
        <p:spPr>
          <a:xfrm>
            <a:off x="5597981" y="4621087"/>
            <a:ext cx="1522340" cy="369332"/>
          </a:xfrm>
          <a:prstGeom prst="rect">
            <a:avLst/>
          </a:prstGeom>
          <a:noFill/>
        </p:spPr>
        <p:txBody>
          <a:bodyPr wrap="none" rtlCol="0">
            <a:spAutoFit/>
          </a:bodyPr>
          <a:lstStyle/>
          <a:p>
            <a:r>
              <a:rPr lang="en-US" dirty="0" err="1"/>
              <a:t>Hyperhydrosis</a:t>
            </a:r>
            <a:endParaRPr lang="en-US" dirty="0"/>
          </a:p>
        </p:txBody>
      </p:sp>
      <p:sp>
        <p:nvSpPr>
          <p:cNvPr id="8" name="TextBox 7"/>
          <p:cNvSpPr txBox="1"/>
          <p:nvPr/>
        </p:nvSpPr>
        <p:spPr>
          <a:xfrm rot="18900000">
            <a:off x="97304" y="699282"/>
            <a:ext cx="2075761" cy="646331"/>
          </a:xfrm>
          <a:prstGeom prst="rect">
            <a:avLst/>
          </a:prstGeom>
          <a:noFill/>
        </p:spPr>
        <p:txBody>
          <a:bodyPr wrap="none" rtlCol="0">
            <a:spAutoFit/>
          </a:bodyPr>
          <a:lstStyle/>
          <a:p>
            <a:r>
              <a:rPr lang="en-US" dirty="0"/>
              <a:t>Autonomic nervous </a:t>
            </a:r>
          </a:p>
          <a:p>
            <a:r>
              <a:rPr lang="en-US" dirty="0"/>
              <a:t>system imbalance</a:t>
            </a:r>
          </a:p>
        </p:txBody>
      </p:sp>
      <p:sp>
        <p:nvSpPr>
          <p:cNvPr id="9" name="TextBox 8"/>
          <p:cNvSpPr txBox="1"/>
          <p:nvPr/>
        </p:nvSpPr>
        <p:spPr>
          <a:xfrm>
            <a:off x="5547689" y="2233005"/>
            <a:ext cx="1604414" cy="369332"/>
          </a:xfrm>
          <a:prstGeom prst="rect">
            <a:avLst/>
          </a:prstGeom>
          <a:noFill/>
        </p:spPr>
        <p:txBody>
          <a:bodyPr wrap="none" rtlCol="0">
            <a:spAutoFit/>
          </a:bodyPr>
          <a:lstStyle/>
          <a:p>
            <a:r>
              <a:rPr lang="en-US"/>
              <a:t>Chronic fatigue</a:t>
            </a:r>
          </a:p>
        </p:txBody>
      </p:sp>
      <p:sp>
        <p:nvSpPr>
          <p:cNvPr id="10" name="TextBox 9"/>
          <p:cNvSpPr txBox="1"/>
          <p:nvPr/>
        </p:nvSpPr>
        <p:spPr>
          <a:xfrm>
            <a:off x="5404493" y="2816765"/>
            <a:ext cx="1840440" cy="369332"/>
          </a:xfrm>
          <a:prstGeom prst="rect">
            <a:avLst/>
          </a:prstGeom>
          <a:noFill/>
        </p:spPr>
        <p:txBody>
          <a:bodyPr wrap="none" rtlCol="0">
            <a:spAutoFit/>
          </a:bodyPr>
          <a:lstStyle/>
          <a:p>
            <a:r>
              <a:rPr lang="en-US" dirty="0"/>
              <a:t>Fibromyalgia pain</a:t>
            </a:r>
          </a:p>
        </p:txBody>
      </p:sp>
      <p:sp>
        <p:nvSpPr>
          <p:cNvPr id="11" name="TextBox 10"/>
          <p:cNvSpPr txBox="1"/>
          <p:nvPr/>
        </p:nvSpPr>
        <p:spPr>
          <a:xfrm>
            <a:off x="2232908" y="3161345"/>
            <a:ext cx="2211952" cy="369332"/>
          </a:xfrm>
          <a:prstGeom prst="rect">
            <a:avLst/>
          </a:prstGeom>
          <a:noFill/>
        </p:spPr>
        <p:txBody>
          <a:bodyPr wrap="none" rtlCol="0">
            <a:spAutoFit/>
          </a:bodyPr>
          <a:lstStyle/>
          <a:p>
            <a:r>
              <a:rPr lang="en-US"/>
              <a:t>Chronic inflammation</a:t>
            </a:r>
          </a:p>
        </p:txBody>
      </p:sp>
      <p:sp>
        <p:nvSpPr>
          <p:cNvPr id="12" name="TextBox 11"/>
          <p:cNvSpPr txBox="1"/>
          <p:nvPr/>
        </p:nvSpPr>
        <p:spPr>
          <a:xfrm>
            <a:off x="1785488" y="2482099"/>
            <a:ext cx="3118098" cy="584775"/>
          </a:xfrm>
          <a:prstGeom prst="rect">
            <a:avLst/>
          </a:prstGeom>
          <a:noFill/>
        </p:spPr>
        <p:txBody>
          <a:bodyPr wrap="none" rtlCol="0">
            <a:spAutoFit/>
          </a:bodyPr>
          <a:lstStyle/>
          <a:p>
            <a:r>
              <a:rPr lang="en-US" dirty="0"/>
              <a:t>Immune system over activation</a:t>
            </a:r>
          </a:p>
          <a:p>
            <a:pPr algn="ctr"/>
            <a:r>
              <a:rPr lang="en-US" sz="1400" dirty="0"/>
              <a:t>Autoimmune disease</a:t>
            </a:r>
          </a:p>
        </p:txBody>
      </p:sp>
      <p:sp>
        <p:nvSpPr>
          <p:cNvPr id="14" name="TextBox 13"/>
          <p:cNvSpPr txBox="1"/>
          <p:nvPr/>
        </p:nvSpPr>
        <p:spPr>
          <a:xfrm>
            <a:off x="5200222" y="1058988"/>
            <a:ext cx="2266070" cy="369332"/>
          </a:xfrm>
          <a:prstGeom prst="rect">
            <a:avLst/>
          </a:prstGeom>
          <a:noFill/>
        </p:spPr>
        <p:txBody>
          <a:bodyPr wrap="none" rtlCol="0">
            <a:spAutoFit/>
          </a:bodyPr>
          <a:lstStyle/>
          <a:p>
            <a:r>
              <a:rPr lang="en-US"/>
              <a:t>Cognitive impairment</a:t>
            </a:r>
          </a:p>
        </p:txBody>
      </p:sp>
      <p:sp>
        <p:nvSpPr>
          <p:cNvPr id="15" name="TextBox 14"/>
          <p:cNvSpPr txBox="1"/>
          <p:nvPr/>
        </p:nvSpPr>
        <p:spPr>
          <a:xfrm>
            <a:off x="8728453" y="5295089"/>
            <a:ext cx="2170274" cy="369332"/>
          </a:xfrm>
          <a:prstGeom prst="rect">
            <a:avLst/>
          </a:prstGeom>
          <a:noFill/>
        </p:spPr>
        <p:txBody>
          <a:bodyPr wrap="none" rtlCol="0">
            <a:spAutoFit/>
          </a:bodyPr>
          <a:lstStyle/>
          <a:p>
            <a:r>
              <a:rPr lang="en-US" dirty="0"/>
              <a:t>Inability to get better</a:t>
            </a:r>
          </a:p>
        </p:txBody>
      </p:sp>
      <p:sp>
        <p:nvSpPr>
          <p:cNvPr id="17" name="TextBox 16"/>
          <p:cNvSpPr txBox="1"/>
          <p:nvPr/>
        </p:nvSpPr>
        <p:spPr>
          <a:xfrm>
            <a:off x="8476145" y="876140"/>
            <a:ext cx="2439770" cy="369332"/>
          </a:xfrm>
          <a:prstGeom prst="rect">
            <a:avLst/>
          </a:prstGeom>
          <a:noFill/>
        </p:spPr>
        <p:txBody>
          <a:bodyPr wrap="none" rtlCol="0">
            <a:spAutoFit/>
          </a:bodyPr>
          <a:lstStyle/>
          <a:p>
            <a:r>
              <a:rPr lang="en-US"/>
              <a:t>Physical deconditioning</a:t>
            </a:r>
          </a:p>
        </p:txBody>
      </p:sp>
      <p:sp>
        <p:nvSpPr>
          <p:cNvPr id="19" name="TextBox 18"/>
          <p:cNvSpPr txBox="1"/>
          <p:nvPr/>
        </p:nvSpPr>
        <p:spPr>
          <a:xfrm>
            <a:off x="2655269" y="3859279"/>
            <a:ext cx="1338123" cy="369332"/>
          </a:xfrm>
          <a:prstGeom prst="rect">
            <a:avLst/>
          </a:prstGeom>
          <a:noFill/>
        </p:spPr>
        <p:txBody>
          <a:bodyPr wrap="none" rtlCol="0">
            <a:spAutoFit/>
          </a:bodyPr>
          <a:lstStyle/>
          <a:p>
            <a:r>
              <a:rPr lang="en-US" dirty="0"/>
              <a:t>Nerve injury</a:t>
            </a:r>
          </a:p>
        </p:txBody>
      </p:sp>
      <p:sp>
        <p:nvSpPr>
          <p:cNvPr id="20" name="TextBox 19"/>
          <p:cNvSpPr txBox="1"/>
          <p:nvPr/>
        </p:nvSpPr>
        <p:spPr>
          <a:xfrm>
            <a:off x="2785560" y="5248754"/>
            <a:ext cx="1077539" cy="369332"/>
          </a:xfrm>
          <a:prstGeom prst="rect">
            <a:avLst/>
          </a:prstGeom>
          <a:noFill/>
        </p:spPr>
        <p:txBody>
          <a:bodyPr wrap="none" rtlCol="0">
            <a:spAutoFit/>
          </a:bodyPr>
          <a:lstStyle/>
          <a:p>
            <a:r>
              <a:rPr lang="en-US"/>
              <a:t>Leaky gut</a:t>
            </a:r>
          </a:p>
        </p:txBody>
      </p:sp>
      <p:sp>
        <p:nvSpPr>
          <p:cNvPr id="18" name="TextBox 17"/>
          <p:cNvSpPr txBox="1"/>
          <p:nvPr/>
        </p:nvSpPr>
        <p:spPr>
          <a:xfrm rot="2083998">
            <a:off x="163025" y="5651703"/>
            <a:ext cx="1944315" cy="369332"/>
          </a:xfrm>
          <a:prstGeom prst="rect">
            <a:avLst/>
          </a:prstGeom>
          <a:noFill/>
        </p:spPr>
        <p:txBody>
          <a:bodyPr wrap="none" rtlCol="0">
            <a:spAutoFit/>
          </a:bodyPr>
          <a:lstStyle/>
          <a:p>
            <a:r>
              <a:rPr lang="en-US"/>
              <a:t>Immune activation</a:t>
            </a:r>
            <a:endParaRPr lang="en-US" dirty="0"/>
          </a:p>
        </p:txBody>
      </p:sp>
      <p:cxnSp>
        <p:nvCxnSpPr>
          <p:cNvPr id="136" name="Straight Arrow Connector 135"/>
          <p:cNvCxnSpPr/>
          <p:nvPr/>
        </p:nvCxnSpPr>
        <p:spPr>
          <a:xfrm flipH="1" flipV="1">
            <a:off x="14597030" y="4574028"/>
            <a:ext cx="363261" cy="23519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2830367" y="4569398"/>
            <a:ext cx="1020023" cy="369332"/>
          </a:xfrm>
          <a:prstGeom prst="rect">
            <a:avLst/>
          </a:prstGeom>
          <a:noFill/>
        </p:spPr>
        <p:txBody>
          <a:bodyPr wrap="none" rtlCol="0">
            <a:spAutoFit/>
          </a:bodyPr>
          <a:lstStyle/>
          <a:p>
            <a:r>
              <a:rPr lang="en-US" dirty="0"/>
              <a:t>Migraine</a:t>
            </a:r>
          </a:p>
        </p:txBody>
      </p:sp>
      <p:cxnSp>
        <p:nvCxnSpPr>
          <p:cNvPr id="31" name="Straight Arrow Connector 30"/>
          <p:cNvCxnSpPr/>
          <p:nvPr/>
        </p:nvCxnSpPr>
        <p:spPr>
          <a:xfrm flipH="1">
            <a:off x="4530052" y="1263109"/>
            <a:ext cx="616992" cy="23809"/>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4530052" y="1328572"/>
            <a:ext cx="1276434" cy="38243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530052" y="1286918"/>
            <a:ext cx="1017637" cy="113075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530052" y="1286918"/>
            <a:ext cx="831891" cy="169301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622434" y="1399772"/>
            <a:ext cx="793094" cy="224901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735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49291" y="2030367"/>
            <a:ext cx="104823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200000"/>
              </a:lnSpc>
            </a:pPr>
            <a:r>
              <a:rPr lang="en-US" altLang="x-none" dirty="0"/>
              <a:t>Injury</a:t>
            </a:r>
          </a:p>
          <a:p>
            <a:pPr algn="ctr">
              <a:lnSpc>
                <a:spcPct val="200000"/>
              </a:lnSpc>
            </a:pPr>
            <a:r>
              <a:rPr lang="en-US" altLang="x-none" dirty="0"/>
              <a:t>Infection</a:t>
            </a:r>
          </a:p>
          <a:p>
            <a:pPr algn="ctr">
              <a:lnSpc>
                <a:spcPct val="200000"/>
              </a:lnSpc>
            </a:pPr>
            <a:r>
              <a:rPr lang="en-US" altLang="x-none" dirty="0"/>
              <a:t>Genetics</a:t>
            </a:r>
          </a:p>
          <a:p>
            <a:pPr algn="ctr">
              <a:lnSpc>
                <a:spcPct val="200000"/>
              </a:lnSpc>
            </a:pPr>
            <a:r>
              <a:rPr lang="en-US" altLang="x-none" dirty="0"/>
              <a:t>Stress</a:t>
            </a:r>
          </a:p>
          <a:p>
            <a:pPr algn="ctr">
              <a:lnSpc>
                <a:spcPct val="200000"/>
              </a:lnSpc>
            </a:pPr>
            <a:r>
              <a:rPr lang="en-US" altLang="x-none" dirty="0" err="1"/>
              <a:t>Dysbiosis</a:t>
            </a:r>
            <a:endParaRPr lang="en-US" altLang="x-none" dirty="0"/>
          </a:p>
        </p:txBody>
      </p:sp>
      <p:sp>
        <p:nvSpPr>
          <p:cNvPr id="49156" name="Rectangle 4"/>
          <p:cNvSpPr>
            <a:spLocks noChangeArrowheads="1"/>
          </p:cNvSpPr>
          <p:nvPr/>
        </p:nvSpPr>
        <p:spPr bwMode="auto">
          <a:xfrm>
            <a:off x="8557912" y="2605305"/>
            <a:ext cx="2576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Excessive use of narcotics</a:t>
            </a:r>
          </a:p>
        </p:txBody>
      </p:sp>
      <p:sp>
        <p:nvSpPr>
          <p:cNvPr id="49159" name="Rectangle 7"/>
          <p:cNvSpPr>
            <a:spLocks noChangeArrowheads="1"/>
          </p:cNvSpPr>
          <p:nvPr/>
        </p:nvSpPr>
        <p:spPr bwMode="auto">
          <a:xfrm>
            <a:off x="7916699" y="5970114"/>
            <a:ext cx="40202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Behavioral conditioning “rewards” illness</a:t>
            </a:r>
          </a:p>
        </p:txBody>
      </p:sp>
      <p:sp>
        <p:nvSpPr>
          <p:cNvPr id="49161" name="Rectangle 9"/>
          <p:cNvSpPr>
            <a:spLocks noChangeArrowheads="1"/>
          </p:cNvSpPr>
          <p:nvPr/>
        </p:nvSpPr>
        <p:spPr bwMode="auto">
          <a:xfrm>
            <a:off x="9321122" y="3723706"/>
            <a:ext cx="10422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Disability</a:t>
            </a:r>
          </a:p>
        </p:txBody>
      </p:sp>
      <p:sp>
        <p:nvSpPr>
          <p:cNvPr id="49162" name="Rectangle 10"/>
          <p:cNvSpPr>
            <a:spLocks noChangeArrowheads="1"/>
          </p:cNvSpPr>
          <p:nvPr/>
        </p:nvSpPr>
        <p:spPr bwMode="auto">
          <a:xfrm>
            <a:off x="8899400" y="4755997"/>
            <a:ext cx="16142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Deconditioning</a:t>
            </a:r>
          </a:p>
        </p:txBody>
      </p:sp>
      <p:sp>
        <p:nvSpPr>
          <p:cNvPr id="49163" name="Rectangle 11"/>
          <p:cNvSpPr>
            <a:spLocks noChangeArrowheads="1"/>
          </p:cNvSpPr>
          <p:nvPr/>
        </p:nvSpPr>
        <p:spPr bwMode="auto">
          <a:xfrm>
            <a:off x="8723579" y="4250732"/>
            <a:ext cx="22241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Conflicting diagnoses</a:t>
            </a:r>
            <a:endParaRPr lang="en-US" altLang="x-none" dirty="0"/>
          </a:p>
        </p:txBody>
      </p:sp>
      <p:sp>
        <p:nvSpPr>
          <p:cNvPr id="21" name="Rectangle 4"/>
          <p:cNvSpPr>
            <a:spLocks noChangeArrowheads="1"/>
          </p:cNvSpPr>
          <p:nvPr/>
        </p:nvSpPr>
        <p:spPr bwMode="auto">
          <a:xfrm>
            <a:off x="8315174" y="3186496"/>
            <a:ext cx="32232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Narcotic induced gut </a:t>
            </a:r>
            <a:r>
              <a:rPr lang="en-US" altLang="x-none" dirty="0" err="1"/>
              <a:t>dysmotility</a:t>
            </a:r>
            <a:endParaRPr lang="en-US" altLang="x-none" dirty="0"/>
          </a:p>
        </p:txBody>
      </p:sp>
      <p:sp>
        <p:nvSpPr>
          <p:cNvPr id="2" name="TextBox 1"/>
          <p:cNvSpPr txBox="1"/>
          <p:nvPr/>
        </p:nvSpPr>
        <p:spPr>
          <a:xfrm>
            <a:off x="1948033" y="1800186"/>
            <a:ext cx="2793009" cy="369332"/>
          </a:xfrm>
          <a:prstGeom prst="rect">
            <a:avLst/>
          </a:prstGeom>
          <a:noFill/>
        </p:spPr>
        <p:txBody>
          <a:bodyPr wrap="none" rtlCol="0">
            <a:spAutoFit/>
          </a:bodyPr>
          <a:lstStyle/>
          <a:p>
            <a:r>
              <a:rPr lang="en-US"/>
              <a:t>Sympathetic over activation</a:t>
            </a:r>
            <a:endParaRPr lang="en-US" dirty="0"/>
          </a:p>
        </p:txBody>
      </p:sp>
      <p:sp>
        <p:nvSpPr>
          <p:cNvPr id="3" name="TextBox 2"/>
          <p:cNvSpPr txBox="1"/>
          <p:nvPr/>
        </p:nvSpPr>
        <p:spPr>
          <a:xfrm>
            <a:off x="5004432" y="4028111"/>
            <a:ext cx="2690929" cy="369332"/>
          </a:xfrm>
          <a:prstGeom prst="rect">
            <a:avLst/>
          </a:prstGeom>
          <a:noFill/>
        </p:spPr>
        <p:txBody>
          <a:bodyPr wrap="none" rtlCol="0">
            <a:spAutoFit/>
          </a:bodyPr>
          <a:lstStyle/>
          <a:p>
            <a:r>
              <a:rPr lang="en-US" dirty="0"/>
              <a:t>Parasympathetic inhibition</a:t>
            </a:r>
          </a:p>
        </p:txBody>
      </p:sp>
      <p:sp>
        <p:nvSpPr>
          <p:cNvPr id="4" name="TextBox 3"/>
          <p:cNvSpPr txBox="1"/>
          <p:nvPr/>
        </p:nvSpPr>
        <p:spPr>
          <a:xfrm>
            <a:off x="9010167" y="1490610"/>
            <a:ext cx="1372683" cy="369332"/>
          </a:xfrm>
          <a:prstGeom prst="rect">
            <a:avLst/>
          </a:prstGeom>
          <a:noFill/>
        </p:spPr>
        <p:txBody>
          <a:bodyPr wrap="none" rtlCol="0">
            <a:spAutoFit/>
          </a:bodyPr>
          <a:lstStyle/>
          <a:p>
            <a:r>
              <a:rPr lang="en-US" dirty="0"/>
              <a:t>Constipation</a:t>
            </a:r>
          </a:p>
        </p:txBody>
      </p:sp>
      <p:sp>
        <p:nvSpPr>
          <p:cNvPr id="5" name="TextBox 4"/>
          <p:cNvSpPr txBox="1"/>
          <p:nvPr/>
        </p:nvSpPr>
        <p:spPr>
          <a:xfrm>
            <a:off x="5419577" y="3407022"/>
            <a:ext cx="1860638" cy="369332"/>
          </a:xfrm>
          <a:prstGeom prst="rect">
            <a:avLst/>
          </a:prstGeom>
          <a:noFill/>
        </p:spPr>
        <p:txBody>
          <a:bodyPr wrap="none" rtlCol="0">
            <a:spAutoFit/>
          </a:bodyPr>
          <a:lstStyle/>
          <a:p>
            <a:r>
              <a:rPr lang="en-US"/>
              <a:t>Pain </a:t>
            </a:r>
            <a:r>
              <a:rPr lang="en-US" dirty="0"/>
              <a:t>amplification</a:t>
            </a:r>
          </a:p>
        </p:txBody>
      </p:sp>
      <p:sp>
        <p:nvSpPr>
          <p:cNvPr id="26" name="TextBox 25"/>
          <p:cNvSpPr txBox="1"/>
          <p:nvPr/>
        </p:nvSpPr>
        <p:spPr>
          <a:xfrm>
            <a:off x="2182999" y="1102252"/>
            <a:ext cx="2347053" cy="369332"/>
          </a:xfrm>
          <a:prstGeom prst="rect">
            <a:avLst/>
          </a:prstGeom>
          <a:noFill/>
        </p:spPr>
        <p:txBody>
          <a:bodyPr wrap="none" rtlCol="0">
            <a:spAutoFit/>
          </a:bodyPr>
          <a:lstStyle/>
          <a:p>
            <a:r>
              <a:rPr lang="en-US" b="1"/>
              <a:t>Dopamine dysfunction</a:t>
            </a:r>
            <a:endParaRPr lang="en-US" b="1" dirty="0"/>
          </a:p>
        </p:txBody>
      </p:sp>
      <p:sp>
        <p:nvSpPr>
          <p:cNvPr id="27" name="TextBox 26"/>
          <p:cNvSpPr txBox="1"/>
          <p:nvPr/>
        </p:nvSpPr>
        <p:spPr>
          <a:xfrm>
            <a:off x="5393689" y="5202165"/>
            <a:ext cx="1862048" cy="369332"/>
          </a:xfrm>
          <a:prstGeom prst="rect">
            <a:avLst/>
          </a:prstGeom>
          <a:noFill/>
        </p:spPr>
        <p:txBody>
          <a:bodyPr wrap="none" rtlCol="0">
            <a:spAutoFit/>
          </a:bodyPr>
          <a:lstStyle/>
          <a:p>
            <a:r>
              <a:rPr lang="en-US"/>
              <a:t>Neuropathic pain</a:t>
            </a:r>
            <a:endParaRPr lang="en-US" dirty="0"/>
          </a:p>
        </p:txBody>
      </p:sp>
      <p:sp>
        <p:nvSpPr>
          <p:cNvPr id="28" name="TextBox 27"/>
          <p:cNvSpPr txBox="1"/>
          <p:nvPr/>
        </p:nvSpPr>
        <p:spPr>
          <a:xfrm>
            <a:off x="8074027" y="2057763"/>
            <a:ext cx="3522054" cy="369332"/>
          </a:xfrm>
          <a:prstGeom prst="rect">
            <a:avLst/>
          </a:prstGeom>
          <a:noFill/>
        </p:spPr>
        <p:txBody>
          <a:bodyPr wrap="none" rtlCol="0">
            <a:spAutoFit/>
          </a:bodyPr>
          <a:lstStyle/>
          <a:p>
            <a:r>
              <a:rPr lang="en-US" dirty="0"/>
              <a:t>CNS sensitization pain amplification</a:t>
            </a:r>
          </a:p>
        </p:txBody>
      </p:sp>
      <p:sp>
        <p:nvSpPr>
          <p:cNvPr id="6" name="TextBox 5"/>
          <p:cNvSpPr txBox="1"/>
          <p:nvPr/>
        </p:nvSpPr>
        <p:spPr>
          <a:xfrm>
            <a:off x="5748447" y="1643051"/>
            <a:ext cx="1170705" cy="369332"/>
          </a:xfrm>
          <a:prstGeom prst="rect">
            <a:avLst/>
          </a:prstGeom>
          <a:noFill/>
        </p:spPr>
        <p:txBody>
          <a:bodyPr wrap="none" rtlCol="0">
            <a:spAutoFit/>
          </a:bodyPr>
          <a:lstStyle/>
          <a:p>
            <a:r>
              <a:rPr lang="en-US" dirty="0"/>
              <a:t>Poor sleep</a:t>
            </a:r>
          </a:p>
        </p:txBody>
      </p:sp>
      <p:sp>
        <p:nvSpPr>
          <p:cNvPr id="7" name="TextBox 6"/>
          <p:cNvSpPr txBox="1"/>
          <p:nvPr/>
        </p:nvSpPr>
        <p:spPr>
          <a:xfrm>
            <a:off x="5597981" y="4621087"/>
            <a:ext cx="1522340" cy="369332"/>
          </a:xfrm>
          <a:prstGeom prst="rect">
            <a:avLst/>
          </a:prstGeom>
          <a:noFill/>
        </p:spPr>
        <p:txBody>
          <a:bodyPr wrap="none" rtlCol="0">
            <a:spAutoFit/>
          </a:bodyPr>
          <a:lstStyle/>
          <a:p>
            <a:r>
              <a:rPr lang="en-US" dirty="0" err="1"/>
              <a:t>Hyperhydrosis</a:t>
            </a:r>
            <a:endParaRPr lang="en-US" dirty="0"/>
          </a:p>
        </p:txBody>
      </p:sp>
      <p:sp>
        <p:nvSpPr>
          <p:cNvPr id="8" name="TextBox 7"/>
          <p:cNvSpPr txBox="1"/>
          <p:nvPr/>
        </p:nvSpPr>
        <p:spPr>
          <a:xfrm rot="18900000">
            <a:off x="97304" y="699282"/>
            <a:ext cx="2075761" cy="646331"/>
          </a:xfrm>
          <a:prstGeom prst="rect">
            <a:avLst/>
          </a:prstGeom>
          <a:noFill/>
        </p:spPr>
        <p:txBody>
          <a:bodyPr wrap="none" rtlCol="0">
            <a:spAutoFit/>
          </a:bodyPr>
          <a:lstStyle/>
          <a:p>
            <a:r>
              <a:rPr lang="en-US" dirty="0"/>
              <a:t>Autonomic nervous </a:t>
            </a:r>
          </a:p>
          <a:p>
            <a:r>
              <a:rPr lang="en-US" dirty="0"/>
              <a:t>system imbalance</a:t>
            </a:r>
          </a:p>
        </p:txBody>
      </p:sp>
      <p:sp>
        <p:nvSpPr>
          <p:cNvPr id="9" name="TextBox 8"/>
          <p:cNvSpPr txBox="1"/>
          <p:nvPr/>
        </p:nvSpPr>
        <p:spPr>
          <a:xfrm>
            <a:off x="5547689" y="2233005"/>
            <a:ext cx="1604414" cy="369332"/>
          </a:xfrm>
          <a:prstGeom prst="rect">
            <a:avLst/>
          </a:prstGeom>
          <a:noFill/>
        </p:spPr>
        <p:txBody>
          <a:bodyPr wrap="none" rtlCol="0">
            <a:spAutoFit/>
          </a:bodyPr>
          <a:lstStyle/>
          <a:p>
            <a:r>
              <a:rPr lang="en-US"/>
              <a:t>Chronic fatigue</a:t>
            </a:r>
          </a:p>
        </p:txBody>
      </p:sp>
      <p:sp>
        <p:nvSpPr>
          <p:cNvPr id="10" name="TextBox 9"/>
          <p:cNvSpPr txBox="1"/>
          <p:nvPr/>
        </p:nvSpPr>
        <p:spPr>
          <a:xfrm>
            <a:off x="5404493" y="2816765"/>
            <a:ext cx="1840440" cy="369332"/>
          </a:xfrm>
          <a:prstGeom prst="rect">
            <a:avLst/>
          </a:prstGeom>
          <a:noFill/>
        </p:spPr>
        <p:txBody>
          <a:bodyPr wrap="none" rtlCol="0">
            <a:spAutoFit/>
          </a:bodyPr>
          <a:lstStyle/>
          <a:p>
            <a:r>
              <a:rPr lang="en-US" dirty="0"/>
              <a:t>Fibromyalgia pain</a:t>
            </a:r>
          </a:p>
        </p:txBody>
      </p:sp>
      <p:sp>
        <p:nvSpPr>
          <p:cNvPr id="11" name="TextBox 10"/>
          <p:cNvSpPr txBox="1"/>
          <p:nvPr/>
        </p:nvSpPr>
        <p:spPr>
          <a:xfrm>
            <a:off x="2232908" y="3161345"/>
            <a:ext cx="2211952" cy="369332"/>
          </a:xfrm>
          <a:prstGeom prst="rect">
            <a:avLst/>
          </a:prstGeom>
          <a:noFill/>
        </p:spPr>
        <p:txBody>
          <a:bodyPr wrap="none" rtlCol="0">
            <a:spAutoFit/>
          </a:bodyPr>
          <a:lstStyle/>
          <a:p>
            <a:r>
              <a:rPr lang="en-US"/>
              <a:t>Chronic inflammation</a:t>
            </a:r>
          </a:p>
        </p:txBody>
      </p:sp>
      <p:sp>
        <p:nvSpPr>
          <p:cNvPr id="12" name="TextBox 11"/>
          <p:cNvSpPr txBox="1"/>
          <p:nvPr/>
        </p:nvSpPr>
        <p:spPr>
          <a:xfrm>
            <a:off x="1785488" y="2482099"/>
            <a:ext cx="3118098" cy="584775"/>
          </a:xfrm>
          <a:prstGeom prst="rect">
            <a:avLst/>
          </a:prstGeom>
          <a:noFill/>
        </p:spPr>
        <p:txBody>
          <a:bodyPr wrap="none" rtlCol="0">
            <a:spAutoFit/>
          </a:bodyPr>
          <a:lstStyle/>
          <a:p>
            <a:r>
              <a:rPr lang="en-US" dirty="0"/>
              <a:t>Immune system over activation</a:t>
            </a:r>
          </a:p>
          <a:p>
            <a:pPr algn="ctr"/>
            <a:r>
              <a:rPr lang="en-US" sz="1400" dirty="0"/>
              <a:t>Autoimmune disease</a:t>
            </a:r>
          </a:p>
        </p:txBody>
      </p:sp>
      <p:sp>
        <p:nvSpPr>
          <p:cNvPr id="14" name="TextBox 13"/>
          <p:cNvSpPr txBox="1"/>
          <p:nvPr/>
        </p:nvSpPr>
        <p:spPr>
          <a:xfrm>
            <a:off x="5200222" y="1058988"/>
            <a:ext cx="2266070" cy="369332"/>
          </a:xfrm>
          <a:prstGeom prst="rect">
            <a:avLst/>
          </a:prstGeom>
          <a:noFill/>
        </p:spPr>
        <p:txBody>
          <a:bodyPr wrap="none" rtlCol="0">
            <a:spAutoFit/>
          </a:bodyPr>
          <a:lstStyle/>
          <a:p>
            <a:r>
              <a:rPr lang="en-US"/>
              <a:t>Cognitive impairment</a:t>
            </a:r>
          </a:p>
        </p:txBody>
      </p:sp>
      <p:sp>
        <p:nvSpPr>
          <p:cNvPr id="15" name="TextBox 14"/>
          <p:cNvSpPr txBox="1"/>
          <p:nvPr/>
        </p:nvSpPr>
        <p:spPr>
          <a:xfrm>
            <a:off x="8728453" y="5295089"/>
            <a:ext cx="2170274" cy="369332"/>
          </a:xfrm>
          <a:prstGeom prst="rect">
            <a:avLst/>
          </a:prstGeom>
          <a:noFill/>
        </p:spPr>
        <p:txBody>
          <a:bodyPr wrap="none" rtlCol="0">
            <a:spAutoFit/>
          </a:bodyPr>
          <a:lstStyle/>
          <a:p>
            <a:r>
              <a:rPr lang="en-US" dirty="0"/>
              <a:t>Inability to get better</a:t>
            </a:r>
          </a:p>
        </p:txBody>
      </p:sp>
      <p:sp>
        <p:nvSpPr>
          <p:cNvPr id="17" name="TextBox 16"/>
          <p:cNvSpPr txBox="1"/>
          <p:nvPr/>
        </p:nvSpPr>
        <p:spPr>
          <a:xfrm>
            <a:off x="8476145" y="876140"/>
            <a:ext cx="2439770" cy="369332"/>
          </a:xfrm>
          <a:prstGeom prst="rect">
            <a:avLst/>
          </a:prstGeom>
          <a:noFill/>
        </p:spPr>
        <p:txBody>
          <a:bodyPr wrap="none" rtlCol="0">
            <a:spAutoFit/>
          </a:bodyPr>
          <a:lstStyle/>
          <a:p>
            <a:r>
              <a:rPr lang="en-US"/>
              <a:t>Physical deconditioning</a:t>
            </a:r>
          </a:p>
        </p:txBody>
      </p:sp>
      <p:sp>
        <p:nvSpPr>
          <p:cNvPr id="19" name="TextBox 18"/>
          <p:cNvSpPr txBox="1"/>
          <p:nvPr/>
        </p:nvSpPr>
        <p:spPr>
          <a:xfrm>
            <a:off x="2655269" y="3859279"/>
            <a:ext cx="1338123" cy="369332"/>
          </a:xfrm>
          <a:prstGeom prst="rect">
            <a:avLst/>
          </a:prstGeom>
          <a:noFill/>
        </p:spPr>
        <p:txBody>
          <a:bodyPr wrap="none" rtlCol="0">
            <a:spAutoFit/>
          </a:bodyPr>
          <a:lstStyle/>
          <a:p>
            <a:r>
              <a:rPr lang="en-US" dirty="0"/>
              <a:t>Nerve injury</a:t>
            </a:r>
          </a:p>
        </p:txBody>
      </p:sp>
      <p:sp>
        <p:nvSpPr>
          <p:cNvPr id="20" name="TextBox 19"/>
          <p:cNvSpPr txBox="1"/>
          <p:nvPr/>
        </p:nvSpPr>
        <p:spPr>
          <a:xfrm>
            <a:off x="2785560" y="5248754"/>
            <a:ext cx="1077539" cy="369332"/>
          </a:xfrm>
          <a:prstGeom prst="rect">
            <a:avLst/>
          </a:prstGeom>
          <a:noFill/>
        </p:spPr>
        <p:txBody>
          <a:bodyPr wrap="none" rtlCol="0">
            <a:spAutoFit/>
          </a:bodyPr>
          <a:lstStyle/>
          <a:p>
            <a:r>
              <a:rPr lang="en-US"/>
              <a:t>Leaky gut</a:t>
            </a:r>
          </a:p>
        </p:txBody>
      </p:sp>
      <p:sp>
        <p:nvSpPr>
          <p:cNvPr id="18" name="TextBox 17"/>
          <p:cNvSpPr txBox="1"/>
          <p:nvPr/>
        </p:nvSpPr>
        <p:spPr>
          <a:xfrm rot="2083998">
            <a:off x="163025" y="5651703"/>
            <a:ext cx="1944315" cy="369332"/>
          </a:xfrm>
          <a:prstGeom prst="rect">
            <a:avLst/>
          </a:prstGeom>
          <a:noFill/>
        </p:spPr>
        <p:txBody>
          <a:bodyPr wrap="none" rtlCol="0">
            <a:spAutoFit/>
          </a:bodyPr>
          <a:lstStyle/>
          <a:p>
            <a:r>
              <a:rPr lang="en-US"/>
              <a:t>Immune activation</a:t>
            </a:r>
            <a:endParaRPr lang="en-US" dirty="0"/>
          </a:p>
        </p:txBody>
      </p:sp>
      <p:cxnSp>
        <p:nvCxnSpPr>
          <p:cNvPr id="136" name="Straight Arrow Connector 135"/>
          <p:cNvCxnSpPr/>
          <p:nvPr/>
        </p:nvCxnSpPr>
        <p:spPr>
          <a:xfrm flipH="1" flipV="1">
            <a:off x="14597030" y="4574028"/>
            <a:ext cx="363261" cy="23519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2830367" y="4569398"/>
            <a:ext cx="1020023" cy="369332"/>
          </a:xfrm>
          <a:prstGeom prst="rect">
            <a:avLst/>
          </a:prstGeom>
          <a:noFill/>
        </p:spPr>
        <p:txBody>
          <a:bodyPr wrap="none" rtlCol="0">
            <a:spAutoFit/>
          </a:bodyPr>
          <a:lstStyle/>
          <a:p>
            <a:r>
              <a:rPr lang="en-US" dirty="0"/>
              <a:t>Migraine</a:t>
            </a:r>
          </a:p>
        </p:txBody>
      </p:sp>
      <p:cxnSp>
        <p:nvCxnSpPr>
          <p:cNvPr id="31" name="Straight Arrow Connector 30"/>
          <p:cNvCxnSpPr>
            <a:stCxn id="46" idx="1"/>
          </p:cNvCxnSpPr>
          <p:nvPr/>
        </p:nvCxnSpPr>
        <p:spPr>
          <a:xfrm flipH="1">
            <a:off x="7120709" y="1060806"/>
            <a:ext cx="1355436" cy="1341694"/>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46" idx="1"/>
          </p:cNvCxnSpPr>
          <p:nvPr/>
        </p:nvCxnSpPr>
        <p:spPr>
          <a:xfrm flipH="1">
            <a:off x="7171806" y="1060806"/>
            <a:ext cx="1304339" cy="1995358"/>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46" idx="1"/>
            <a:endCxn id="34" idx="3"/>
          </p:cNvCxnSpPr>
          <p:nvPr/>
        </p:nvCxnSpPr>
        <p:spPr>
          <a:xfrm flipH="1">
            <a:off x="7280215" y="1060806"/>
            <a:ext cx="1195930" cy="253088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255737" y="1149357"/>
            <a:ext cx="1131113" cy="4314688"/>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7373047" y="1211798"/>
            <a:ext cx="546186" cy="489776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4" idx="1"/>
          </p:cNvCxnSpPr>
          <p:nvPr/>
        </p:nvCxnSpPr>
        <p:spPr>
          <a:xfrm flipH="1" flipV="1">
            <a:off x="7347854" y="1275843"/>
            <a:ext cx="1380599" cy="420391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7377095" y="1271167"/>
            <a:ext cx="1522305" cy="366949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46" idx="1"/>
          </p:cNvCxnSpPr>
          <p:nvPr/>
        </p:nvCxnSpPr>
        <p:spPr>
          <a:xfrm flipH="1">
            <a:off x="6932261" y="1060806"/>
            <a:ext cx="1543884" cy="77168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57" idx="1"/>
            <a:endCxn id="38" idx="3"/>
          </p:cNvCxnSpPr>
          <p:nvPr/>
        </p:nvCxnSpPr>
        <p:spPr>
          <a:xfrm flipH="1">
            <a:off x="7152103" y="2242429"/>
            <a:ext cx="921924" cy="17524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38" idx="3"/>
          </p:cNvCxnSpPr>
          <p:nvPr/>
        </p:nvCxnSpPr>
        <p:spPr>
          <a:xfrm flipH="1" flipV="1">
            <a:off x="7152103" y="2417671"/>
            <a:ext cx="1571476" cy="201772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38" idx="3"/>
          </p:cNvCxnSpPr>
          <p:nvPr/>
        </p:nvCxnSpPr>
        <p:spPr>
          <a:xfrm flipH="1" flipV="1">
            <a:off x="7152103" y="2417671"/>
            <a:ext cx="1747297" cy="252299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38" idx="3"/>
          </p:cNvCxnSpPr>
          <p:nvPr/>
        </p:nvCxnSpPr>
        <p:spPr>
          <a:xfrm flipH="1" flipV="1">
            <a:off x="7152103" y="2417671"/>
            <a:ext cx="1583433" cy="302069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7279416" y="3523369"/>
            <a:ext cx="1619984" cy="1417294"/>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4" idx="3"/>
          </p:cNvCxnSpPr>
          <p:nvPr/>
        </p:nvCxnSpPr>
        <p:spPr>
          <a:xfrm flipH="1" flipV="1">
            <a:off x="7280215" y="3591688"/>
            <a:ext cx="1487103" cy="188416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4" idx="3"/>
          </p:cNvCxnSpPr>
          <p:nvPr/>
        </p:nvCxnSpPr>
        <p:spPr>
          <a:xfrm flipH="1" flipV="1">
            <a:off x="7280215" y="3591688"/>
            <a:ext cx="639018" cy="251787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6980570" y="1782638"/>
            <a:ext cx="938663" cy="432692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7009101" y="1796261"/>
            <a:ext cx="1851646" cy="307411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6" idx="1"/>
          </p:cNvCxnSpPr>
          <p:nvPr/>
        </p:nvCxnSpPr>
        <p:spPr>
          <a:xfrm flipH="1">
            <a:off x="7152755" y="1060806"/>
            <a:ext cx="1323390" cy="194549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7" idx="1"/>
            <a:endCxn id="39" idx="3"/>
          </p:cNvCxnSpPr>
          <p:nvPr/>
        </p:nvCxnSpPr>
        <p:spPr>
          <a:xfrm flipH="1">
            <a:off x="7244933" y="2242429"/>
            <a:ext cx="829094" cy="75900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7323640" y="1297267"/>
            <a:ext cx="1234272" cy="1492704"/>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7149883" y="2789971"/>
            <a:ext cx="1408029" cy="214428"/>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34" idx="3"/>
          </p:cNvCxnSpPr>
          <p:nvPr/>
        </p:nvCxnSpPr>
        <p:spPr>
          <a:xfrm flipH="1">
            <a:off x="7280215" y="2789971"/>
            <a:ext cx="1277697" cy="80171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56" idx="3"/>
          </p:cNvCxnSpPr>
          <p:nvPr/>
        </p:nvCxnSpPr>
        <p:spPr>
          <a:xfrm flipH="1">
            <a:off x="7255737" y="2789971"/>
            <a:ext cx="1302175" cy="259686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9766344" y="2924899"/>
            <a:ext cx="29409" cy="25604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10282136" y="1235413"/>
            <a:ext cx="112141" cy="86966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3" idx="2"/>
          </p:cNvCxnSpPr>
          <p:nvPr/>
        </p:nvCxnSpPr>
        <p:spPr>
          <a:xfrm flipH="1">
            <a:off x="9633332" y="1859942"/>
            <a:ext cx="63177" cy="1173919"/>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9644758" y="1189044"/>
            <a:ext cx="197500" cy="187214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9633332" y="2993373"/>
            <a:ext cx="140458" cy="86590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9644758" y="3053813"/>
            <a:ext cx="82902" cy="1858655"/>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9644351" y="3001431"/>
            <a:ext cx="151403" cy="303944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6" idx="3"/>
          </p:cNvCxnSpPr>
          <p:nvPr/>
        </p:nvCxnSpPr>
        <p:spPr>
          <a:xfrm flipV="1">
            <a:off x="7255737" y="4940663"/>
            <a:ext cx="1643663" cy="446168"/>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endCxn id="44" idx="1"/>
          </p:cNvCxnSpPr>
          <p:nvPr/>
        </p:nvCxnSpPr>
        <p:spPr>
          <a:xfrm>
            <a:off x="7226590" y="5397392"/>
            <a:ext cx="1501863" cy="8236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6" idx="3"/>
          </p:cNvCxnSpPr>
          <p:nvPr/>
        </p:nvCxnSpPr>
        <p:spPr>
          <a:xfrm>
            <a:off x="7255737" y="5386831"/>
            <a:ext cx="663496" cy="72273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9636223" y="3052922"/>
            <a:ext cx="407361" cy="122130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10058400" y="1215957"/>
            <a:ext cx="43396" cy="383941"/>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7324928" y="1322962"/>
            <a:ext cx="2020409" cy="2669239"/>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7270840" y="3591688"/>
            <a:ext cx="2003469" cy="396062"/>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flipV="1">
            <a:off x="6950217" y="1841014"/>
            <a:ext cx="2370905" cy="2067358"/>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7262980" y="3919083"/>
            <a:ext cx="2048767" cy="1487384"/>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903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 Costa’s Syndrome (1871) (soldier’s heart) (originally thought to be cardiac but reclassified as hysteria)</a:t>
            </a:r>
          </a:p>
        </p:txBody>
      </p:sp>
      <p:sp>
        <p:nvSpPr>
          <p:cNvPr id="3" name="Content Placeholder 2"/>
          <p:cNvSpPr>
            <a:spLocks noGrp="1"/>
          </p:cNvSpPr>
          <p:nvPr>
            <p:ph idx="1"/>
          </p:nvPr>
        </p:nvSpPr>
        <p:spPr/>
        <p:txBody>
          <a:bodyPr>
            <a:normAutofit/>
          </a:bodyPr>
          <a:lstStyle/>
          <a:p>
            <a:r>
              <a:rPr lang="en-US"/>
              <a:t>Often developed after a bout of fever or </a:t>
            </a:r>
            <a:r>
              <a:rPr lang="en-US" err="1"/>
              <a:t>diarrhoea</a:t>
            </a:r>
            <a:endParaRPr lang="en-US"/>
          </a:p>
          <a:p>
            <a:r>
              <a:rPr lang="en-US"/>
              <a:t>The pulse was always greatly and rapidly influenced by position</a:t>
            </a:r>
          </a:p>
          <a:p>
            <a:r>
              <a:rPr lang="en-US"/>
              <a:t>Chest pains</a:t>
            </a:r>
          </a:p>
          <a:p>
            <a:r>
              <a:rPr lang="en-US"/>
              <a:t>Palpitations</a:t>
            </a:r>
          </a:p>
          <a:p>
            <a:r>
              <a:rPr lang="en-US"/>
              <a:t>Breathlessness</a:t>
            </a:r>
          </a:p>
          <a:p>
            <a:r>
              <a:rPr lang="en-US"/>
              <a:t>Fatigue in response to exertion</a:t>
            </a:r>
          </a:p>
          <a:p>
            <a:r>
              <a:rPr lang="en-US"/>
              <a:t>Used digitalis (sodium-potassium ATPase inhibitor)</a:t>
            </a:r>
          </a:p>
          <a:p>
            <a:pPr lvl="1"/>
            <a:r>
              <a:rPr lang="en-US"/>
              <a:t>Called "</a:t>
            </a:r>
            <a:r>
              <a:rPr lang="en-US" i="1"/>
              <a:t>irritable heart” </a:t>
            </a:r>
            <a:r>
              <a:rPr lang="en-US"/>
              <a:t>by Da Costa who studied 300 cases</a:t>
            </a:r>
          </a:p>
          <a:p>
            <a:pPr lvl="1"/>
            <a:r>
              <a:rPr lang="en-US"/>
              <a:t>The classic case soldiers had trouble keeping up</a:t>
            </a:r>
          </a:p>
          <a:p>
            <a:endParaRPr lang="en-US"/>
          </a:p>
        </p:txBody>
      </p:sp>
    </p:spTree>
    <p:extLst>
      <p:ext uri="{BB962C8B-B14F-4D97-AF65-F5344CB8AC3E}">
        <p14:creationId xmlns:p14="http://schemas.microsoft.com/office/powerpoint/2010/main" val="766964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44700" y="1001522"/>
            <a:ext cx="7782492" cy="5856478"/>
          </a:xfrm>
          <a:prstGeom prst="rect">
            <a:avLst/>
          </a:prstGeom>
        </p:spPr>
      </p:pic>
      <p:sp>
        <p:nvSpPr>
          <p:cNvPr id="4" name="TextBox 3"/>
          <p:cNvSpPr txBox="1"/>
          <p:nvPr/>
        </p:nvSpPr>
        <p:spPr>
          <a:xfrm>
            <a:off x="1422400" y="254000"/>
            <a:ext cx="10328340" cy="523220"/>
          </a:xfrm>
          <a:prstGeom prst="rect">
            <a:avLst/>
          </a:prstGeom>
          <a:noFill/>
        </p:spPr>
        <p:txBody>
          <a:bodyPr wrap="none" rtlCol="0">
            <a:spAutoFit/>
          </a:bodyPr>
          <a:lstStyle/>
          <a:p>
            <a:r>
              <a:rPr lang="en-US" sz="2800"/>
              <a:t>Which came first? The psychiatric condition or the medical condition?</a:t>
            </a:r>
          </a:p>
        </p:txBody>
      </p:sp>
    </p:spTree>
    <p:extLst>
      <p:ext uri="{BB962C8B-B14F-4D97-AF65-F5344CB8AC3E}">
        <p14:creationId xmlns:p14="http://schemas.microsoft.com/office/powerpoint/2010/main" val="1224527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ties together </a:t>
            </a:r>
            <a:br>
              <a:rPr lang="en-US" dirty="0"/>
            </a:br>
            <a:r>
              <a:rPr lang="en-US" dirty="0"/>
              <a:t>“</a:t>
            </a:r>
            <a:r>
              <a:rPr lang="mr-IN" dirty="0"/>
              <a:t>…</a:t>
            </a:r>
            <a:r>
              <a:rPr lang="en-US" dirty="0"/>
              <a:t>all these things wrong with me?”</a:t>
            </a:r>
          </a:p>
        </p:txBody>
      </p:sp>
      <p:sp>
        <p:nvSpPr>
          <p:cNvPr id="3" name="Content Placeholder 2"/>
          <p:cNvSpPr>
            <a:spLocks noGrp="1"/>
          </p:cNvSpPr>
          <p:nvPr>
            <p:ph idx="1"/>
          </p:nvPr>
        </p:nvSpPr>
        <p:spPr>
          <a:xfrm>
            <a:off x="417443" y="2010051"/>
            <a:ext cx="10913165" cy="4351338"/>
          </a:xfrm>
        </p:spPr>
        <p:txBody>
          <a:bodyPr>
            <a:normAutofit/>
          </a:bodyPr>
          <a:lstStyle/>
          <a:p>
            <a:r>
              <a:rPr lang="en-US" sz="3200" dirty="0"/>
              <a:t>Possibly a neuropathic injury to nerves including:</a:t>
            </a:r>
          </a:p>
          <a:p>
            <a:pPr lvl="1"/>
            <a:r>
              <a:rPr lang="en-US" sz="2800" dirty="0"/>
              <a:t>Chronic pain</a:t>
            </a:r>
          </a:p>
          <a:p>
            <a:pPr lvl="1"/>
            <a:r>
              <a:rPr lang="en-US" sz="2800" dirty="0"/>
              <a:t>Loss of GI function</a:t>
            </a:r>
          </a:p>
          <a:p>
            <a:pPr lvl="1"/>
            <a:r>
              <a:rPr lang="en-US" sz="2800" dirty="0"/>
              <a:t>Loss of adequate surveillance of body systems and therefore inadequate responses (POTS/NMH/dysmotility/abnormal sensations/chronic nausea/hyperhidrosis/</a:t>
            </a:r>
            <a:r>
              <a:rPr lang="en-US" sz="2800" dirty="0" err="1"/>
              <a:t>dyshydrosis</a:t>
            </a:r>
            <a:r>
              <a:rPr lang="en-US" sz="2800" dirty="0"/>
              <a:t>/temperature dysregulation/immune dysregulation/abnormal bladder and bowel sensations/abnormal blood vessel responses to O2 tension (migraine)</a:t>
            </a:r>
          </a:p>
        </p:txBody>
      </p:sp>
    </p:spTree>
    <p:extLst>
      <p:ext uri="{BB962C8B-B14F-4D97-AF65-F5344CB8AC3E}">
        <p14:creationId xmlns:p14="http://schemas.microsoft.com/office/powerpoint/2010/main" val="935863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Objectives</a:t>
            </a:r>
          </a:p>
        </p:txBody>
      </p:sp>
      <p:sp>
        <p:nvSpPr>
          <p:cNvPr id="3" name="Content Placeholder 2"/>
          <p:cNvSpPr>
            <a:spLocks noGrp="1"/>
          </p:cNvSpPr>
          <p:nvPr>
            <p:ph idx="1"/>
          </p:nvPr>
        </p:nvSpPr>
        <p:spPr/>
        <p:txBody>
          <a:bodyPr/>
          <a:lstStyle/>
          <a:p>
            <a:r>
              <a:rPr lang="en-US" dirty="0"/>
              <a:t>Describe the way that medical silos have created barriers to holistic care</a:t>
            </a:r>
          </a:p>
          <a:p>
            <a:r>
              <a:rPr lang="en-US" dirty="0"/>
              <a:t>Describe sensory modulation</a:t>
            </a:r>
          </a:p>
          <a:p>
            <a:r>
              <a:rPr lang="en-US" dirty="0"/>
              <a:t>Discuss a group of patients who have dysautonomia and who are exemplars of why we need interdisciplinary medical care</a:t>
            </a:r>
          </a:p>
        </p:txBody>
      </p:sp>
    </p:spTree>
    <p:extLst>
      <p:ext uri="{BB962C8B-B14F-4D97-AF65-F5344CB8AC3E}">
        <p14:creationId xmlns:p14="http://schemas.microsoft.com/office/powerpoint/2010/main" val="1823951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A17BB-8686-1DC3-C474-6E5CBCEC0C68}"/>
              </a:ext>
            </a:extLst>
          </p:cNvPr>
          <p:cNvPicPr>
            <a:picLocks noChangeAspect="1"/>
          </p:cNvPicPr>
          <p:nvPr/>
        </p:nvPicPr>
        <p:blipFill>
          <a:blip r:embed="rId2"/>
          <a:stretch>
            <a:fillRect/>
          </a:stretch>
        </p:blipFill>
        <p:spPr>
          <a:xfrm>
            <a:off x="4361692" y="0"/>
            <a:ext cx="6874426" cy="6858000"/>
          </a:xfrm>
          <a:prstGeom prst="rect">
            <a:avLst/>
          </a:prstGeom>
        </p:spPr>
      </p:pic>
      <p:sp>
        <p:nvSpPr>
          <p:cNvPr id="3" name="TextBox 2">
            <a:extLst>
              <a:ext uri="{FF2B5EF4-FFF2-40B4-BE49-F238E27FC236}">
                <a16:creationId xmlns:a16="http://schemas.microsoft.com/office/drawing/2014/main" id="{BBAC18BE-B7BE-07FE-E5D2-7BCE9EA55622}"/>
              </a:ext>
            </a:extLst>
          </p:cNvPr>
          <p:cNvSpPr txBox="1"/>
          <p:nvPr/>
        </p:nvSpPr>
        <p:spPr>
          <a:xfrm>
            <a:off x="417443" y="198784"/>
            <a:ext cx="3625864" cy="461665"/>
          </a:xfrm>
          <a:prstGeom prst="rect">
            <a:avLst/>
          </a:prstGeom>
          <a:noFill/>
        </p:spPr>
        <p:txBody>
          <a:bodyPr wrap="none" rtlCol="0">
            <a:spAutoFit/>
          </a:bodyPr>
          <a:lstStyle/>
          <a:p>
            <a:r>
              <a:rPr lang="en-US" sz="2400" dirty="0"/>
              <a:t>Autonomic Nervous System</a:t>
            </a:r>
          </a:p>
        </p:txBody>
      </p:sp>
      <p:sp>
        <p:nvSpPr>
          <p:cNvPr id="4" name="TextBox 3">
            <a:extLst>
              <a:ext uri="{FF2B5EF4-FFF2-40B4-BE49-F238E27FC236}">
                <a16:creationId xmlns:a16="http://schemas.microsoft.com/office/drawing/2014/main" id="{7217BCE5-284E-9956-D91F-9E282D986CFC}"/>
              </a:ext>
            </a:extLst>
          </p:cNvPr>
          <p:cNvSpPr txBox="1"/>
          <p:nvPr/>
        </p:nvSpPr>
        <p:spPr>
          <a:xfrm>
            <a:off x="437322" y="1620078"/>
            <a:ext cx="3267689" cy="923330"/>
          </a:xfrm>
          <a:prstGeom prst="rect">
            <a:avLst/>
          </a:prstGeom>
          <a:noFill/>
        </p:spPr>
        <p:txBody>
          <a:bodyPr wrap="none" rtlCol="0">
            <a:spAutoFit/>
          </a:bodyPr>
          <a:lstStyle/>
          <a:p>
            <a:r>
              <a:rPr lang="en-US" dirty="0"/>
              <a:t>Sympathetic “fight or flight”</a:t>
            </a:r>
          </a:p>
          <a:p>
            <a:endParaRPr lang="en-US" dirty="0"/>
          </a:p>
          <a:p>
            <a:r>
              <a:rPr lang="en-US" dirty="0"/>
              <a:t>Parasympathetic-relax and digest</a:t>
            </a:r>
          </a:p>
        </p:txBody>
      </p:sp>
    </p:spTree>
    <p:extLst>
      <p:ext uri="{BB962C8B-B14F-4D97-AF65-F5344CB8AC3E}">
        <p14:creationId xmlns:p14="http://schemas.microsoft.com/office/powerpoint/2010/main" val="2115276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5400" y="177800"/>
            <a:ext cx="4179734" cy="523220"/>
          </a:xfrm>
          <a:prstGeom prst="rect">
            <a:avLst/>
          </a:prstGeom>
          <a:noFill/>
        </p:spPr>
        <p:txBody>
          <a:bodyPr wrap="none" rtlCol="0">
            <a:spAutoFit/>
          </a:bodyPr>
          <a:lstStyle/>
          <a:p>
            <a:r>
              <a:rPr lang="en-US" sz="2800"/>
              <a:t>Autonomic Nervous system</a:t>
            </a:r>
          </a:p>
        </p:txBody>
      </p:sp>
      <p:sp>
        <p:nvSpPr>
          <p:cNvPr id="8" name="TextBox 7"/>
          <p:cNvSpPr txBox="1"/>
          <p:nvPr/>
        </p:nvSpPr>
        <p:spPr>
          <a:xfrm>
            <a:off x="1125821" y="1882120"/>
            <a:ext cx="2734979" cy="4893647"/>
          </a:xfrm>
          <a:prstGeom prst="rect">
            <a:avLst/>
          </a:prstGeom>
          <a:noFill/>
        </p:spPr>
        <p:txBody>
          <a:bodyPr wrap="none" rtlCol="0">
            <a:spAutoFit/>
          </a:bodyPr>
          <a:lstStyle/>
          <a:p>
            <a:r>
              <a:rPr lang="en-US" sz="2400"/>
              <a:t>Pain </a:t>
            </a:r>
            <a:r>
              <a:rPr lang="en-US" sz="2400" dirty="0"/>
              <a:t>(often referred)</a:t>
            </a:r>
          </a:p>
          <a:p>
            <a:r>
              <a:rPr lang="en-US" sz="2400" dirty="0"/>
              <a:t>Oxygen tension</a:t>
            </a:r>
          </a:p>
          <a:p>
            <a:r>
              <a:rPr lang="en-US" sz="2400" dirty="0"/>
              <a:t>CO2 tension</a:t>
            </a:r>
          </a:p>
          <a:p>
            <a:r>
              <a:rPr lang="en-US" sz="2400" dirty="0"/>
              <a:t>Blood pressure</a:t>
            </a:r>
          </a:p>
          <a:p>
            <a:r>
              <a:rPr lang="en-US" sz="2400" dirty="0"/>
              <a:t>Temperature</a:t>
            </a:r>
          </a:p>
          <a:p>
            <a:r>
              <a:rPr lang="en-US" sz="2400" dirty="0"/>
              <a:t>Blood toxins</a:t>
            </a:r>
          </a:p>
          <a:p>
            <a:r>
              <a:rPr lang="en-US" sz="2400" dirty="0"/>
              <a:t>Lung distension</a:t>
            </a:r>
          </a:p>
          <a:p>
            <a:r>
              <a:rPr lang="en-US" sz="2400" dirty="0"/>
              <a:t>GI chemical content</a:t>
            </a:r>
          </a:p>
          <a:p>
            <a:r>
              <a:rPr lang="en-US" sz="2400" dirty="0"/>
              <a:t>GI distension</a:t>
            </a:r>
          </a:p>
          <a:p>
            <a:r>
              <a:rPr lang="en-US" sz="2400" dirty="0"/>
              <a:t>Visceral stretch</a:t>
            </a:r>
          </a:p>
          <a:p>
            <a:r>
              <a:rPr lang="en-US" sz="2400" dirty="0"/>
              <a:t>Bladder fullness</a:t>
            </a:r>
          </a:p>
          <a:p>
            <a:r>
              <a:rPr lang="en-US" sz="2400" dirty="0"/>
              <a:t>Sexual information</a:t>
            </a:r>
          </a:p>
          <a:p>
            <a:endParaRPr lang="en-US" sz="2400" dirty="0"/>
          </a:p>
        </p:txBody>
      </p:sp>
      <p:sp>
        <p:nvSpPr>
          <p:cNvPr id="9" name="TextBox 8"/>
          <p:cNvSpPr txBox="1"/>
          <p:nvPr/>
        </p:nvSpPr>
        <p:spPr>
          <a:xfrm>
            <a:off x="6622180" y="1882120"/>
            <a:ext cx="4418531" cy="4524315"/>
          </a:xfrm>
          <a:prstGeom prst="rect">
            <a:avLst/>
          </a:prstGeom>
          <a:noFill/>
        </p:spPr>
        <p:txBody>
          <a:bodyPr wrap="square" numCol="2" rtlCol="0">
            <a:spAutoFit/>
          </a:bodyPr>
          <a:lstStyle/>
          <a:p>
            <a:r>
              <a:rPr lang="en-US" sz="2400" dirty="0"/>
              <a:t>Pupil size</a:t>
            </a:r>
          </a:p>
          <a:p>
            <a:r>
              <a:rPr lang="en-US" sz="2400" dirty="0"/>
              <a:t>Lacrimation</a:t>
            </a:r>
          </a:p>
          <a:p>
            <a:r>
              <a:rPr lang="en-US" sz="2400" dirty="0"/>
              <a:t>Salivation</a:t>
            </a:r>
          </a:p>
          <a:p>
            <a:r>
              <a:rPr lang="en-US" sz="2400" dirty="0"/>
              <a:t>GI secretion</a:t>
            </a:r>
          </a:p>
          <a:p>
            <a:r>
              <a:rPr lang="en-US" sz="2400" dirty="0"/>
              <a:t>GI motility</a:t>
            </a:r>
          </a:p>
          <a:p>
            <a:r>
              <a:rPr lang="en-US" sz="2400" dirty="0"/>
              <a:t>Heart rate </a:t>
            </a:r>
          </a:p>
          <a:p>
            <a:r>
              <a:rPr lang="en-US" sz="2400" dirty="0"/>
              <a:t>Blood pressure</a:t>
            </a:r>
          </a:p>
          <a:p>
            <a:r>
              <a:rPr lang="en-US" sz="2400" dirty="0"/>
              <a:t>Sweating</a:t>
            </a:r>
          </a:p>
          <a:p>
            <a:r>
              <a:rPr lang="en-US" sz="2400" dirty="0"/>
              <a:t>Shivering</a:t>
            </a:r>
          </a:p>
          <a:p>
            <a:r>
              <a:rPr lang="en-US" sz="2400" dirty="0"/>
              <a:t>Vasodilation</a:t>
            </a:r>
          </a:p>
          <a:p>
            <a:r>
              <a:rPr lang="en-US" sz="2400" dirty="0"/>
              <a:t>Pulmonary resistance</a:t>
            </a:r>
          </a:p>
          <a:p>
            <a:r>
              <a:rPr lang="en-US" sz="2400" dirty="0"/>
              <a:t>Urination</a:t>
            </a:r>
          </a:p>
          <a:p>
            <a:r>
              <a:rPr lang="en-US" sz="2400" dirty="0"/>
              <a:t>Defecation </a:t>
            </a:r>
          </a:p>
          <a:p>
            <a:r>
              <a:rPr lang="en-US" sz="2400" dirty="0"/>
              <a:t>Sexual function</a:t>
            </a:r>
          </a:p>
        </p:txBody>
      </p:sp>
      <p:sp>
        <p:nvSpPr>
          <p:cNvPr id="10" name="TextBox 9"/>
          <p:cNvSpPr txBox="1"/>
          <p:nvPr/>
        </p:nvSpPr>
        <p:spPr>
          <a:xfrm>
            <a:off x="6622180" y="949327"/>
            <a:ext cx="3210751" cy="738664"/>
          </a:xfrm>
          <a:prstGeom prst="rect">
            <a:avLst/>
          </a:prstGeom>
          <a:noFill/>
        </p:spPr>
        <p:txBody>
          <a:bodyPr wrap="none" rtlCol="0">
            <a:spAutoFit/>
          </a:bodyPr>
          <a:lstStyle/>
          <a:p>
            <a:r>
              <a:rPr lang="en-US" sz="2800" dirty="0"/>
              <a:t>Damaged </a:t>
            </a:r>
            <a:r>
              <a:rPr lang="en-US" sz="2800" dirty="0" err="1"/>
              <a:t>Efferents</a:t>
            </a:r>
            <a:endParaRPr lang="en-US" sz="2800" dirty="0"/>
          </a:p>
          <a:p>
            <a:r>
              <a:rPr lang="en-US" sz="1400" dirty="0"/>
              <a:t>The body has trouble responding to input</a:t>
            </a:r>
          </a:p>
        </p:txBody>
      </p:sp>
      <p:sp>
        <p:nvSpPr>
          <p:cNvPr id="11" name="TextBox 10"/>
          <p:cNvSpPr txBox="1"/>
          <p:nvPr/>
        </p:nvSpPr>
        <p:spPr>
          <a:xfrm>
            <a:off x="1125821" y="949327"/>
            <a:ext cx="3240182" cy="738664"/>
          </a:xfrm>
          <a:prstGeom prst="rect">
            <a:avLst/>
          </a:prstGeom>
          <a:noFill/>
        </p:spPr>
        <p:txBody>
          <a:bodyPr wrap="none" rtlCol="0">
            <a:spAutoFit/>
          </a:bodyPr>
          <a:lstStyle/>
          <a:p>
            <a:r>
              <a:rPr lang="en-US" sz="2800" dirty="0"/>
              <a:t>Damaged Afferents</a:t>
            </a:r>
          </a:p>
          <a:p>
            <a:r>
              <a:rPr lang="en-US" sz="1400" dirty="0"/>
              <a:t>The body cannot sense what is happening</a:t>
            </a:r>
          </a:p>
        </p:txBody>
      </p:sp>
    </p:spTree>
    <p:extLst>
      <p:ext uri="{BB962C8B-B14F-4D97-AF65-F5344CB8AC3E}">
        <p14:creationId xmlns:p14="http://schemas.microsoft.com/office/powerpoint/2010/main" val="667827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9ECA9-BFD1-3776-A4C5-BC1BBECA61D4}"/>
              </a:ext>
            </a:extLst>
          </p:cNvPr>
          <p:cNvSpPr>
            <a:spLocks noGrp="1"/>
          </p:cNvSpPr>
          <p:nvPr>
            <p:ph type="title"/>
          </p:nvPr>
        </p:nvSpPr>
        <p:spPr/>
        <p:txBody>
          <a:bodyPr/>
          <a:lstStyle/>
          <a:p>
            <a:r>
              <a:rPr lang="en-US" dirty="0"/>
              <a:t>Dysautonomia-Key questions</a:t>
            </a:r>
          </a:p>
        </p:txBody>
      </p:sp>
      <p:sp>
        <p:nvSpPr>
          <p:cNvPr id="3" name="Content Placeholder 2">
            <a:extLst>
              <a:ext uri="{FF2B5EF4-FFF2-40B4-BE49-F238E27FC236}">
                <a16:creationId xmlns:a16="http://schemas.microsoft.com/office/drawing/2014/main" id="{62AD1A1D-3231-B541-36F5-AF4F3B3EE65D}"/>
              </a:ext>
            </a:extLst>
          </p:cNvPr>
          <p:cNvSpPr>
            <a:spLocks noGrp="1"/>
          </p:cNvSpPr>
          <p:nvPr>
            <p:ph idx="1"/>
          </p:nvPr>
        </p:nvSpPr>
        <p:spPr/>
        <p:txBody>
          <a:bodyPr>
            <a:normAutofit lnSpcReduction="10000"/>
          </a:bodyPr>
          <a:lstStyle/>
          <a:p>
            <a:r>
              <a:rPr lang="en-US" dirty="0"/>
              <a:t>Who gets it?</a:t>
            </a:r>
          </a:p>
          <a:p>
            <a:pPr lvl="1"/>
            <a:r>
              <a:rPr lang="en-US" dirty="0"/>
              <a:t>Genetic and environmental vulnerabilities</a:t>
            </a:r>
          </a:p>
          <a:p>
            <a:r>
              <a:rPr lang="en-US" dirty="0"/>
              <a:t>Why do they get it? </a:t>
            </a:r>
          </a:p>
          <a:p>
            <a:pPr lvl="1"/>
            <a:r>
              <a:rPr lang="en-US" dirty="0"/>
              <a:t>Precipitating causes</a:t>
            </a:r>
          </a:p>
          <a:p>
            <a:r>
              <a:rPr lang="en-US" dirty="0"/>
              <a:t>What is the pathological mechanism for the syndrome?</a:t>
            </a:r>
          </a:p>
          <a:p>
            <a:pPr lvl="1"/>
            <a:r>
              <a:rPr lang="en-US" dirty="0"/>
              <a:t>Neuropathic injury</a:t>
            </a:r>
          </a:p>
          <a:p>
            <a:pPr lvl="1"/>
            <a:r>
              <a:rPr lang="en-US" dirty="0"/>
              <a:t>Immune dysregulation</a:t>
            </a:r>
          </a:p>
          <a:p>
            <a:pPr lvl="1"/>
            <a:r>
              <a:rPr lang="en-US" dirty="0"/>
              <a:t>Dysbiosis?</a:t>
            </a:r>
          </a:p>
          <a:p>
            <a:pPr lvl="1"/>
            <a:r>
              <a:rPr lang="en-US" dirty="0"/>
              <a:t>CNS stress axis and dopamine system?</a:t>
            </a:r>
          </a:p>
          <a:p>
            <a:r>
              <a:rPr lang="en-US" dirty="0"/>
              <a:t>What are the factors that determine who gets what symptoms?</a:t>
            </a:r>
          </a:p>
          <a:p>
            <a:pPr lvl="1"/>
            <a:endParaRPr lang="en-US" dirty="0"/>
          </a:p>
        </p:txBody>
      </p:sp>
    </p:spTree>
    <p:extLst>
      <p:ext uri="{BB962C8B-B14F-4D97-AF65-F5344CB8AC3E}">
        <p14:creationId xmlns:p14="http://schemas.microsoft.com/office/powerpoint/2010/main" val="4091049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Putative causes of </a:t>
            </a:r>
            <a:r>
              <a:rPr lang="en-US" dirty="0" err="1"/>
              <a:t>dysautonomia</a:t>
            </a:r>
            <a:r>
              <a:rPr lang="en-US" dirty="0"/>
              <a:t> </a:t>
            </a:r>
          </a:p>
        </p:txBody>
      </p:sp>
      <p:sp>
        <p:nvSpPr>
          <p:cNvPr id="3" name="Content Placeholder 2"/>
          <p:cNvSpPr>
            <a:spLocks noGrp="1"/>
          </p:cNvSpPr>
          <p:nvPr>
            <p:ph idx="1"/>
          </p:nvPr>
        </p:nvSpPr>
        <p:spPr/>
        <p:txBody>
          <a:bodyPr/>
          <a:lstStyle/>
          <a:p>
            <a:r>
              <a:rPr lang="en-US" dirty="0"/>
              <a:t>Abnormal immune activation</a:t>
            </a:r>
          </a:p>
          <a:p>
            <a:r>
              <a:rPr lang="en-US" dirty="0" err="1"/>
              <a:t>Dysbiosis</a:t>
            </a:r>
            <a:endParaRPr lang="en-US" dirty="0"/>
          </a:p>
          <a:p>
            <a:r>
              <a:rPr lang="en-US" dirty="0"/>
              <a:t>“Leaky gut” (bacterial translocation)</a:t>
            </a:r>
          </a:p>
          <a:p>
            <a:r>
              <a:rPr lang="en-US" dirty="0"/>
              <a:t>Food allergy (gluten enteropathy)</a:t>
            </a:r>
          </a:p>
          <a:p>
            <a:r>
              <a:rPr lang="en-US" dirty="0"/>
              <a:t>Sodium channel-</a:t>
            </a:r>
            <a:r>
              <a:rPr lang="en-US" dirty="0" err="1"/>
              <a:t>opathy</a:t>
            </a:r>
            <a:endParaRPr lang="en-US" dirty="0"/>
          </a:p>
          <a:p>
            <a:r>
              <a:rPr lang="en-US" dirty="0"/>
              <a:t>Calcium channel-</a:t>
            </a:r>
            <a:r>
              <a:rPr lang="en-US" dirty="0" err="1"/>
              <a:t>opathy</a:t>
            </a:r>
            <a:endParaRPr lang="en-US" dirty="0"/>
          </a:p>
          <a:p>
            <a:r>
              <a:rPr lang="en-US" dirty="0"/>
              <a:t>Mitochondrial disease</a:t>
            </a:r>
          </a:p>
          <a:p>
            <a:r>
              <a:rPr lang="en-US" dirty="0"/>
              <a:t>Metabolic disease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0271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019898" y="86627"/>
            <a:ext cx="2002122" cy="1951860"/>
          </a:xfrm>
          <a:prstGeom prst="rect">
            <a:avLst/>
          </a:prstGeom>
        </p:spPr>
      </p:pic>
      <p:sp>
        <p:nvSpPr>
          <p:cNvPr id="2" name="Title 1"/>
          <p:cNvSpPr>
            <a:spLocks noGrp="1"/>
          </p:cNvSpPr>
          <p:nvPr>
            <p:ph type="title"/>
          </p:nvPr>
        </p:nvSpPr>
        <p:spPr>
          <a:xfrm>
            <a:off x="241434" y="86627"/>
            <a:ext cx="10515600" cy="1325563"/>
          </a:xfrm>
        </p:spPr>
        <p:txBody>
          <a:bodyPr/>
          <a:lstStyle/>
          <a:p>
            <a:r>
              <a:rPr lang="en-US" dirty="0"/>
              <a:t>JAG-A </a:t>
            </a:r>
            <a:r>
              <a:rPr lang="en-US"/>
              <a:t>syndrome described by </a:t>
            </a:r>
            <a:r>
              <a:rPr lang="en-US" dirty="0"/>
              <a:t>Jay </a:t>
            </a:r>
            <a:r>
              <a:rPr lang="en-US" dirty="0" err="1"/>
              <a:t>Pasricha</a:t>
            </a:r>
            <a:endParaRPr lang="en-US" dirty="0"/>
          </a:p>
        </p:txBody>
      </p:sp>
      <p:sp>
        <p:nvSpPr>
          <p:cNvPr id="3" name="Content Placeholder 2"/>
          <p:cNvSpPr>
            <a:spLocks noGrp="1"/>
          </p:cNvSpPr>
          <p:nvPr>
            <p:ph idx="1"/>
          </p:nvPr>
        </p:nvSpPr>
        <p:spPr>
          <a:xfrm>
            <a:off x="838200" y="1844875"/>
            <a:ext cx="10515600" cy="4351338"/>
          </a:xfrm>
        </p:spPr>
        <p:txBody>
          <a:bodyPr>
            <a:normAutofit fontScale="92500" lnSpcReduction="10000"/>
          </a:bodyPr>
          <a:lstStyle/>
          <a:p>
            <a:r>
              <a:rPr lang="en-US" b="1" dirty="0"/>
              <a:t>Joint hypermobility </a:t>
            </a:r>
            <a:r>
              <a:rPr lang="en-US" dirty="0"/>
              <a:t>or any type of connective tissue disease, such as Ehlers-</a:t>
            </a:r>
            <a:r>
              <a:rPr lang="en-US" dirty="0" err="1"/>
              <a:t>Danlos</a:t>
            </a:r>
            <a:r>
              <a:rPr lang="en-US" dirty="0"/>
              <a:t> syndrome</a:t>
            </a:r>
          </a:p>
          <a:p>
            <a:r>
              <a:rPr lang="en-US" b="1" dirty="0"/>
              <a:t>Autonomic dysfunction </a:t>
            </a:r>
            <a:r>
              <a:rPr lang="en-US" dirty="0"/>
              <a:t>such as postural orthostatic tachycardia syndrome, or POTS, which involves an abnormal heart rate increase upon standing</a:t>
            </a:r>
          </a:p>
          <a:p>
            <a:r>
              <a:rPr lang="en-US" b="1" dirty="0"/>
              <a:t>Gastrointestinal </a:t>
            </a:r>
            <a:r>
              <a:rPr lang="en-US" b="1" dirty="0" err="1"/>
              <a:t>dysmotility</a:t>
            </a:r>
            <a:r>
              <a:rPr lang="en-US" dirty="0"/>
              <a:t> such as gastroparesis or slow-transit constipation</a:t>
            </a:r>
          </a:p>
          <a:p>
            <a:r>
              <a:rPr lang="en-US" b="1" dirty="0"/>
              <a:t>Autoimmunity </a:t>
            </a:r>
            <a:r>
              <a:rPr lang="en-US" dirty="0"/>
              <a:t>or predisposition to any underlying autoimmune disease</a:t>
            </a:r>
          </a:p>
          <a:p>
            <a:r>
              <a:rPr lang="en-US" dirty="0"/>
              <a:t>“Describing the JAG-A syndrome and the criteria by which a patient may fit into the group has helped us identify patients who may have an underlying autoimmune problem that is contributing to or causing their motility disorder,”</a:t>
            </a:r>
          </a:p>
        </p:txBody>
      </p:sp>
    </p:spTree>
    <p:extLst>
      <p:ext uri="{BB962C8B-B14F-4D97-AF65-F5344CB8AC3E}">
        <p14:creationId xmlns:p14="http://schemas.microsoft.com/office/powerpoint/2010/main" val="2040917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Of approximately 500 patients seen for pain/</a:t>
            </a:r>
            <a:r>
              <a:rPr lang="en-US" dirty="0" err="1"/>
              <a:t>dysmotility</a:t>
            </a:r>
            <a:r>
              <a:rPr lang="en-US" dirty="0"/>
              <a:t>/weight loss/nausea/vomiting</a:t>
            </a:r>
          </a:p>
        </p:txBody>
      </p:sp>
      <p:sp>
        <p:nvSpPr>
          <p:cNvPr id="3" name="Content Placeholder 2"/>
          <p:cNvSpPr>
            <a:spLocks noGrp="1"/>
          </p:cNvSpPr>
          <p:nvPr>
            <p:ph idx="1"/>
          </p:nvPr>
        </p:nvSpPr>
        <p:spPr/>
        <p:txBody>
          <a:bodyPr>
            <a:normAutofit/>
          </a:bodyPr>
          <a:lstStyle/>
          <a:p>
            <a:r>
              <a:rPr lang="en-US" dirty="0"/>
              <a:t>About 90 % have evidence of abnormal GI function</a:t>
            </a:r>
          </a:p>
          <a:p>
            <a:r>
              <a:rPr lang="en-US" dirty="0"/>
              <a:t>About 85 % have depression by clinical examination</a:t>
            </a:r>
          </a:p>
          <a:p>
            <a:r>
              <a:rPr lang="en-US" b="1" dirty="0"/>
              <a:t>About 3/4 have other autonomic issues</a:t>
            </a:r>
          </a:p>
          <a:p>
            <a:r>
              <a:rPr lang="en-US" dirty="0"/>
              <a:t>About half have hypermobile joints (EDS or spectrum)</a:t>
            </a:r>
          </a:p>
          <a:p>
            <a:r>
              <a:rPr lang="en-US" dirty="0"/>
              <a:t>About 1/3 have clear evidence of autoimmunity</a:t>
            </a:r>
          </a:p>
          <a:p>
            <a:r>
              <a:rPr lang="en-US" dirty="0"/>
              <a:t>About 2/3 have a family history of a related condition </a:t>
            </a:r>
            <a:r>
              <a:rPr lang="en-US" sz="1200" dirty="0"/>
              <a:t>(GI/</a:t>
            </a:r>
            <a:r>
              <a:rPr lang="en-US" sz="1200" dirty="0" err="1"/>
              <a:t>dysautonomia</a:t>
            </a:r>
            <a:r>
              <a:rPr lang="en-US" sz="1200" dirty="0"/>
              <a:t>/autoimmune)</a:t>
            </a:r>
            <a:endParaRPr lang="en-US" dirty="0"/>
          </a:p>
          <a:p>
            <a:r>
              <a:rPr lang="en-US" dirty="0"/>
              <a:t>Of those with clear autoimmunity we have given IVIG to about 30 patients with 10 “miracle” resolutions of nearly all their symptoms and 15 patients with significant benefit </a:t>
            </a:r>
          </a:p>
        </p:txBody>
      </p:sp>
    </p:spTree>
    <p:extLst>
      <p:ext uri="{BB962C8B-B14F-4D97-AF65-F5344CB8AC3E}">
        <p14:creationId xmlns:p14="http://schemas.microsoft.com/office/powerpoint/2010/main" val="364140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200" y="88115"/>
            <a:ext cx="5533016" cy="6769885"/>
          </a:xfrm>
          <a:prstGeom prst="rect">
            <a:avLst/>
          </a:prstGeom>
        </p:spPr>
      </p:pic>
      <p:sp>
        <p:nvSpPr>
          <p:cNvPr id="3" name="TextBox 2"/>
          <p:cNvSpPr txBox="1"/>
          <p:nvPr/>
        </p:nvSpPr>
        <p:spPr>
          <a:xfrm>
            <a:off x="7048501" y="4914900"/>
            <a:ext cx="4813299" cy="1754326"/>
          </a:xfrm>
          <a:prstGeom prst="rect">
            <a:avLst/>
          </a:prstGeom>
          <a:noFill/>
        </p:spPr>
        <p:txBody>
          <a:bodyPr wrap="square" rtlCol="0">
            <a:spAutoFit/>
          </a:bodyPr>
          <a:lstStyle/>
          <a:p>
            <a:r>
              <a:rPr lang="en-US" dirty="0"/>
              <a:t>Rodriguez B., </a:t>
            </a:r>
            <a:r>
              <a:rPr lang="en-US" dirty="0" err="1"/>
              <a:t>Hoepner</a:t>
            </a:r>
            <a:r>
              <a:rPr lang="en-US" dirty="0"/>
              <a:t> R., </a:t>
            </a:r>
            <a:r>
              <a:rPr lang="en-US" dirty="0" err="1"/>
              <a:t>Salmen</a:t>
            </a:r>
            <a:r>
              <a:rPr lang="en-US" dirty="0"/>
              <a:t> A., </a:t>
            </a:r>
            <a:r>
              <a:rPr lang="en-US" dirty="0" err="1"/>
              <a:t>Kamber</a:t>
            </a:r>
            <a:r>
              <a:rPr lang="en-US" dirty="0"/>
              <a:t> N., </a:t>
            </a:r>
            <a:r>
              <a:rPr lang="en-US" dirty="0" err="1"/>
              <a:t>Z’Graggen</a:t>
            </a:r>
            <a:r>
              <a:rPr lang="en-US" dirty="0"/>
              <a:t> W.J. Immunomodulatory treatment in postural tachycardia syndrome: A case series European Journal of Neurology. 2021. 28(5), pp. 1692-1697</a:t>
            </a:r>
          </a:p>
          <a:p>
            <a:endParaRPr lang="en-US" dirty="0"/>
          </a:p>
        </p:txBody>
      </p:sp>
      <p:sp>
        <p:nvSpPr>
          <p:cNvPr id="4" name="TextBox 3"/>
          <p:cNvSpPr txBox="1"/>
          <p:nvPr/>
        </p:nvSpPr>
        <p:spPr>
          <a:xfrm>
            <a:off x="7010400" y="977900"/>
            <a:ext cx="4837415" cy="646331"/>
          </a:xfrm>
          <a:prstGeom prst="rect">
            <a:avLst/>
          </a:prstGeom>
          <a:noFill/>
        </p:spPr>
        <p:txBody>
          <a:bodyPr wrap="none" rtlCol="0">
            <a:spAutoFit/>
          </a:bodyPr>
          <a:lstStyle/>
          <a:p>
            <a:r>
              <a:rPr lang="en-US" dirty="0"/>
              <a:t>IVIG treatment in a series of 6 cases of presumed </a:t>
            </a:r>
          </a:p>
          <a:p>
            <a:r>
              <a:rPr lang="en-US" dirty="0"/>
              <a:t>autoimmune </a:t>
            </a:r>
            <a:r>
              <a:rPr lang="en-US" dirty="0" err="1"/>
              <a:t>dysautonomia</a:t>
            </a:r>
            <a:endParaRPr lang="en-US" dirty="0"/>
          </a:p>
        </p:txBody>
      </p:sp>
    </p:spTree>
    <p:extLst>
      <p:ext uri="{BB962C8B-B14F-4D97-AF65-F5344CB8AC3E}">
        <p14:creationId xmlns:p14="http://schemas.microsoft.com/office/powerpoint/2010/main" val="590075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366E-E184-8D62-F126-B9BB1C177A20}"/>
              </a:ext>
            </a:extLst>
          </p:cNvPr>
          <p:cNvSpPr>
            <a:spLocks noGrp="1"/>
          </p:cNvSpPr>
          <p:nvPr>
            <p:ph type="title"/>
          </p:nvPr>
        </p:nvSpPr>
        <p:spPr/>
        <p:txBody>
          <a:bodyPr/>
          <a:lstStyle/>
          <a:p>
            <a:r>
              <a:rPr lang="en-US" dirty="0"/>
              <a:t>43 </a:t>
            </a:r>
            <a:r>
              <a:rPr lang="en-US" dirty="0" err="1"/>
              <a:t>y.o</a:t>
            </a:r>
            <a:r>
              <a:rPr lang="en-US" dirty="0"/>
              <a:t>. patient with anxiety and hyperhidrosis </a:t>
            </a:r>
          </a:p>
        </p:txBody>
      </p:sp>
      <p:sp>
        <p:nvSpPr>
          <p:cNvPr id="3" name="Content Placeholder 2">
            <a:extLst>
              <a:ext uri="{FF2B5EF4-FFF2-40B4-BE49-F238E27FC236}">
                <a16:creationId xmlns:a16="http://schemas.microsoft.com/office/drawing/2014/main" id="{83CFEB65-0E73-7AD1-C536-9188BB91A5CA}"/>
              </a:ext>
            </a:extLst>
          </p:cNvPr>
          <p:cNvSpPr>
            <a:spLocks noGrp="1"/>
          </p:cNvSpPr>
          <p:nvPr>
            <p:ph idx="1"/>
          </p:nvPr>
        </p:nvSpPr>
        <p:spPr/>
        <p:txBody>
          <a:bodyPr/>
          <a:lstStyle/>
          <a:p>
            <a:r>
              <a:rPr lang="en-US" dirty="0"/>
              <a:t>On evaluation he had multiple autonomic dysfunctions</a:t>
            </a:r>
          </a:p>
          <a:p>
            <a:r>
              <a:rPr lang="en-US" dirty="0"/>
              <a:t>On genetic testing he had a sodium channel gain of function NAV 1.8 mutation</a:t>
            </a:r>
          </a:p>
          <a:p>
            <a:r>
              <a:rPr lang="en-US" dirty="0"/>
              <a:t>Our group cloned the sodium channel gene into a mouse and made both heterozygous and homozygous mutants</a:t>
            </a:r>
          </a:p>
          <a:p>
            <a:endParaRPr lang="en-US" dirty="0"/>
          </a:p>
          <a:p>
            <a:endParaRPr lang="en-US" dirty="0"/>
          </a:p>
        </p:txBody>
      </p:sp>
    </p:spTree>
    <p:extLst>
      <p:ext uri="{BB962C8B-B14F-4D97-AF65-F5344CB8AC3E}">
        <p14:creationId xmlns:p14="http://schemas.microsoft.com/office/powerpoint/2010/main" val="2279057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Nav1.8 - mutations</a:t>
            </a:r>
          </a:p>
        </p:txBody>
      </p:sp>
      <p:sp>
        <p:nvSpPr>
          <p:cNvPr id="4" name="Date Placeholder 3"/>
          <p:cNvSpPr>
            <a:spLocks noGrp="1"/>
          </p:cNvSpPr>
          <p:nvPr>
            <p:ph type="dt" sz="half" idx="10"/>
          </p:nvPr>
        </p:nvSpPr>
        <p:spPr/>
        <p:txBody>
          <a:bodyPr/>
          <a:lstStyle/>
          <a:p>
            <a:fld id="{A1AF016A-AE2E-3A49-A7D7-224695DD3D9E}" type="datetime4">
              <a:rPr lang="en-US" altLang="x-none" smtClean="0"/>
              <a:pPr/>
              <a:t>May 15, 2024</a:t>
            </a:fld>
            <a:endParaRPr lang="en-US" altLang="x-none">
              <a:latin typeface="Times" charset="0"/>
            </a:endParaRPr>
          </a:p>
        </p:txBody>
      </p:sp>
      <p:sp>
        <p:nvSpPr>
          <p:cNvPr id="5" name="Slide Number Placeholder 4"/>
          <p:cNvSpPr>
            <a:spLocks noGrp="1"/>
          </p:cNvSpPr>
          <p:nvPr>
            <p:ph type="sldNum" sz="quarter" idx="12"/>
          </p:nvPr>
        </p:nvSpPr>
        <p:spPr>
          <a:xfrm>
            <a:off x="7708123" y="6324600"/>
            <a:ext cx="1066800" cy="304800"/>
          </a:xfrm>
        </p:spPr>
        <p:txBody>
          <a:bodyPr/>
          <a:lstStyle/>
          <a:p>
            <a:fld id="{0D6B1FC9-6726-9E48-AB75-1AF59D7A791D}" type="slidenum">
              <a:rPr lang="en-US" altLang="x-none" smtClean="0"/>
              <a:pPr/>
              <a:t>38</a:t>
            </a:fld>
            <a:endParaRPr lang="en-US" altLang="x-none"/>
          </a:p>
        </p:txBody>
      </p:sp>
      <p:pic>
        <p:nvPicPr>
          <p:cNvPr id="6" name="Picture 5">
            <a:extLst>
              <a:ext uri="{FF2B5EF4-FFF2-40B4-BE49-F238E27FC236}">
                <a16:creationId xmlns:a16="http://schemas.microsoft.com/office/drawing/2014/main" id="{B92E67E0-1777-409D-A518-E849B94923FB}"/>
              </a:ext>
            </a:extLst>
          </p:cNvPr>
          <p:cNvPicPr>
            <a:picLocks noChangeAspect="1"/>
          </p:cNvPicPr>
          <p:nvPr/>
        </p:nvPicPr>
        <p:blipFill rotWithShape="1">
          <a:blip r:embed="rId3"/>
          <a:srcRect r="17496"/>
          <a:stretch/>
        </p:blipFill>
        <p:spPr>
          <a:xfrm>
            <a:off x="4119563" y="1905001"/>
            <a:ext cx="3952875" cy="904875"/>
          </a:xfrm>
          <a:prstGeom prst="rect">
            <a:avLst/>
          </a:prstGeom>
        </p:spPr>
      </p:pic>
      <p:pic>
        <p:nvPicPr>
          <p:cNvPr id="7" name="Picture 6">
            <a:extLst>
              <a:ext uri="{FF2B5EF4-FFF2-40B4-BE49-F238E27FC236}">
                <a16:creationId xmlns:a16="http://schemas.microsoft.com/office/drawing/2014/main" id="{66290F02-DF91-4B66-BCED-898C99CBDA9B}"/>
              </a:ext>
            </a:extLst>
          </p:cNvPr>
          <p:cNvPicPr>
            <a:picLocks noChangeAspect="1"/>
          </p:cNvPicPr>
          <p:nvPr/>
        </p:nvPicPr>
        <p:blipFill>
          <a:blip r:embed="rId4"/>
          <a:stretch>
            <a:fillRect/>
          </a:stretch>
        </p:blipFill>
        <p:spPr>
          <a:xfrm>
            <a:off x="838200" y="3302497"/>
            <a:ext cx="2143125" cy="2143125"/>
          </a:xfrm>
          <a:prstGeom prst="rect">
            <a:avLst/>
          </a:prstGeom>
        </p:spPr>
      </p:pic>
      <p:sp>
        <p:nvSpPr>
          <p:cNvPr id="8" name="TextBox 7">
            <a:extLst>
              <a:ext uri="{FF2B5EF4-FFF2-40B4-BE49-F238E27FC236}">
                <a16:creationId xmlns:a16="http://schemas.microsoft.com/office/drawing/2014/main" id="{572EB9CA-9B0E-4F08-996B-B549B54CE198}"/>
              </a:ext>
            </a:extLst>
          </p:cNvPr>
          <p:cNvSpPr txBox="1"/>
          <p:nvPr/>
        </p:nvSpPr>
        <p:spPr>
          <a:xfrm>
            <a:off x="661663" y="5554605"/>
            <a:ext cx="2250360" cy="276999"/>
          </a:xfrm>
          <a:prstGeom prst="rect">
            <a:avLst/>
          </a:prstGeom>
          <a:noFill/>
        </p:spPr>
        <p:txBody>
          <a:bodyPr wrap="none" rtlCol="0">
            <a:spAutoFit/>
          </a:bodyPr>
          <a:lstStyle/>
          <a:p>
            <a:r>
              <a:rPr lang="en-US" sz="1200" dirty="0"/>
              <a:t>Roger Reeves, aka Mighty Mouse</a:t>
            </a:r>
            <a:endParaRPr lang="en-BE" sz="1200" dirty="0"/>
          </a:p>
        </p:txBody>
      </p:sp>
      <p:pic>
        <p:nvPicPr>
          <p:cNvPr id="9" name="Picture 8">
            <a:extLst>
              <a:ext uri="{FF2B5EF4-FFF2-40B4-BE49-F238E27FC236}">
                <a16:creationId xmlns:a16="http://schemas.microsoft.com/office/drawing/2014/main" id="{E8CD1054-29A4-45C4-AA00-ED329BED944A}"/>
              </a:ext>
            </a:extLst>
          </p:cNvPr>
          <p:cNvPicPr>
            <a:picLocks noChangeAspect="1"/>
          </p:cNvPicPr>
          <p:nvPr/>
        </p:nvPicPr>
        <p:blipFill>
          <a:blip r:embed="rId5"/>
          <a:stretch>
            <a:fillRect/>
          </a:stretch>
        </p:blipFill>
        <p:spPr>
          <a:xfrm>
            <a:off x="8570845" y="3302497"/>
            <a:ext cx="2221723" cy="2041009"/>
          </a:xfrm>
          <a:prstGeom prst="rect">
            <a:avLst/>
          </a:prstGeom>
        </p:spPr>
      </p:pic>
      <p:sp>
        <p:nvSpPr>
          <p:cNvPr id="11" name="TextBox 10">
            <a:extLst>
              <a:ext uri="{FF2B5EF4-FFF2-40B4-BE49-F238E27FC236}">
                <a16:creationId xmlns:a16="http://schemas.microsoft.com/office/drawing/2014/main" id="{1CFEB0C7-1308-4B9D-BA78-E30534A488DB}"/>
              </a:ext>
            </a:extLst>
          </p:cNvPr>
          <p:cNvSpPr txBox="1"/>
          <p:nvPr/>
        </p:nvSpPr>
        <p:spPr>
          <a:xfrm>
            <a:off x="9070470" y="5666548"/>
            <a:ext cx="1023614" cy="276999"/>
          </a:xfrm>
          <a:prstGeom prst="rect">
            <a:avLst/>
          </a:prstGeom>
          <a:noFill/>
        </p:spPr>
        <p:txBody>
          <a:bodyPr wrap="none" rtlCol="0">
            <a:spAutoFit/>
          </a:bodyPr>
          <a:lstStyle/>
          <a:p>
            <a:r>
              <a:rPr lang="en-US" sz="1200" dirty="0"/>
              <a:t>Chip Hawkins</a:t>
            </a:r>
            <a:endParaRPr lang="en-BE" sz="1200" dirty="0"/>
          </a:p>
        </p:txBody>
      </p:sp>
      <p:pic>
        <p:nvPicPr>
          <p:cNvPr id="10" name="Picture 9">
            <a:extLst>
              <a:ext uri="{FF2B5EF4-FFF2-40B4-BE49-F238E27FC236}">
                <a16:creationId xmlns:a16="http://schemas.microsoft.com/office/drawing/2014/main" id="{565A9ADC-9015-84E7-BBF0-CE0DC01EC743}"/>
              </a:ext>
            </a:extLst>
          </p:cNvPr>
          <p:cNvPicPr>
            <a:picLocks noChangeAspect="1"/>
          </p:cNvPicPr>
          <p:nvPr/>
        </p:nvPicPr>
        <p:blipFill>
          <a:blip r:embed="rId6"/>
          <a:stretch>
            <a:fillRect/>
          </a:stretch>
        </p:blipFill>
        <p:spPr>
          <a:xfrm>
            <a:off x="4800600" y="3210823"/>
            <a:ext cx="1803017" cy="2447804"/>
          </a:xfrm>
          <a:prstGeom prst="rect">
            <a:avLst/>
          </a:prstGeom>
        </p:spPr>
      </p:pic>
      <p:sp>
        <p:nvSpPr>
          <p:cNvPr id="12" name="TextBox 11">
            <a:extLst>
              <a:ext uri="{FF2B5EF4-FFF2-40B4-BE49-F238E27FC236}">
                <a16:creationId xmlns:a16="http://schemas.microsoft.com/office/drawing/2014/main" id="{C9C61803-CE0D-A129-37C7-0691E39E7DE5}"/>
              </a:ext>
            </a:extLst>
          </p:cNvPr>
          <p:cNvSpPr txBox="1"/>
          <p:nvPr/>
        </p:nvSpPr>
        <p:spPr>
          <a:xfrm>
            <a:off x="5158410" y="5811726"/>
            <a:ext cx="1117037" cy="276999"/>
          </a:xfrm>
          <a:prstGeom prst="rect">
            <a:avLst/>
          </a:prstGeom>
          <a:noFill/>
        </p:spPr>
        <p:txBody>
          <a:bodyPr wrap="none" rtlCol="0">
            <a:spAutoFit/>
          </a:bodyPr>
          <a:lstStyle/>
          <a:p>
            <a:r>
              <a:rPr lang="en-US" sz="1200" dirty="0"/>
              <a:t>Malcolm Brock</a:t>
            </a:r>
          </a:p>
        </p:txBody>
      </p:sp>
      <p:pic>
        <p:nvPicPr>
          <p:cNvPr id="3" name="Picture 2">
            <a:extLst>
              <a:ext uri="{FF2B5EF4-FFF2-40B4-BE49-F238E27FC236}">
                <a16:creationId xmlns:a16="http://schemas.microsoft.com/office/drawing/2014/main" id="{902BE43B-64C5-D6C9-4794-DE3733DEA1D5}"/>
              </a:ext>
            </a:extLst>
          </p:cNvPr>
          <p:cNvPicPr>
            <a:picLocks noChangeAspect="1"/>
          </p:cNvPicPr>
          <p:nvPr/>
        </p:nvPicPr>
        <p:blipFill>
          <a:blip r:embed="rId7"/>
          <a:stretch>
            <a:fillRect/>
          </a:stretch>
        </p:blipFill>
        <p:spPr>
          <a:xfrm>
            <a:off x="8484936" y="3292557"/>
            <a:ext cx="2238058" cy="2222241"/>
          </a:xfrm>
          <a:prstGeom prst="rect">
            <a:avLst/>
          </a:prstGeom>
        </p:spPr>
      </p:pic>
    </p:spTree>
    <p:extLst>
      <p:ext uri="{BB962C8B-B14F-4D97-AF65-F5344CB8AC3E}">
        <p14:creationId xmlns:p14="http://schemas.microsoft.com/office/powerpoint/2010/main" val="4217779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30A8-CD8D-08E8-9327-BFAA46E6BB6A}"/>
              </a:ext>
            </a:extLst>
          </p:cNvPr>
          <p:cNvSpPr>
            <a:spLocks noGrp="1"/>
          </p:cNvSpPr>
          <p:nvPr>
            <p:ph type="title"/>
          </p:nvPr>
        </p:nvSpPr>
        <p:spPr/>
        <p:txBody>
          <a:bodyPr/>
          <a:lstStyle/>
          <a:p>
            <a:pPr algn="ctr"/>
            <a:r>
              <a:rPr lang="en-US" dirty="0"/>
              <a:t>Neuropathic Itch</a:t>
            </a:r>
          </a:p>
        </p:txBody>
      </p:sp>
      <p:sp>
        <p:nvSpPr>
          <p:cNvPr id="4" name="Date Placeholder 3">
            <a:extLst>
              <a:ext uri="{FF2B5EF4-FFF2-40B4-BE49-F238E27FC236}">
                <a16:creationId xmlns:a16="http://schemas.microsoft.com/office/drawing/2014/main" id="{C971B182-FCD6-5404-C8FA-3A390E6EF872}"/>
              </a:ext>
            </a:extLst>
          </p:cNvPr>
          <p:cNvSpPr>
            <a:spLocks noGrp="1"/>
          </p:cNvSpPr>
          <p:nvPr>
            <p:ph type="dt" sz="half" idx="10"/>
          </p:nvPr>
        </p:nvSpPr>
        <p:spPr/>
        <p:txBody>
          <a:bodyPr/>
          <a:lstStyle/>
          <a:p>
            <a:fld id="{A1AF016A-AE2E-3A49-A7D7-224695DD3D9E}" type="datetime4">
              <a:rPr lang="en-US" altLang="x-none" smtClean="0"/>
              <a:pPr/>
              <a:t>May 15, 2024</a:t>
            </a:fld>
            <a:endParaRPr lang="en-US" altLang="x-none">
              <a:latin typeface="Times" charset="0"/>
            </a:endParaRPr>
          </a:p>
        </p:txBody>
      </p:sp>
      <p:grpSp>
        <p:nvGrpSpPr>
          <p:cNvPr id="16" name="Group 15">
            <a:extLst>
              <a:ext uri="{FF2B5EF4-FFF2-40B4-BE49-F238E27FC236}">
                <a16:creationId xmlns:a16="http://schemas.microsoft.com/office/drawing/2014/main" id="{F3E31453-79FA-D21F-13D7-F5C6EACDEF84}"/>
              </a:ext>
            </a:extLst>
          </p:cNvPr>
          <p:cNvGrpSpPr/>
          <p:nvPr/>
        </p:nvGrpSpPr>
        <p:grpSpPr>
          <a:xfrm>
            <a:off x="2251564" y="1874148"/>
            <a:ext cx="7854461" cy="3956370"/>
            <a:chOff x="727563" y="1874148"/>
            <a:chExt cx="7854461" cy="3956370"/>
          </a:xfrm>
        </p:grpSpPr>
        <p:pic>
          <p:nvPicPr>
            <p:cNvPr id="11" name="Picture 10" descr="A close-up of a rat&#10;&#10;Description automatically generated">
              <a:extLst>
                <a:ext uri="{FF2B5EF4-FFF2-40B4-BE49-F238E27FC236}">
                  <a16:creationId xmlns:a16="http://schemas.microsoft.com/office/drawing/2014/main" id="{65D6B41D-4885-91DF-3840-E131B255B521}"/>
                </a:ext>
              </a:extLst>
            </p:cNvPr>
            <p:cNvPicPr>
              <a:picLocks noChangeAspect="1"/>
            </p:cNvPicPr>
            <p:nvPr/>
          </p:nvPicPr>
          <p:blipFill>
            <a:blip r:embed="rId3"/>
            <a:stretch>
              <a:fillRect/>
            </a:stretch>
          </p:blipFill>
          <p:spPr>
            <a:xfrm>
              <a:off x="727563" y="2362200"/>
              <a:ext cx="4284786" cy="3276600"/>
            </a:xfrm>
            <a:prstGeom prst="rect">
              <a:avLst/>
            </a:prstGeom>
          </p:spPr>
        </p:pic>
        <p:pic>
          <p:nvPicPr>
            <p:cNvPr id="13" name="Picture 12" descr="A diagram of a graph&#10;&#10;Description automatically generated with medium confidence">
              <a:extLst>
                <a:ext uri="{FF2B5EF4-FFF2-40B4-BE49-F238E27FC236}">
                  <a16:creationId xmlns:a16="http://schemas.microsoft.com/office/drawing/2014/main" id="{54955166-766A-92C0-ABB6-420816849331}"/>
                </a:ext>
              </a:extLst>
            </p:cNvPr>
            <p:cNvPicPr>
              <a:picLocks noChangeAspect="1"/>
            </p:cNvPicPr>
            <p:nvPr/>
          </p:nvPicPr>
          <p:blipFill>
            <a:blip r:embed="rId4"/>
            <a:stretch>
              <a:fillRect/>
            </a:stretch>
          </p:blipFill>
          <p:spPr>
            <a:xfrm>
              <a:off x="5085853" y="1981199"/>
              <a:ext cx="3496171" cy="3849319"/>
            </a:xfrm>
            <a:prstGeom prst="rect">
              <a:avLst/>
            </a:prstGeom>
          </p:spPr>
        </p:pic>
        <p:sp>
          <p:nvSpPr>
            <p:cNvPr id="14" name="Rectangle 13">
              <a:extLst>
                <a:ext uri="{FF2B5EF4-FFF2-40B4-BE49-F238E27FC236}">
                  <a16:creationId xmlns:a16="http://schemas.microsoft.com/office/drawing/2014/main" id="{E6BA90AC-8DAA-00AD-7E41-2FFE5E7F2781}"/>
                </a:ext>
              </a:extLst>
            </p:cNvPr>
            <p:cNvSpPr/>
            <p:nvPr/>
          </p:nvSpPr>
          <p:spPr bwMode="auto">
            <a:xfrm>
              <a:off x="7543800" y="1981199"/>
              <a:ext cx="838200" cy="3810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charset="0"/>
              </a:endParaRPr>
            </a:p>
          </p:txBody>
        </p:sp>
        <p:sp>
          <p:nvSpPr>
            <p:cNvPr id="15" name="TextBox 14">
              <a:extLst>
                <a:ext uri="{FF2B5EF4-FFF2-40B4-BE49-F238E27FC236}">
                  <a16:creationId xmlns:a16="http://schemas.microsoft.com/office/drawing/2014/main" id="{ED2139BC-090F-E3EA-40F1-8B4DC36203E4}"/>
                </a:ext>
              </a:extLst>
            </p:cNvPr>
            <p:cNvSpPr txBox="1"/>
            <p:nvPr/>
          </p:nvSpPr>
          <p:spPr>
            <a:xfrm>
              <a:off x="7543800" y="1874148"/>
              <a:ext cx="1037785" cy="430887"/>
            </a:xfrm>
            <a:prstGeom prst="rect">
              <a:avLst/>
            </a:prstGeom>
            <a:noFill/>
          </p:spPr>
          <p:txBody>
            <a:bodyPr wrap="none" rtlCol="0">
              <a:spAutoFit/>
            </a:bodyPr>
            <a:lstStyle/>
            <a:p>
              <a:r>
                <a:rPr lang="en-US" sz="2200" dirty="0"/>
                <a:t>Mutant</a:t>
              </a:r>
            </a:p>
          </p:txBody>
        </p:sp>
      </p:grpSp>
    </p:spTree>
    <p:extLst>
      <p:ext uri="{BB962C8B-B14F-4D97-AF65-F5344CB8AC3E}">
        <p14:creationId xmlns:p14="http://schemas.microsoft.com/office/powerpoint/2010/main" val="3512007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Holistic understanding of medicine</a:t>
            </a:r>
          </a:p>
        </p:txBody>
      </p:sp>
      <p:sp>
        <p:nvSpPr>
          <p:cNvPr id="3" name="Content Placeholder 2"/>
          <p:cNvSpPr>
            <a:spLocks noGrp="1"/>
          </p:cNvSpPr>
          <p:nvPr>
            <p:ph idx="1"/>
          </p:nvPr>
        </p:nvSpPr>
        <p:spPr/>
        <p:txBody>
          <a:bodyPr>
            <a:normAutofit/>
          </a:bodyPr>
          <a:lstStyle/>
          <a:p>
            <a:r>
              <a:rPr lang="en-US" dirty="0"/>
              <a:t>Everything in the human body has an effect on everything else.</a:t>
            </a:r>
          </a:p>
          <a:p>
            <a:r>
              <a:rPr lang="en-US" dirty="0"/>
              <a:t>The division between medical illness and psychiatric illness is an illusion. </a:t>
            </a:r>
          </a:p>
          <a:p>
            <a:r>
              <a:rPr lang="en-US" dirty="0"/>
              <a:t>Medicine has created “silos” that are barriers to a holistic view.</a:t>
            </a:r>
          </a:p>
          <a:p>
            <a:r>
              <a:rPr lang="en-US" dirty="0"/>
              <a:t>Patients who fall into the space between the walls of specialties need “interstitial” care provided in true interdisciplinary clinics</a:t>
            </a:r>
          </a:p>
        </p:txBody>
      </p:sp>
    </p:spTree>
    <p:extLst>
      <p:ext uri="{BB962C8B-B14F-4D97-AF65-F5344CB8AC3E}">
        <p14:creationId xmlns:p14="http://schemas.microsoft.com/office/powerpoint/2010/main" val="2760216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rt 2d_trimmed for Frank - itch movie.mp4">
            <a:hlinkClick r:id="" action="ppaction://media"/>
            <a:extLst>
              <a:ext uri="{FF2B5EF4-FFF2-40B4-BE49-F238E27FC236}">
                <a16:creationId xmlns:a16="http://schemas.microsoft.com/office/drawing/2014/main" id="{404BA51A-947C-9A10-112A-6D831A720F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67866" y="753213"/>
            <a:ext cx="9656268" cy="5431528"/>
          </a:xfrm>
        </p:spPr>
      </p:pic>
    </p:spTree>
    <p:extLst>
      <p:ext uri="{BB962C8B-B14F-4D97-AF65-F5344CB8AC3E}">
        <p14:creationId xmlns:p14="http://schemas.microsoft.com/office/powerpoint/2010/main" val="316301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55B40F-F933-881B-86B6-DB014D49E097}"/>
              </a:ext>
            </a:extLst>
          </p:cNvPr>
          <p:cNvPicPr>
            <a:picLocks noChangeAspect="1"/>
          </p:cNvPicPr>
          <p:nvPr/>
        </p:nvPicPr>
        <p:blipFill>
          <a:blip r:embed="rId2"/>
          <a:stretch>
            <a:fillRect/>
          </a:stretch>
        </p:blipFill>
        <p:spPr>
          <a:xfrm>
            <a:off x="3200400" y="1401713"/>
            <a:ext cx="5543550" cy="5110625"/>
          </a:xfrm>
          <a:prstGeom prst="rect">
            <a:avLst/>
          </a:prstGeom>
        </p:spPr>
      </p:pic>
      <p:sp>
        <p:nvSpPr>
          <p:cNvPr id="3" name="TextBox 2">
            <a:extLst>
              <a:ext uri="{FF2B5EF4-FFF2-40B4-BE49-F238E27FC236}">
                <a16:creationId xmlns:a16="http://schemas.microsoft.com/office/drawing/2014/main" id="{44BF9F9F-2D31-1096-7EBA-B848BCDE4908}"/>
              </a:ext>
            </a:extLst>
          </p:cNvPr>
          <p:cNvSpPr txBox="1"/>
          <p:nvPr/>
        </p:nvSpPr>
        <p:spPr>
          <a:xfrm>
            <a:off x="3766931" y="586409"/>
            <a:ext cx="5309274" cy="369332"/>
          </a:xfrm>
          <a:prstGeom prst="rect">
            <a:avLst/>
          </a:prstGeom>
          <a:noFill/>
        </p:spPr>
        <p:txBody>
          <a:bodyPr wrap="none" rtlCol="0">
            <a:spAutoFit/>
          </a:bodyPr>
          <a:lstStyle/>
          <a:p>
            <a:r>
              <a:rPr lang="en-US" dirty="0"/>
              <a:t>Elevated plus maze for depression and anxiety testing </a:t>
            </a:r>
          </a:p>
        </p:txBody>
      </p:sp>
    </p:spTree>
    <p:extLst>
      <p:ext uri="{BB962C8B-B14F-4D97-AF65-F5344CB8AC3E}">
        <p14:creationId xmlns:p14="http://schemas.microsoft.com/office/powerpoint/2010/main" val="2688133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Nav1.8 – Behavior - EPM</a:t>
            </a:r>
          </a:p>
        </p:txBody>
      </p:sp>
      <p:sp>
        <p:nvSpPr>
          <p:cNvPr id="4" name="Date Placeholder 3"/>
          <p:cNvSpPr>
            <a:spLocks noGrp="1"/>
          </p:cNvSpPr>
          <p:nvPr>
            <p:ph type="dt" sz="half" idx="10"/>
          </p:nvPr>
        </p:nvSpPr>
        <p:spPr/>
        <p:txBody>
          <a:bodyPr/>
          <a:lstStyle/>
          <a:p>
            <a:fld id="{A1AF016A-AE2E-3A49-A7D7-224695DD3D9E}" type="datetime4">
              <a:rPr lang="en-US" altLang="x-none" smtClean="0"/>
              <a:pPr/>
              <a:t>May 15, 2024</a:t>
            </a:fld>
            <a:endParaRPr lang="en-US" altLang="x-none">
              <a:latin typeface="Times" charset="0"/>
            </a:endParaRPr>
          </a:p>
        </p:txBody>
      </p:sp>
      <p:sp>
        <p:nvSpPr>
          <p:cNvPr id="5" name="Slide Number Placeholder 4"/>
          <p:cNvSpPr>
            <a:spLocks noGrp="1"/>
          </p:cNvSpPr>
          <p:nvPr>
            <p:ph type="sldNum" sz="quarter" idx="12"/>
          </p:nvPr>
        </p:nvSpPr>
        <p:spPr/>
        <p:txBody>
          <a:bodyPr/>
          <a:lstStyle/>
          <a:p>
            <a:fld id="{0D6B1FC9-6726-9E48-AB75-1AF59D7A791D}" type="slidenum">
              <a:rPr lang="en-US" altLang="x-none" smtClean="0"/>
              <a:pPr/>
              <a:t>42</a:t>
            </a:fld>
            <a:endParaRPr lang="en-US" altLang="x-none"/>
          </a:p>
        </p:txBody>
      </p:sp>
      <p:pic>
        <p:nvPicPr>
          <p:cNvPr id="7" name="Picture 6">
            <a:extLst>
              <a:ext uri="{FF2B5EF4-FFF2-40B4-BE49-F238E27FC236}">
                <a16:creationId xmlns:a16="http://schemas.microsoft.com/office/drawing/2014/main" id="{B777AC03-7527-B8B6-9B1E-5F36EDE950E5}"/>
              </a:ext>
            </a:extLst>
          </p:cNvPr>
          <p:cNvPicPr>
            <a:picLocks noChangeAspect="1"/>
          </p:cNvPicPr>
          <p:nvPr/>
        </p:nvPicPr>
        <p:blipFill>
          <a:blip r:embed="rId3"/>
          <a:stretch>
            <a:fillRect/>
          </a:stretch>
        </p:blipFill>
        <p:spPr>
          <a:xfrm>
            <a:off x="1523010" y="1371601"/>
            <a:ext cx="9144000" cy="5659011"/>
          </a:xfrm>
          <a:prstGeom prst="rect">
            <a:avLst/>
          </a:prstGeom>
        </p:spPr>
      </p:pic>
    </p:spTree>
    <p:extLst>
      <p:ext uri="{BB962C8B-B14F-4D97-AF65-F5344CB8AC3E}">
        <p14:creationId xmlns:p14="http://schemas.microsoft.com/office/powerpoint/2010/main" val="248420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Rational Therapeutics</a:t>
            </a:r>
          </a:p>
        </p:txBody>
      </p:sp>
      <p:sp>
        <p:nvSpPr>
          <p:cNvPr id="3" name="Content Placeholder 2"/>
          <p:cNvSpPr>
            <a:spLocks noGrp="1"/>
          </p:cNvSpPr>
          <p:nvPr>
            <p:ph idx="1"/>
          </p:nvPr>
        </p:nvSpPr>
        <p:spPr>
          <a:xfrm>
            <a:off x="633047" y="1825625"/>
            <a:ext cx="11113476" cy="4487252"/>
          </a:xfrm>
        </p:spPr>
        <p:txBody>
          <a:bodyPr>
            <a:noAutofit/>
          </a:bodyPr>
          <a:lstStyle/>
          <a:p>
            <a:r>
              <a:rPr lang="en-US" sz="3200" dirty="0"/>
              <a:t>All treatments have potential risks and benefits </a:t>
            </a:r>
          </a:p>
          <a:p>
            <a:r>
              <a:rPr lang="en-US" sz="3200" dirty="0"/>
              <a:t>All medical conditions have risks if not treated</a:t>
            </a:r>
          </a:p>
          <a:p>
            <a:endParaRPr lang="en-US" sz="3200" b="1" dirty="0"/>
          </a:p>
          <a:p>
            <a:endParaRPr lang="en-US" sz="3200" b="1" dirty="0"/>
          </a:p>
          <a:p>
            <a:r>
              <a:rPr lang="en-US" sz="3200" b="1" dirty="0"/>
              <a:t>The goal of rational therapeutics is to provide the best possible risk/benefit ratio</a:t>
            </a:r>
          </a:p>
        </p:txBody>
      </p:sp>
    </p:spTree>
    <p:extLst>
      <p:ext uri="{BB962C8B-B14F-4D97-AF65-F5344CB8AC3E}">
        <p14:creationId xmlns:p14="http://schemas.microsoft.com/office/powerpoint/2010/main" val="1754353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634" y="0"/>
            <a:ext cx="10515600" cy="1325563"/>
          </a:xfrm>
        </p:spPr>
        <p:txBody>
          <a:bodyPr>
            <a:normAutofit/>
          </a:bodyPr>
          <a:lstStyle/>
          <a:p>
            <a:r>
              <a:rPr lang="en-US" sz="3600" dirty="0"/>
              <a:t>What does treatment look like for the complex patient with multiple medical issues?</a:t>
            </a:r>
          </a:p>
        </p:txBody>
      </p:sp>
      <p:sp>
        <p:nvSpPr>
          <p:cNvPr id="3" name="Content Placeholder 2"/>
          <p:cNvSpPr>
            <a:spLocks noGrp="1"/>
          </p:cNvSpPr>
          <p:nvPr>
            <p:ph idx="1"/>
          </p:nvPr>
        </p:nvSpPr>
        <p:spPr>
          <a:xfrm>
            <a:off x="787400" y="1325563"/>
            <a:ext cx="10515600" cy="5379396"/>
          </a:xfrm>
        </p:spPr>
        <p:txBody>
          <a:bodyPr>
            <a:normAutofit/>
          </a:bodyPr>
          <a:lstStyle/>
          <a:p>
            <a:r>
              <a:rPr lang="en-US" dirty="0"/>
              <a:t>Try to come up with a diagnostic formulation (hypothesis)</a:t>
            </a:r>
          </a:p>
          <a:p>
            <a:r>
              <a:rPr lang="en-US" dirty="0"/>
              <a:t>Trial and error  (Lots of errors-do the errors inform the formulation?)</a:t>
            </a:r>
          </a:p>
          <a:p>
            <a:r>
              <a:rPr lang="en-US" dirty="0"/>
              <a:t>Ideally-a cure</a:t>
            </a:r>
          </a:p>
          <a:p>
            <a:r>
              <a:rPr lang="en-US" dirty="0"/>
              <a:t>Rehabilitation (physical, social, psychological)</a:t>
            </a:r>
          </a:p>
          <a:p>
            <a:r>
              <a:rPr lang="en-US" dirty="0"/>
              <a:t>Pharmacological goals:</a:t>
            </a:r>
          </a:p>
          <a:p>
            <a:pPr lvl="1"/>
            <a:r>
              <a:rPr lang="en-US" dirty="0"/>
              <a:t>Reduction of pathological process</a:t>
            </a:r>
          </a:p>
          <a:p>
            <a:pPr lvl="1"/>
            <a:r>
              <a:rPr lang="en-US" dirty="0"/>
              <a:t>Reverse associated conditions</a:t>
            </a:r>
          </a:p>
          <a:p>
            <a:r>
              <a:rPr lang="en-US" dirty="0"/>
              <a:t>Behavioral Goals:</a:t>
            </a:r>
          </a:p>
          <a:p>
            <a:pPr lvl="1"/>
            <a:r>
              <a:rPr lang="en-US" dirty="0"/>
              <a:t>Quality of life</a:t>
            </a:r>
          </a:p>
          <a:p>
            <a:pPr lvl="1"/>
            <a:r>
              <a:rPr lang="en-US" dirty="0"/>
              <a:t>Longevity</a:t>
            </a:r>
          </a:p>
          <a:p>
            <a:pPr lvl="1"/>
            <a:r>
              <a:rPr lang="en-US" dirty="0"/>
              <a:t>Function</a:t>
            </a:r>
          </a:p>
        </p:txBody>
      </p:sp>
    </p:spTree>
    <p:extLst>
      <p:ext uri="{BB962C8B-B14F-4D97-AF65-F5344CB8AC3E}">
        <p14:creationId xmlns:p14="http://schemas.microsoft.com/office/powerpoint/2010/main" val="819538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9885-5360-D25E-B33E-A63AEA9D0A4A}"/>
              </a:ext>
            </a:extLst>
          </p:cNvPr>
          <p:cNvSpPr>
            <a:spLocks noGrp="1"/>
          </p:cNvSpPr>
          <p:nvPr>
            <p:ph type="title"/>
          </p:nvPr>
        </p:nvSpPr>
        <p:spPr/>
        <p:txBody>
          <a:bodyPr/>
          <a:lstStyle/>
          <a:p>
            <a:r>
              <a:rPr lang="en-US" dirty="0"/>
              <a:t>Work-up </a:t>
            </a:r>
            <a:r>
              <a:rPr lang="en-US" sz="2800" dirty="0"/>
              <a:t>(these argue against a purely psychiatric formulation)</a:t>
            </a:r>
            <a:endParaRPr lang="en-US" dirty="0"/>
          </a:p>
        </p:txBody>
      </p:sp>
      <p:sp>
        <p:nvSpPr>
          <p:cNvPr id="3" name="Content Placeholder 2">
            <a:extLst>
              <a:ext uri="{FF2B5EF4-FFF2-40B4-BE49-F238E27FC236}">
                <a16:creationId xmlns:a16="http://schemas.microsoft.com/office/drawing/2014/main" id="{E96FFCFF-B46C-6B17-1DBE-CB8D58BFA57D}"/>
              </a:ext>
            </a:extLst>
          </p:cNvPr>
          <p:cNvSpPr>
            <a:spLocks noGrp="1"/>
          </p:cNvSpPr>
          <p:nvPr>
            <p:ph idx="1"/>
          </p:nvPr>
        </p:nvSpPr>
        <p:spPr/>
        <p:txBody>
          <a:bodyPr>
            <a:normAutofit/>
          </a:bodyPr>
          <a:lstStyle/>
          <a:p>
            <a:r>
              <a:rPr lang="en-US" dirty="0"/>
              <a:t>Small fiber neuropathy</a:t>
            </a:r>
          </a:p>
          <a:p>
            <a:r>
              <a:rPr lang="en-US" dirty="0"/>
              <a:t>Abnormal GI transit</a:t>
            </a:r>
          </a:p>
          <a:p>
            <a:r>
              <a:rPr lang="en-US" dirty="0"/>
              <a:t>Abnormal neurological examination</a:t>
            </a:r>
          </a:p>
          <a:p>
            <a:r>
              <a:rPr lang="en-US" dirty="0"/>
              <a:t>Abnormal nerve conduction studies</a:t>
            </a:r>
          </a:p>
          <a:p>
            <a:r>
              <a:rPr lang="en-US" dirty="0"/>
              <a:t>Abnormal tilt table test </a:t>
            </a:r>
          </a:p>
          <a:p>
            <a:r>
              <a:rPr lang="en-US" dirty="0"/>
              <a:t>Positive immune serology</a:t>
            </a:r>
          </a:p>
          <a:p>
            <a:r>
              <a:rPr lang="en-US" dirty="0"/>
              <a:t>Chronic inflammation</a:t>
            </a:r>
          </a:p>
          <a:p>
            <a:r>
              <a:rPr lang="en-US" dirty="0"/>
              <a:t>Abnormal endocrine tests </a:t>
            </a:r>
          </a:p>
        </p:txBody>
      </p:sp>
    </p:spTree>
    <p:extLst>
      <p:ext uri="{BB962C8B-B14F-4D97-AF65-F5344CB8AC3E}">
        <p14:creationId xmlns:p14="http://schemas.microsoft.com/office/powerpoint/2010/main" val="2540775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My fundamental hypothesis for these patients- Damaged nerves produce aberrant signals</a:t>
            </a:r>
          </a:p>
        </p:txBody>
      </p:sp>
      <p:sp>
        <p:nvSpPr>
          <p:cNvPr id="3" name="Content Placeholder 2"/>
          <p:cNvSpPr>
            <a:spLocks noGrp="1"/>
          </p:cNvSpPr>
          <p:nvPr>
            <p:ph idx="1"/>
          </p:nvPr>
        </p:nvSpPr>
        <p:spPr>
          <a:xfrm>
            <a:off x="838200" y="1786834"/>
            <a:ext cx="10515600" cy="4940300"/>
          </a:xfrm>
        </p:spPr>
        <p:txBody>
          <a:bodyPr>
            <a:noAutofit/>
          </a:bodyPr>
          <a:lstStyle/>
          <a:p>
            <a:r>
              <a:rPr lang="en-US" dirty="0"/>
              <a:t>Try to improve the ”signal to noise ratio”</a:t>
            </a:r>
          </a:p>
          <a:p>
            <a:pPr lvl="1"/>
            <a:r>
              <a:rPr lang="en-US" dirty="0"/>
              <a:t>Membrane stabilizers</a:t>
            </a:r>
          </a:p>
          <a:p>
            <a:pPr lvl="1"/>
            <a:r>
              <a:rPr lang="en-US" dirty="0"/>
              <a:t>Physical activation</a:t>
            </a:r>
          </a:p>
          <a:p>
            <a:r>
              <a:rPr lang="en-US" dirty="0"/>
              <a:t>Try to down-regulate amplifiers of signaling</a:t>
            </a:r>
          </a:p>
          <a:p>
            <a:pPr lvl="1"/>
            <a:r>
              <a:rPr lang="en-US" dirty="0"/>
              <a:t>Decrease sympathetic activation</a:t>
            </a:r>
          </a:p>
          <a:p>
            <a:pPr lvl="1"/>
            <a:r>
              <a:rPr lang="en-US" dirty="0"/>
              <a:t>Treat depression</a:t>
            </a:r>
          </a:p>
          <a:p>
            <a:pPr lvl="1"/>
            <a:r>
              <a:rPr lang="en-US" dirty="0"/>
              <a:t>Diminish focus on noxious sensation</a:t>
            </a:r>
          </a:p>
          <a:p>
            <a:r>
              <a:rPr lang="en-US" dirty="0"/>
              <a:t>Try to mitigate the nerve damaging process</a:t>
            </a:r>
          </a:p>
          <a:p>
            <a:pPr lvl="1"/>
            <a:r>
              <a:rPr lang="en-US" dirty="0" err="1"/>
              <a:t>Immunomodulators</a:t>
            </a:r>
            <a:endParaRPr lang="en-US" dirty="0"/>
          </a:p>
          <a:p>
            <a:pPr lvl="1"/>
            <a:r>
              <a:rPr lang="en-US" dirty="0"/>
              <a:t>Improve diet</a:t>
            </a:r>
          </a:p>
          <a:p>
            <a:pPr lvl="1"/>
            <a:r>
              <a:rPr lang="en-US" dirty="0"/>
              <a:t>Treat inflammatory provocation</a:t>
            </a:r>
          </a:p>
          <a:p>
            <a:endParaRPr lang="en-US" dirty="0"/>
          </a:p>
        </p:txBody>
      </p:sp>
    </p:spTree>
    <p:extLst>
      <p:ext uri="{BB962C8B-B14F-4D97-AF65-F5344CB8AC3E}">
        <p14:creationId xmlns:p14="http://schemas.microsoft.com/office/powerpoint/2010/main" val="1883376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EC364-3BD3-3058-9AAC-0A9DDD7039B4}"/>
              </a:ext>
            </a:extLst>
          </p:cNvPr>
          <p:cNvSpPr>
            <a:spLocks noGrp="1"/>
          </p:cNvSpPr>
          <p:nvPr>
            <p:ph type="title"/>
          </p:nvPr>
        </p:nvSpPr>
        <p:spPr/>
        <p:txBody>
          <a:bodyPr/>
          <a:lstStyle/>
          <a:p>
            <a:r>
              <a:rPr lang="en-US" dirty="0"/>
              <a:t>Pharmacology for dysautonomia </a:t>
            </a:r>
            <a:r>
              <a:rPr lang="en-US" sz="1600" dirty="0"/>
              <a:t>(and how I think they might work)</a:t>
            </a:r>
            <a:endParaRPr lang="en-US" dirty="0"/>
          </a:p>
        </p:txBody>
      </p:sp>
      <p:sp>
        <p:nvSpPr>
          <p:cNvPr id="3" name="Content Placeholder 2">
            <a:extLst>
              <a:ext uri="{FF2B5EF4-FFF2-40B4-BE49-F238E27FC236}">
                <a16:creationId xmlns:a16="http://schemas.microsoft.com/office/drawing/2014/main" id="{D3AA707B-7704-9A9C-A141-50EEB1DF771C}"/>
              </a:ext>
            </a:extLst>
          </p:cNvPr>
          <p:cNvSpPr>
            <a:spLocks noGrp="1"/>
          </p:cNvSpPr>
          <p:nvPr>
            <p:ph idx="1"/>
          </p:nvPr>
        </p:nvSpPr>
        <p:spPr/>
        <p:txBody>
          <a:bodyPr/>
          <a:lstStyle/>
          <a:p>
            <a:r>
              <a:rPr lang="en-US" dirty="0"/>
              <a:t>Neuromodulators</a:t>
            </a:r>
          </a:p>
          <a:p>
            <a:pPr lvl="1"/>
            <a:r>
              <a:rPr lang="en-US" dirty="0"/>
              <a:t>Drugs that downregulate sympathetic tone </a:t>
            </a:r>
            <a:r>
              <a:rPr lang="en-US" sz="1400" dirty="0"/>
              <a:t>(TCA’s, SNRI’s, Alpha 2 agonists, B-blockers, mirtazapine)</a:t>
            </a:r>
            <a:endParaRPr lang="en-US" dirty="0"/>
          </a:p>
          <a:p>
            <a:pPr lvl="1"/>
            <a:r>
              <a:rPr lang="en-US" dirty="0"/>
              <a:t>Drugs that decrease neuronal excitability </a:t>
            </a:r>
            <a:r>
              <a:rPr lang="en-US" sz="1400" dirty="0"/>
              <a:t>(anticonvulsants, calcium channel blockers, antiarrhythmics)</a:t>
            </a:r>
            <a:endParaRPr lang="en-US" dirty="0"/>
          </a:p>
          <a:p>
            <a:pPr lvl="1"/>
            <a:r>
              <a:rPr lang="en-US" dirty="0"/>
              <a:t>Drugs that improve dopamine function </a:t>
            </a:r>
            <a:r>
              <a:rPr lang="en-US" sz="1600" dirty="0"/>
              <a:t>(TCA’s, SNRI’s, mirtazapine, atypical neuroleptics)</a:t>
            </a:r>
            <a:endParaRPr lang="en-US" dirty="0"/>
          </a:p>
          <a:p>
            <a:pPr lvl="1"/>
            <a:r>
              <a:rPr lang="en-US" dirty="0"/>
              <a:t>Drugs that improve parasympathetic activity </a:t>
            </a:r>
            <a:r>
              <a:rPr lang="en-US" sz="1400" dirty="0"/>
              <a:t>(cholinergic agonists, acetylcholinesterase inhibitors)</a:t>
            </a:r>
          </a:p>
          <a:p>
            <a:r>
              <a:rPr lang="en-US" dirty="0"/>
              <a:t>Immunomodulators</a:t>
            </a:r>
          </a:p>
          <a:p>
            <a:pPr lvl="1"/>
            <a:r>
              <a:rPr lang="en-US" dirty="0"/>
              <a:t>Biologics</a:t>
            </a:r>
          </a:p>
          <a:p>
            <a:pPr lvl="1"/>
            <a:r>
              <a:rPr lang="en-US" dirty="0"/>
              <a:t>Immuno-inhibitors</a:t>
            </a:r>
          </a:p>
          <a:p>
            <a:pPr lvl="1"/>
            <a:r>
              <a:rPr lang="en-US" dirty="0"/>
              <a:t>Steroids</a:t>
            </a:r>
          </a:p>
          <a:p>
            <a:pPr lvl="1"/>
            <a:r>
              <a:rPr lang="en-US" dirty="0"/>
              <a:t>Non-steroidal anti-inflammatories</a:t>
            </a:r>
          </a:p>
        </p:txBody>
      </p:sp>
    </p:spTree>
    <p:extLst>
      <p:ext uri="{BB962C8B-B14F-4D97-AF65-F5344CB8AC3E}">
        <p14:creationId xmlns:p14="http://schemas.microsoft.com/office/powerpoint/2010/main" val="1756541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EC364-3BD3-3058-9AAC-0A9DDD7039B4}"/>
              </a:ext>
            </a:extLst>
          </p:cNvPr>
          <p:cNvSpPr>
            <a:spLocks noGrp="1"/>
          </p:cNvSpPr>
          <p:nvPr>
            <p:ph type="title"/>
          </p:nvPr>
        </p:nvSpPr>
        <p:spPr/>
        <p:txBody>
          <a:bodyPr/>
          <a:lstStyle/>
          <a:p>
            <a:r>
              <a:rPr lang="en-US" dirty="0"/>
              <a:t>Pharmacology for dysautonomia </a:t>
            </a:r>
            <a:r>
              <a:rPr lang="en-US" sz="1600" dirty="0"/>
              <a:t>(and how I think they might work)</a:t>
            </a:r>
            <a:endParaRPr lang="en-US" dirty="0"/>
          </a:p>
        </p:txBody>
      </p:sp>
      <p:sp>
        <p:nvSpPr>
          <p:cNvPr id="3" name="Content Placeholder 2">
            <a:extLst>
              <a:ext uri="{FF2B5EF4-FFF2-40B4-BE49-F238E27FC236}">
                <a16:creationId xmlns:a16="http://schemas.microsoft.com/office/drawing/2014/main" id="{D3AA707B-7704-9A9C-A141-50EEB1DF771C}"/>
              </a:ext>
            </a:extLst>
          </p:cNvPr>
          <p:cNvSpPr>
            <a:spLocks noGrp="1"/>
          </p:cNvSpPr>
          <p:nvPr>
            <p:ph idx="1"/>
          </p:nvPr>
        </p:nvSpPr>
        <p:spPr/>
        <p:txBody>
          <a:bodyPr/>
          <a:lstStyle/>
          <a:p>
            <a:r>
              <a:rPr lang="en-US" dirty="0"/>
              <a:t>Neuromodulators</a:t>
            </a:r>
          </a:p>
          <a:p>
            <a:pPr lvl="1"/>
            <a:r>
              <a:rPr lang="en-US" dirty="0"/>
              <a:t>Drugs that downregulate sympathetic tone </a:t>
            </a:r>
            <a:r>
              <a:rPr lang="en-US" sz="1400" dirty="0"/>
              <a:t>(TCA’s, SNRI’s, Alpha 2 agonists, B-blockers, mirtazapine)</a:t>
            </a:r>
            <a:endParaRPr lang="en-US" dirty="0"/>
          </a:p>
          <a:p>
            <a:pPr lvl="1"/>
            <a:r>
              <a:rPr lang="en-US" dirty="0"/>
              <a:t>Drugs that decrease neuronal excitability </a:t>
            </a:r>
            <a:r>
              <a:rPr lang="en-US" sz="1400" dirty="0"/>
              <a:t>(anticonvulsants, calcium channel blockers, antiarrhythmics)</a:t>
            </a:r>
            <a:endParaRPr lang="en-US" dirty="0"/>
          </a:p>
          <a:p>
            <a:pPr lvl="1"/>
            <a:r>
              <a:rPr lang="en-US" dirty="0"/>
              <a:t>Drugs that improve dopamine function </a:t>
            </a:r>
            <a:r>
              <a:rPr lang="en-US" sz="1600" dirty="0"/>
              <a:t>(TCA’s, SNRI’s, mirtazapine, atypical neuroleptics)</a:t>
            </a:r>
            <a:endParaRPr lang="en-US" dirty="0"/>
          </a:p>
          <a:p>
            <a:pPr lvl="1"/>
            <a:r>
              <a:rPr lang="en-US" dirty="0"/>
              <a:t>Drugs that improve parasympathetic activity </a:t>
            </a:r>
            <a:r>
              <a:rPr lang="en-US" sz="1400" dirty="0"/>
              <a:t>(cholinergic agonists, acetylcholinesterase inhibitors)</a:t>
            </a:r>
          </a:p>
          <a:p>
            <a:r>
              <a:rPr lang="en-US" dirty="0"/>
              <a:t>Immunomodulators</a:t>
            </a:r>
          </a:p>
          <a:p>
            <a:pPr lvl="1"/>
            <a:r>
              <a:rPr lang="en-US" dirty="0"/>
              <a:t>Biologics</a:t>
            </a:r>
          </a:p>
          <a:p>
            <a:pPr lvl="1"/>
            <a:r>
              <a:rPr lang="en-US" dirty="0"/>
              <a:t>Immuno-inhibitors</a:t>
            </a:r>
          </a:p>
          <a:p>
            <a:pPr lvl="1"/>
            <a:r>
              <a:rPr lang="en-US" dirty="0"/>
              <a:t>Steroids</a:t>
            </a:r>
          </a:p>
          <a:p>
            <a:pPr lvl="1"/>
            <a:r>
              <a:rPr lang="en-US" dirty="0"/>
              <a:t>Non-steroidal anti-inflammatories</a:t>
            </a:r>
          </a:p>
        </p:txBody>
      </p:sp>
      <p:sp>
        <p:nvSpPr>
          <p:cNvPr id="4" name="TextBox 3">
            <a:extLst>
              <a:ext uri="{FF2B5EF4-FFF2-40B4-BE49-F238E27FC236}">
                <a16:creationId xmlns:a16="http://schemas.microsoft.com/office/drawing/2014/main" id="{A00FC9E0-FF3A-6B17-28C3-1046CD7AA81A}"/>
              </a:ext>
            </a:extLst>
          </p:cNvPr>
          <p:cNvSpPr txBox="1"/>
          <p:nvPr/>
        </p:nvSpPr>
        <p:spPr>
          <a:xfrm>
            <a:off x="6904383" y="4003576"/>
            <a:ext cx="3584571" cy="2677656"/>
          </a:xfrm>
          <a:prstGeom prst="rect">
            <a:avLst/>
          </a:prstGeom>
          <a:noFill/>
        </p:spPr>
        <p:txBody>
          <a:bodyPr wrap="none" rtlCol="0">
            <a:spAutoFit/>
          </a:bodyPr>
          <a:lstStyle/>
          <a:p>
            <a:r>
              <a:rPr lang="en-US" sz="2400" dirty="0"/>
              <a:t>Symptomatic treatment for</a:t>
            </a:r>
          </a:p>
          <a:p>
            <a:endParaRPr lang="en-US" sz="2400" dirty="0"/>
          </a:p>
          <a:p>
            <a:r>
              <a:rPr lang="en-US" sz="2400" dirty="0"/>
              <a:t>Migraine</a:t>
            </a:r>
          </a:p>
          <a:p>
            <a:r>
              <a:rPr lang="en-US" sz="2400" dirty="0"/>
              <a:t>GI motility</a:t>
            </a:r>
          </a:p>
          <a:p>
            <a:r>
              <a:rPr lang="en-US" sz="2400" dirty="0"/>
              <a:t>Nausea</a:t>
            </a:r>
          </a:p>
          <a:p>
            <a:r>
              <a:rPr lang="en-US" sz="2400" dirty="0"/>
              <a:t>Orthostasis</a:t>
            </a:r>
          </a:p>
          <a:p>
            <a:r>
              <a:rPr lang="en-US" sz="2400" dirty="0"/>
              <a:t>Depression</a:t>
            </a:r>
          </a:p>
        </p:txBody>
      </p:sp>
    </p:spTree>
    <p:extLst>
      <p:ext uri="{BB962C8B-B14F-4D97-AF65-F5344CB8AC3E}">
        <p14:creationId xmlns:p14="http://schemas.microsoft.com/office/powerpoint/2010/main" val="883168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Neuromodulators for neuropathic </a:t>
            </a:r>
            <a:r>
              <a:rPr lang="en-US" dirty="0" err="1"/>
              <a:t>dysautonomia</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13197943"/>
              </p:ext>
            </p:extLst>
          </p:nvPr>
        </p:nvGraphicFramePr>
        <p:xfrm>
          <a:off x="198785" y="2050181"/>
          <a:ext cx="11767928" cy="3645145"/>
        </p:xfrm>
        <a:graphic>
          <a:graphicData uri="http://schemas.openxmlformats.org/drawingml/2006/table">
            <a:tbl>
              <a:tblPr firstRow="1" bandRow="1">
                <a:tableStyleId>{5C22544A-7EE6-4342-B048-85BDC9FD1C3A}</a:tableStyleId>
              </a:tblPr>
              <a:tblGrid>
                <a:gridCol w="1669043">
                  <a:extLst>
                    <a:ext uri="{9D8B030D-6E8A-4147-A177-3AD203B41FA5}">
                      <a16:colId xmlns:a16="http://schemas.microsoft.com/office/drawing/2014/main" val="20000"/>
                    </a:ext>
                  </a:extLst>
                </a:gridCol>
                <a:gridCol w="978502">
                  <a:extLst>
                    <a:ext uri="{9D8B030D-6E8A-4147-A177-3AD203B41FA5}">
                      <a16:colId xmlns:a16="http://schemas.microsoft.com/office/drawing/2014/main" val="20001"/>
                    </a:ext>
                  </a:extLst>
                </a:gridCol>
                <a:gridCol w="988487">
                  <a:extLst>
                    <a:ext uri="{9D8B030D-6E8A-4147-A177-3AD203B41FA5}">
                      <a16:colId xmlns:a16="http://schemas.microsoft.com/office/drawing/2014/main" val="20002"/>
                    </a:ext>
                  </a:extLst>
                </a:gridCol>
                <a:gridCol w="988487">
                  <a:extLst>
                    <a:ext uri="{9D8B030D-6E8A-4147-A177-3AD203B41FA5}">
                      <a16:colId xmlns:a16="http://schemas.microsoft.com/office/drawing/2014/main" val="20003"/>
                    </a:ext>
                  </a:extLst>
                </a:gridCol>
                <a:gridCol w="878655">
                  <a:extLst>
                    <a:ext uri="{9D8B030D-6E8A-4147-A177-3AD203B41FA5}">
                      <a16:colId xmlns:a16="http://schemas.microsoft.com/office/drawing/2014/main" val="20004"/>
                    </a:ext>
                  </a:extLst>
                </a:gridCol>
                <a:gridCol w="689788">
                  <a:extLst>
                    <a:ext uri="{9D8B030D-6E8A-4147-A177-3AD203B41FA5}">
                      <a16:colId xmlns:a16="http://schemas.microsoft.com/office/drawing/2014/main" val="20005"/>
                    </a:ext>
                  </a:extLst>
                </a:gridCol>
                <a:gridCol w="1237045">
                  <a:extLst>
                    <a:ext uri="{9D8B030D-6E8A-4147-A177-3AD203B41FA5}">
                      <a16:colId xmlns:a16="http://schemas.microsoft.com/office/drawing/2014/main" val="20006"/>
                    </a:ext>
                  </a:extLst>
                </a:gridCol>
                <a:gridCol w="1101554">
                  <a:extLst>
                    <a:ext uri="{9D8B030D-6E8A-4147-A177-3AD203B41FA5}">
                      <a16:colId xmlns:a16="http://schemas.microsoft.com/office/drawing/2014/main" val="20007"/>
                    </a:ext>
                  </a:extLst>
                </a:gridCol>
                <a:gridCol w="969740">
                  <a:extLst>
                    <a:ext uri="{9D8B030D-6E8A-4147-A177-3AD203B41FA5}">
                      <a16:colId xmlns:a16="http://schemas.microsoft.com/office/drawing/2014/main" val="20008"/>
                    </a:ext>
                  </a:extLst>
                </a:gridCol>
                <a:gridCol w="844033">
                  <a:extLst>
                    <a:ext uri="{9D8B030D-6E8A-4147-A177-3AD203B41FA5}">
                      <a16:colId xmlns:a16="http://schemas.microsoft.com/office/drawing/2014/main" val="20009"/>
                    </a:ext>
                  </a:extLst>
                </a:gridCol>
                <a:gridCol w="826075">
                  <a:extLst>
                    <a:ext uri="{9D8B030D-6E8A-4147-A177-3AD203B41FA5}">
                      <a16:colId xmlns:a16="http://schemas.microsoft.com/office/drawing/2014/main" val="20010"/>
                    </a:ext>
                  </a:extLst>
                </a:gridCol>
                <a:gridCol w="596519">
                  <a:extLst>
                    <a:ext uri="{9D8B030D-6E8A-4147-A177-3AD203B41FA5}">
                      <a16:colId xmlns:a16="http://schemas.microsoft.com/office/drawing/2014/main" val="20011"/>
                    </a:ext>
                  </a:extLst>
                </a:gridCol>
              </a:tblGrid>
              <a:tr h="667632">
                <a:tc>
                  <a:txBody>
                    <a:bodyPr/>
                    <a:lstStyle/>
                    <a:p>
                      <a:r>
                        <a:rPr lang="en-US" baseline="0" dirty="0"/>
                        <a:t>Drug</a:t>
                      </a:r>
                      <a:endParaRPr lang="en-US" dirty="0"/>
                    </a:p>
                  </a:txBody>
                  <a:tcPr/>
                </a:tc>
                <a:tc>
                  <a:txBody>
                    <a:bodyPr/>
                    <a:lstStyle/>
                    <a:p>
                      <a:r>
                        <a:rPr lang="en-US" sz="1600" dirty="0"/>
                        <a:t>NE</a:t>
                      </a:r>
                      <a:r>
                        <a:rPr lang="en-US" sz="1600" baseline="0" dirty="0"/>
                        <a:t> reuptake</a:t>
                      </a:r>
                      <a:endParaRPr lang="en-US" sz="1600" dirty="0"/>
                    </a:p>
                  </a:txBody>
                  <a:tcPr/>
                </a:tc>
                <a:tc>
                  <a:txBody>
                    <a:bodyPr/>
                    <a:lstStyle/>
                    <a:p>
                      <a:r>
                        <a:rPr lang="en-US" sz="1600" dirty="0"/>
                        <a:t>5HT</a:t>
                      </a:r>
                      <a:r>
                        <a:rPr lang="en-US" sz="1600" baseline="0" dirty="0"/>
                        <a:t> reuptake</a:t>
                      </a:r>
                      <a:endParaRPr lang="en-US" sz="1600" dirty="0"/>
                    </a:p>
                  </a:txBody>
                  <a:tcPr/>
                </a:tc>
                <a:tc>
                  <a:txBody>
                    <a:bodyPr/>
                    <a:lstStyle/>
                    <a:p>
                      <a:r>
                        <a:rPr lang="en-US" sz="1600" dirty="0"/>
                        <a:t>DA</a:t>
                      </a:r>
                      <a:r>
                        <a:rPr lang="en-US" sz="1600" baseline="0" dirty="0"/>
                        <a:t> reuptake</a:t>
                      </a:r>
                      <a:endParaRPr lang="en-US" sz="1600" dirty="0"/>
                    </a:p>
                  </a:txBody>
                  <a:tcPr/>
                </a:tc>
                <a:tc>
                  <a:txBody>
                    <a:bodyPr/>
                    <a:lstStyle/>
                    <a:p>
                      <a:r>
                        <a:rPr lang="en-US" sz="1200" dirty="0"/>
                        <a:t>Gastric emptying</a:t>
                      </a:r>
                    </a:p>
                  </a:txBody>
                  <a:tcPr/>
                </a:tc>
                <a:tc>
                  <a:txBody>
                    <a:bodyPr/>
                    <a:lstStyle/>
                    <a:p>
                      <a:r>
                        <a:rPr lang="en-US" sz="1400" dirty="0"/>
                        <a:t>Sleep</a:t>
                      </a:r>
                    </a:p>
                  </a:txBody>
                  <a:tcPr/>
                </a:tc>
                <a:tc>
                  <a:txBody>
                    <a:bodyPr/>
                    <a:lstStyle/>
                    <a:p>
                      <a:r>
                        <a:rPr lang="en-US" sz="1400" dirty="0"/>
                        <a:t>Constipation</a:t>
                      </a:r>
                      <a:r>
                        <a:rPr lang="en-US" sz="1400" baseline="0" dirty="0"/>
                        <a:t> Dry mouth</a:t>
                      </a:r>
                      <a:endParaRPr lang="en-US" sz="1400" dirty="0"/>
                    </a:p>
                  </a:txBody>
                  <a:tcPr/>
                </a:tc>
                <a:tc>
                  <a:txBody>
                    <a:bodyPr/>
                    <a:lstStyle/>
                    <a:p>
                      <a:r>
                        <a:rPr lang="en-US" sz="1400" dirty="0" err="1"/>
                        <a:t>Orthostasis</a:t>
                      </a:r>
                      <a:endParaRPr lang="en-US" sz="1400" dirty="0"/>
                    </a:p>
                  </a:txBody>
                  <a:tcPr/>
                </a:tc>
                <a:tc>
                  <a:txBody>
                    <a:bodyPr/>
                    <a:lstStyle/>
                    <a:p>
                      <a:r>
                        <a:rPr lang="en-US" sz="1200" dirty="0"/>
                        <a:t>Membrane</a:t>
                      </a:r>
                      <a:r>
                        <a:rPr lang="en-US" sz="1200" baseline="0" dirty="0"/>
                        <a:t> stabilizer</a:t>
                      </a:r>
                      <a:endParaRPr lang="en-US" sz="1200" dirty="0"/>
                    </a:p>
                  </a:txBody>
                  <a:tcPr/>
                </a:tc>
                <a:tc>
                  <a:txBody>
                    <a:bodyPr/>
                    <a:lstStyle/>
                    <a:p>
                      <a:r>
                        <a:rPr lang="en-US" sz="1600" dirty="0"/>
                        <a:t>Cardiac</a:t>
                      </a:r>
                    </a:p>
                  </a:txBody>
                  <a:tcPr/>
                </a:tc>
                <a:tc>
                  <a:txBody>
                    <a:bodyPr/>
                    <a:lstStyle/>
                    <a:p>
                      <a:r>
                        <a:rPr lang="en-US" sz="1600" dirty="0"/>
                        <a:t>Weight </a:t>
                      </a:r>
                    </a:p>
                  </a:txBody>
                  <a:tcPr/>
                </a:tc>
                <a:tc>
                  <a:txBody>
                    <a:bodyPr/>
                    <a:lstStyle/>
                    <a:p>
                      <a:r>
                        <a:rPr lang="en-US" sz="1600" dirty="0"/>
                        <a:t>Pain</a:t>
                      </a:r>
                    </a:p>
                  </a:txBody>
                  <a:tcPr/>
                </a:tc>
                <a:extLst>
                  <a:ext uri="{0D108BD9-81ED-4DB2-BD59-A6C34878D82A}">
                    <a16:rowId xmlns:a16="http://schemas.microsoft.com/office/drawing/2014/main" val="10000"/>
                  </a:ext>
                </a:extLst>
              </a:tr>
              <a:tr h="427519">
                <a:tc>
                  <a:txBody>
                    <a:bodyPr/>
                    <a:lstStyle/>
                    <a:p>
                      <a:r>
                        <a:rPr lang="en-US" dirty="0"/>
                        <a:t>Nortriptyline</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Y</a:t>
                      </a:r>
                    </a:p>
                  </a:txBody>
                  <a:tcPr/>
                </a:tc>
                <a:tc>
                  <a:txBody>
                    <a:bodyPr/>
                    <a:lstStyle/>
                    <a:p>
                      <a:r>
                        <a:rPr lang="en-US" dirty="0"/>
                        <a:t>++</a:t>
                      </a:r>
                    </a:p>
                  </a:txBody>
                  <a:tcPr/>
                </a:tc>
                <a:tc>
                  <a:txBody>
                    <a:bodyPr/>
                    <a:lstStyle/>
                    <a:p>
                      <a:r>
                        <a:rPr lang="en-US" dirty="0"/>
                        <a:t>++</a:t>
                      </a:r>
                    </a:p>
                  </a:txBody>
                  <a:tcPr/>
                </a:tc>
                <a:tc>
                  <a:txBody>
                    <a:bodyPr/>
                    <a:lstStyle/>
                    <a:p>
                      <a:r>
                        <a:rPr lang="en-US" dirty="0"/>
                        <a:t>Y</a:t>
                      </a:r>
                    </a:p>
                  </a:txBody>
                  <a:tcPr/>
                </a:tc>
                <a:extLst>
                  <a:ext uri="{0D108BD9-81ED-4DB2-BD59-A6C34878D82A}">
                    <a16:rowId xmlns:a16="http://schemas.microsoft.com/office/drawing/2014/main" val="10001"/>
                  </a:ext>
                </a:extLst>
              </a:tr>
              <a:tr h="427519">
                <a:tc>
                  <a:txBody>
                    <a:bodyPr/>
                    <a:lstStyle/>
                    <a:p>
                      <a:r>
                        <a:rPr lang="en-US" dirty="0" err="1"/>
                        <a:t>Protriptyline</a:t>
                      </a:r>
                      <a:endParaRPr lang="en-US" dirty="0"/>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Y</a:t>
                      </a:r>
                    </a:p>
                  </a:txBody>
                  <a:tcPr/>
                </a:tc>
                <a:tc>
                  <a:txBody>
                    <a:bodyPr/>
                    <a:lstStyle/>
                    <a:p>
                      <a:r>
                        <a:rPr lang="en-US" dirty="0"/>
                        <a:t>++</a:t>
                      </a:r>
                    </a:p>
                  </a:txBody>
                  <a:tcPr/>
                </a:tc>
                <a:tc>
                  <a:txBody>
                    <a:bodyPr/>
                    <a:lstStyle/>
                    <a:p>
                      <a:r>
                        <a:rPr lang="en-US" dirty="0"/>
                        <a:t>+/-</a:t>
                      </a:r>
                    </a:p>
                  </a:txBody>
                  <a:tcPr/>
                </a:tc>
                <a:tc>
                  <a:txBody>
                    <a:bodyPr/>
                    <a:lstStyle/>
                    <a:p>
                      <a:r>
                        <a:rPr lang="en-US" dirty="0"/>
                        <a:t>Y</a:t>
                      </a:r>
                    </a:p>
                  </a:txBody>
                  <a:tcPr/>
                </a:tc>
                <a:extLst>
                  <a:ext uri="{0D108BD9-81ED-4DB2-BD59-A6C34878D82A}">
                    <a16:rowId xmlns:a16="http://schemas.microsoft.com/office/drawing/2014/main" val="10002"/>
                  </a:ext>
                </a:extLst>
              </a:tr>
              <a:tr h="428781">
                <a:tc>
                  <a:txBody>
                    <a:bodyPr/>
                    <a:lstStyle/>
                    <a:p>
                      <a:r>
                        <a:rPr lang="en-US" dirty="0"/>
                        <a:t>Doxepin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Y</a:t>
                      </a:r>
                    </a:p>
                  </a:txBody>
                  <a:tcPr/>
                </a:tc>
                <a:tc>
                  <a:txBody>
                    <a:bodyPr/>
                    <a:lstStyle/>
                    <a:p>
                      <a:r>
                        <a:rPr lang="en-US" dirty="0"/>
                        <a:t>++</a:t>
                      </a:r>
                    </a:p>
                  </a:txBody>
                  <a:tcPr/>
                </a:tc>
                <a:tc>
                  <a:txBody>
                    <a:bodyPr/>
                    <a:lstStyle/>
                    <a:p>
                      <a:r>
                        <a:rPr lang="en-US" dirty="0"/>
                        <a:t>++</a:t>
                      </a:r>
                    </a:p>
                  </a:txBody>
                  <a:tcPr/>
                </a:tc>
                <a:tc>
                  <a:txBody>
                    <a:bodyPr/>
                    <a:lstStyle/>
                    <a:p>
                      <a:r>
                        <a:rPr lang="en-US" dirty="0"/>
                        <a:t>Y</a:t>
                      </a:r>
                    </a:p>
                  </a:txBody>
                  <a:tcPr/>
                </a:tc>
                <a:extLst>
                  <a:ext uri="{0D108BD9-81ED-4DB2-BD59-A6C34878D82A}">
                    <a16:rowId xmlns:a16="http://schemas.microsoft.com/office/drawing/2014/main" val="10003"/>
                  </a:ext>
                </a:extLst>
              </a:tr>
              <a:tr h="4275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Venlafaxine</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N</a:t>
                      </a:r>
                    </a:p>
                  </a:txBody>
                  <a:tcPr/>
                </a:tc>
                <a:tc>
                  <a:txBody>
                    <a:bodyPr/>
                    <a:lstStyle/>
                    <a:p>
                      <a:r>
                        <a:rPr lang="en-US" dirty="0"/>
                        <a:t>N</a:t>
                      </a:r>
                    </a:p>
                  </a:txBody>
                  <a:tcPr/>
                </a:tc>
                <a:tc>
                  <a:txBody>
                    <a:bodyPr/>
                    <a:lstStyle/>
                    <a:p>
                      <a:r>
                        <a:rPr lang="en-US" dirty="0"/>
                        <a:t>-</a:t>
                      </a:r>
                    </a:p>
                  </a:txBody>
                  <a:tcPr/>
                </a:tc>
                <a:tc>
                  <a:txBody>
                    <a:bodyPr/>
                    <a:lstStyle/>
                    <a:p>
                      <a:r>
                        <a:rPr lang="en-US" dirty="0"/>
                        <a:t>Y</a:t>
                      </a:r>
                    </a:p>
                  </a:txBody>
                  <a:tcPr/>
                </a:tc>
                <a:extLst>
                  <a:ext uri="{0D108BD9-81ED-4DB2-BD59-A6C34878D82A}">
                    <a16:rowId xmlns:a16="http://schemas.microsoft.com/office/drawing/2014/main" val="10004"/>
                  </a:ext>
                </a:extLst>
              </a:tr>
              <a:tr h="4275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Duloxetine</a:t>
                      </a:r>
                    </a:p>
                  </a:txBody>
                  <a:tcPr/>
                </a:tc>
                <a:tc>
                  <a:txBody>
                    <a:bodyPr/>
                    <a:lstStyle/>
                    <a:p>
                      <a:r>
                        <a:rPr lang="en-US"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N</a:t>
                      </a:r>
                    </a:p>
                  </a:txBody>
                  <a:tcPr/>
                </a:tc>
                <a:tc>
                  <a:txBody>
                    <a:bodyPr/>
                    <a:lstStyle/>
                    <a:p>
                      <a:r>
                        <a:rPr lang="en-US" dirty="0"/>
                        <a:t>N</a:t>
                      </a:r>
                    </a:p>
                  </a:txBody>
                  <a:tcPr/>
                </a:tc>
                <a:tc>
                  <a:txBody>
                    <a:bodyPr/>
                    <a:lstStyle/>
                    <a:p>
                      <a:r>
                        <a:rPr lang="en-US" dirty="0"/>
                        <a:t>-</a:t>
                      </a:r>
                    </a:p>
                  </a:txBody>
                  <a:tcPr/>
                </a:tc>
                <a:tc>
                  <a:txBody>
                    <a:bodyPr/>
                    <a:lstStyle/>
                    <a:p>
                      <a:r>
                        <a:rPr lang="en-US" dirty="0"/>
                        <a:t>Y</a:t>
                      </a:r>
                    </a:p>
                  </a:txBody>
                  <a:tcPr/>
                </a:tc>
                <a:extLst>
                  <a:ext uri="{0D108BD9-81ED-4DB2-BD59-A6C34878D82A}">
                    <a16:rowId xmlns:a16="http://schemas.microsoft.com/office/drawing/2014/main" val="10005"/>
                  </a:ext>
                </a:extLst>
              </a:tr>
              <a:tr h="4111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Mirtazapine</a:t>
                      </a:r>
                    </a:p>
                  </a:txBody>
                  <a:tcPr/>
                </a:tc>
                <a:tc>
                  <a:txBody>
                    <a:bodyPr/>
                    <a:lstStyle/>
                    <a:p>
                      <a:r>
                        <a:rPr lang="en-US"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N</a:t>
                      </a:r>
                    </a:p>
                  </a:txBody>
                  <a:tcPr/>
                </a:tc>
                <a:tc>
                  <a:txBody>
                    <a:bodyPr/>
                    <a:lstStyle/>
                    <a:p>
                      <a:r>
                        <a:rPr lang="en-US" dirty="0"/>
                        <a:t>N</a:t>
                      </a:r>
                    </a:p>
                  </a:txBody>
                  <a:tcPr/>
                </a:tc>
                <a:tc>
                  <a:txBody>
                    <a:bodyPr/>
                    <a:lstStyle/>
                    <a:p>
                      <a:r>
                        <a:rPr lang="en-US" dirty="0"/>
                        <a:t>++++</a:t>
                      </a:r>
                    </a:p>
                  </a:txBody>
                  <a:tcPr/>
                </a:tc>
                <a:tc>
                  <a:txBody>
                    <a:bodyPr/>
                    <a:lstStyle/>
                    <a:p>
                      <a:r>
                        <a:rPr lang="en-US" dirty="0"/>
                        <a:t>Y</a:t>
                      </a:r>
                    </a:p>
                  </a:txBody>
                  <a:tcPr/>
                </a:tc>
                <a:extLst>
                  <a:ext uri="{0D108BD9-81ED-4DB2-BD59-A6C34878D82A}">
                    <a16:rowId xmlns:a16="http://schemas.microsoft.com/office/drawing/2014/main" val="10006"/>
                  </a:ext>
                </a:extLst>
              </a:tr>
              <a:tr h="4275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Sertraline</a:t>
                      </a:r>
                    </a:p>
                  </a:txBody>
                  <a:tcPr/>
                </a:tc>
                <a:tc>
                  <a:txBody>
                    <a:bodyPr/>
                    <a:lstStyle/>
                    <a:p>
                      <a:r>
                        <a:rPr lang="en-US"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N</a:t>
                      </a:r>
                    </a:p>
                  </a:txBody>
                  <a:tcPr/>
                </a:tc>
                <a:tc>
                  <a:txBody>
                    <a:bodyPr/>
                    <a:lstStyle/>
                    <a:p>
                      <a:r>
                        <a:rPr lang="en-US" dirty="0"/>
                        <a:t>N</a:t>
                      </a:r>
                    </a:p>
                  </a:txBody>
                  <a:tcPr/>
                </a:tc>
                <a:tc>
                  <a:txBody>
                    <a:bodyPr/>
                    <a:lstStyle/>
                    <a:p>
                      <a:r>
                        <a:rPr lang="en-US" dirty="0"/>
                        <a:t>-</a:t>
                      </a:r>
                    </a:p>
                  </a:txBody>
                  <a:tcPr/>
                </a:tc>
                <a:tc>
                  <a:txBody>
                    <a:bodyPr/>
                    <a:lstStyle/>
                    <a:p>
                      <a:r>
                        <a:rPr lang="en-US" dirty="0"/>
                        <a:t>N</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88017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a:bodyPr>
          <a:lstStyle/>
          <a:p>
            <a:r>
              <a:rPr lang="en-US" b="1" dirty="0"/>
              <a:t>We tend to see the world through the lens of our specialty.</a:t>
            </a:r>
          </a:p>
          <a:p>
            <a:r>
              <a:rPr lang="en-US" dirty="0"/>
              <a:t>Medicine has become highly specialized creating “silos” and limiting the view of patients who are atypical, co-morbid or difficult.</a:t>
            </a:r>
          </a:p>
          <a:p>
            <a:r>
              <a:rPr lang="en-US" dirty="0"/>
              <a:t>The division between medical illness and psychiatric illness is an illusion. </a:t>
            </a:r>
          </a:p>
          <a:p>
            <a:r>
              <a:rPr lang="en-US" b="1" dirty="0"/>
              <a:t>Everything in the human body has an effect on everything else.</a:t>
            </a:r>
          </a:p>
          <a:p>
            <a:r>
              <a:rPr lang="en-US" dirty="0"/>
              <a:t>There are patients who fall between the walls that separate infectious disease, gastroenterology, rheumatology, neurology, psychiatry and all other specialties. These patients need “interstitial” care.</a:t>
            </a:r>
          </a:p>
        </p:txBody>
      </p:sp>
    </p:spTree>
    <p:extLst>
      <p:ext uri="{BB962C8B-B14F-4D97-AF65-F5344CB8AC3E}">
        <p14:creationId xmlns:p14="http://schemas.microsoft.com/office/powerpoint/2010/main" val="1612160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Neuromodulators for neuropathic </a:t>
            </a:r>
            <a:r>
              <a:rPr lang="en-US" dirty="0" err="1"/>
              <a:t>dysautonomia</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2907636"/>
              </p:ext>
            </p:extLst>
          </p:nvPr>
        </p:nvGraphicFramePr>
        <p:xfrm>
          <a:off x="450850" y="1825625"/>
          <a:ext cx="11344276" cy="4450080"/>
        </p:xfrm>
        <a:graphic>
          <a:graphicData uri="http://schemas.openxmlformats.org/drawingml/2006/table">
            <a:tbl>
              <a:tblPr firstRow="1" bandRow="1">
                <a:tableStyleId>{5C22544A-7EE6-4342-B048-85BDC9FD1C3A}</a:tableStyleId>
              </a:tblPr>
              <a:tblGrid>
                <a:gridCol w="1657083">
                  <a:extLst>
                    <a:ext uri="{9D8B030D-6E8A-4147-A177-3AD203B41FA5}">
                      <a16:colId xmlns:a16="http://schemas.microsoft.com/office/drawing/2014/main" val="20000"/>
                    </a:ext>
                  </a:extLst>
                </a:gridCol>
                <a:gridCol w="4015055">
                  <a:extLst>
                    <a:ext uri="{9D8B030D-6E8A-4147-A177-3AD203B41FA5}">
                      <a16:colId xmlns:a16="http://schemas.microsoft.com/office/drawing/2014/main" val="20001"/>
                    </a:ext>
                  </a:extLst>
                </a:gridCol>
                <a:gridCol w="2713004">
                  <a:extLst>
                    <a:ext uri="{9D8B030D-6E8A-4147-A177-3AD203B41FA5}">
                      <a16:colId xmlns:a16="http://schemas.microsoft.com/office/drawing/2014/main" val="20002"/>
                    </a:ext>
                  </a:extLst>
                </a:gridCol>
                <a:gridCol w="2959134">
                  <a:extLst>
                    <a:ext uri="{9D8B030D-6E8A-4147-A177-3AD203B41FA5}">
                      <a16:colId xmlns:a16="http://schemas.microsoft.com/office/drawing/2014/main" val="20003"/>
                    </a:ext>
                  </a:extLst>
                </a:gridCol>
              </a:tblGrid>
              <a:tr h="370840">
                <a:tc>
                  <a:txBody>
                    <a:bodyPr/>
                    <a:lstStyle/>
                    <a:p>
                      <a:r>
                        <a:rPr lang="en-US" baseline="0" dirty="0"/>
                        <a:t>Drug</a:t>
                      </a:r>
                      <a:endParaRPr lang="en-US" dirty="0"/>
                    </a:p>
                  </a:txBody>
                  <a:tcPr/>
                </a:tc>
                <a:tc>
                  <a:txBody>
                    <a:bodyPr/>
                    <a:lstStyle/>
                    <a:p>
                      <a:r>
                        <a:rPr lang="en-US" dirty="0"/>
                        <a:t>Mechanism</a:t>
                      </a:r>
                    </a:p>
                  </a:txBody>
                  <a:tcPr/>
                </a:tc>
                <a:tc>
                  <a:txBody>
                    <a:bodyPr/>
                    <a:lstStyle/>
                    <a:p>
                      <a:r>
                        <a:rPr lang="en-US" dirty="0"/>
                        <a:t>Probably</a:t>
                      </a:r>
                      <a:r>
                        <a:rPr lang="en-US" baseline="0" dirty="0"/>
                        <a:t> helps with </a:t>
                      </a:r>
                      <a:endParaRPr lang="en-US" dirty="0"/>
                    </a:p>
                  </a:txBody>
                  <a:tcPr/>
                </a:tc>
                <a:tc>
                  <a:txBody>
                    <a:bodyPr/>
                    <a:lstStyle/>
                    <a:p>
                      <a:r>
                        <a:rPr lang="en-US" dirty="0"/>
                        <a:t>Biggest</a:t>
                      </a:r>
                      <a:r>
                        <a:rPr lang="en-US" baseline="0" dirty="0"/>
                        <a:t> issue</a:t>
                      </a:r>
                      <a:endParaRPr lang="en-US" dirty="0"/>
                    </a:p>
                  </a:txBody>
                  <a:tcPr/>
                </a:tc>
                <a:extLst>
                  <a:ext uri="{0D108BD9-81ED-4DB2-BD59-A6C34878D82A}">
                    <a16:rowId xmlns:a16="http://schemas.microsoft.com/office/drawing/2014/main" val="10000"/>
                  </a:ext>
                </a:extLst>
              </a:tr>
              <a:tr h="370840">
                <a:tc>
                  <a:txBody>
                    <a:bodyPr/>
                    <a:lstStyle/>
                    <a:p>
                      <a:r>
                        <a:rPr lang="en-US" dirty="0"/>
                        <a:t>Lamotrigine</a:t>
                      </a:r>
                    </a:p>
                  </a:txBody>
                  <a:tcPr/>
                </a:tc>
                <a:tc>
                  <a:txBody>
                    <a:bodyPr/>
                    <a:lstStyle/>
                    <a:p>
                      <a:r>
                        <a:rPr lang="en-US" dirty="0"/>
                        <a:t>Membrane stabilizing</a:t>
                      </a:r>
                    </a:p>
                  </a:txBody>
                  <a:tcPr/>
                </a:tc>
                <a:tc>
                  <a:txBody>
                    <a:bodyPr/>
                    <a:lstStyle/>
                    <a:p>
                      <a:r>
                        <a:rPr lang="en-US" dirty="0"/>
                        <a:t>Autonomic neuropathy</a:t>
                      </a:r>
                    </a:p>
                  </a:txBody>
                  <a:tcPr/>
                </a:tc>
                <a:tc>
                  <a:txBody>
                    <a:bodyPr/>
                    <a:lstStyle/>
                    <a:p>
                      <a:r>
                        <a:rPr lang="en-US" dirty="0"/>
                        <a:t>Slow titration</a:t>
                      </a:r>
                      <a:r>
                        <a:rPr lang="en-US" baseline="0" dirty="0"/>
                        <a:t> and rash</a:t>
                      </a:r>
                      <a:endParaRPr lang="en-US" dirty="0"/>
                    </a:p>
                  </a:txBody>
                  <a:tcPr/>
                </a:tc>
                <a:extLst>
                  <a:ext uri="{0D108BD9-81ED-4DB2-BD59-A6C34878D82A}">
                    <a16:rowId xmlns:a16="http://schemas.microsoft.com/office/drawing/2014/main" val="10001"/>
                  </a:ext>
                </a:extLst>
              </a:tr>
              <a:tr h="370840">
                <a:tc>
                  <a:txBody>
                    <a:bodyPr/>
                    <a:lstStyle/>
                    <a:p>
                      <a:r>
                        <a:rPr lang="en-US" err="1"/>
                        <a:t>Topiramate</a:t>
                      </a:r>
                      <a:r>
                        <a:rPr lang="en-US" baseline="0"/>
                        <a:t> </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Unknown</a:t>
                      </a:r>
                    </a:p>
                  </a:txBody>
                  <a:tcPr/>
                </a:tc>
                <a:tc>
                  <a:txBody>
                    <a:bodyPr/>
                    <a:lstStyle/>
                    <a:p>
                      <a:r>
                        <a:rPr lang="en-US" dirty="0"/>
                        <a:t>Autonomic neuropathy</a:t>
                      </a:r>
                    </a:p>
                  </a:txBody>
                  <a:tcPr/>
                </a:tc>
                <a:tc>
                  <a:txBody>
                    <a:bodyPr/>
                    <a:lstStyle/>
                    <a:p>
                      <a:r>
                        <a:rPr lang="en-US" dirty="0"/>
                        <a:t>Cognitive impairment</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Gabapentin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Voltage gated Ca channel α2δ Subunit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Autonomic neuropathy</a:t>
                      </a:r>
                    </a:p>
                  </a:txBody>
                  <a:tcPr/>
                </a:tc>
                <a:tc>
                  <a:txBody>
                    <a:bodyPr/>
                    <a:lstStyle/>
                    <a:p>
                      <a:r>
                        <a:rPr lang="en-US" dirty="0"/>
                        <a:t>Modest</a:t>
                      </a:r>
                      <a:r>
                        <a:rPr lang="en-US" baseline="0" dirty="0"/>
                        <a:t> efficacy alone</a:t>
                      </a:r>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Pregabalin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Voltage gated Ca channel α2δ Subunit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Autonomic neuropathy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Modest</a:t>
                      </a:r>
                      <a:r>
                        <a:rPr lang="en-US" baseline="0" dirty="0"/>
                        <a:t> efficacy alone</a:t>
                      </a:r>
                      <a:endParaRPr lang="en-US" dirty="0"/>
                    </a:p>
                  </a:txBody>
                  <a:tcPr/>
                </a:tc>
                <a:extLst>
                  <a:ext uri="{0D108BD9-81ED-4DB2-BD59-A6C34878D82A}">
                    <a16:rowId xmlns:a16="http://schemas.microsoft.com/office/drawing/2014/main" val="10004"/>
                  </a:ext>
                </a:extLst>
              </a:tr>
              <a:tr h="370840">
                <a:tc>
                  <a:txBody>
                    <a:bodyPr/>
                    <a:lstStyle/>
                    <a:p>
                      <a:r>
                        <a:rPr lang="en-US" dirty="0" err="1"/>
                        <a:t>Valproic</a:t>
                      </a:r>
                      <a:r>
                        <a:rPr lang="en-US" dirty="0"/>
                        <a:t> acid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Membrane stabilizing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Autonomic neuropathy</a:t>
                      </a:r>
                    </a:p>
                  </a:txBody>
                  <a:tcPr/>
                </a:tc>
                <a:tc>
                  <a:txBody>
                    <a:bodyPr/>
                    <a:lstStyle/>
                    <a:p>
                      <a:r>
                        <a:rPr lang="en-US" dirty="0"/>
                        <a:t>Weight</a:t>
                      </a:r>
                      <a:r>
                        <a:rPr lang="en-US" baseline="0" dirty="0"/>
                        <a:t> gain and toxicity</a:t>
                      </a:r>
                      <a:endParaRPr lang="en-US" dirty="0"/>
                    </a:p>
                  </a:txBody>
                  <a:tcPr/>
                </a:tc>
                <a:extLst>
                  <a:ext uri="{0D108BD9-81ED-4DB2-BD59-A6C34878D82A}">
                    <a16:rowId xmlns:a16="http://schemas.microsoft.com/office/drawing/2014/main" val="10005"/>
                  </a:ext>
                </a:extLst>
              </a:tr>
              <a:tr h="370840">
                <a:tc>
                  <a:txBody>
                    <a:bodyPr/>
                    <a:lstStyle/>
                    <a:p>
                      <a:r>
                        <a:rPr lang="en-US" dirty="0"/>
                        <a:t>Carbamazepine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Membrane stabilizing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Autonomic neuropathy</a:t>
                      </a:r>
                    </a:p>
                  </a:txBody>
                  <a:tcPr/>
                </a:tc>
                <a:tc>
                  <a:txBody>
                    <a:bodyPr/>
                    <a:lstStyle/>
                    <a:p>
                      <a:r>
                        <a:rPr lang="en-US" dirty="0"/>
                        <a:t>Sedation</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Verapamil</a:t>
                      </a:r>
                    </a:p>
                  </a:txBody>
                  <a:tcPr/>
                </a:tc>
                <a:tc>
                  <a:txBody>
                    <a:bodyPr/>
                    <a:lstStyle/>
                    <a:p>
                      <a:r>
                        <a:rPr lang="en-US" dirty="0"/>
                        <a:t>Calcium channel blocker</a:t>
                      </a:r>
                    </a:p>
                  </a:txBody>
                  <a:tcPr/>
                </a:tc>
                <a:tc>
                  <a:txBody>
                    <a:bodyPr/>
                    <a:lstStyle/>
                    <a:p>
                      <a:r>
                        <a:rPr lang="en-US" dirty="0"/>
                        <a:t>Unclear</a:t>
                      </a:r>
                    </a:p>
                  </a:txBody>
                  <a:tcPr/>
                </a:tc>
                <a:tc>
                  <a:txBody>
                    <a:bodyPr/>
                    <a:lstStyle/>
                    <a:p>
                      <a:r>
                        <a:rPr lang="en-US" dirty="0"/>
                        <a:t>Constipation decreased BP</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Clonidine?</a:t>
                      </a:r>
                    </a:p>
                  </a:txBody>
                  <a:tcPr/>
                </a:tc>
                <a:tc>
                  <a:txBody>
                    <a:bodyPr/>
                    <a:lstStyle/>
                    <a:p>
                      <a:r>
                        <a:rPr lang="en-US" dirty="0"/>
                        <a:t>Alpha 2 adrenergic</a:t>
                      </a:r>
                      <a:r>
                        <a:rPr lang="en-US" baseline="0" dirty="0"/>
                        <a:t> agonist</a:t>
                      </a:r>
                      <a:endParaRPr lang="en-US" dirty="0"/>
                    </a:p>
                  </a:txBody>
                  <a:tcPr/>
                </a:tc>
                <a:tc>
                  <a:txBody>
                    <a:bodyPr/>
                    <a:lstStyle/>
                    <a:p>
                      <a:r>
                        <a:rPr lang="en-US" dirty="0"/>
                        <a:t>Sympathetic modulation</a:t>
                      </a:r>
                    </a:p>
                  </a:txBody>
                  <a:tcPr/>
                </a:tc>
                <a:tc>
                  <a:txBody>
                    <a:bodyPr/>
                    <a:lstStyle/>
                    <a:p>
                      <a:r>
                        <a:rPr lang="en-US" dirty="0" err="1"/>
                        <a:t>Orthostasis</a:t>
                      </a:r>
                      <a:endParaRPr lang="en-US" dirty="0"/>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Olanzapine</a:t>
                      </a:r>
                    </a:p>
                  </a:txBody>
                  <a:tcPr/>
                </a:tc>
                <a:tc>
                  <a:txBody>
                    <a:bodyPr/>
                    <a:lstStyle/>
                    <a:p>
                      <a:r>
                        <a:rPr lang="en-US" dirty="0"/>
                        <a:t>Unclear to me</a:t>
                      </a:r>
                    </a:p>
                  </a:txBody>
                  <a:tcPr/>
                </a:tc>
                <a:tc>
                  <a:txBody>
                    <a:bodyPr/>
                    <a:lstStyle/>
                    <a:p>
                      <a:r>
                        <a:rPr lang="en-US" dirty="0"/>
                        <a:t>Amplifying other</a:t>
                      </a:r>
                      <a:r>
                        <a:rPr lang="en-US" baseline="0" dirty="0"/>
                        <a:t> drugs</a:t>
                      </a:r>
                      <a:endParaRPr lang="en-US" dirty="0"/>
                    </a:p>
                  </a:txBody>
                  <a:tcPr/>
                </a:tc>
                <a:tc>
                  <a:txBody>
                    <a:bodyPr/>
                    <a:lstStyle/>
                    <a:p>
                      <a:r>
                        <a:rPr lang="en-US" dirty="0"/>
                        <a:t>Weight gain</a:t>
                      </a:r>
                    </a:p>
                  </a:txBody>
                  <a:tcPr/>
                </a:tc>
                <a:extLst>
                  <a:ext uri="{0D108BD9-81ED-4DB2-BD59-A6C34878D82A}">
                    <a16:rowId xmlns:a16="http://schemas.microsoft.com/office/drawing/2014/main" val="1000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1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Cannabinoids?</a:t>
                      </a: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771120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Essential information for patients </a:t>
            </a:r>
          </a:p>
        </p:txBody>
      </p:sp>
      <p:sp>
        <p:nvSpPr>
          <p:cNvPr id="3" name="Content Placeholder 2"/>
          <p:cNvSpPr>
            <a:spLocks noGrp="1"/>
          </p:cNvSpPr>
          <p:nvPr>
            <p:ph idx="1"/>
          </p:nvPr>
        </p:nvSpPr>
        <p:spPr/>
        <p:txBody>
          <a:bodyPr>
            <a:normAutofit/>
          </a:bodyPr>
          <a:lstStyle/>
          <a:p>
            <a:r>
              <a:rPr lang="en-US" dirty="0"/>
              <a:t>You have a real disease</a:t>
            </a:r>
          </a:p>
          <a:p>
            <a:r>
              <a:rPr lang="en-US" dirty="0"/>
              <a:t>Your tissue is not being injured when you feel pain</a:t>
            </a:r>
          </a:p>
          <a:p>
            <a:r>
              <a:rPr lang="en-US" dirty="0"/>
              <a:t>Depression is a disease</a:t>
            </a:r>
          </a:p>
          <a:p>
            <a:r>
              <a:rPr lang="en-US" dirty="0"/>
              <a:t>Anti-depressants reduce pain and help your other symptoms even if you do not have depression (which you have)</a:t>
            </a:r>
          </a:p>
          <a:p>
            <a:r>
              <a:rPr lang="en-US" dirty="0"/>
              <a:t>Physical activation will help improve the signal to noise ratio as much as the medicine</a:t>
            </a:r>
          </a:p>
        </p:txBody>
      </p:sp>
    </p:spTree>
    <p:extLst>
      <p:ext uri="{BB962C8B-B14F-4D97-AF65-F5344CB8AC3E}">
        <p14:creationId xmlns:p14="http://schemas.microsoft.com/office/powerpoint/2010/main" val="324351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rmAutofit/>
          </a:bodyPr>
          <a:lstStyle/>
          <a:p>
            <a:r>
              <a:rPr lang="en-US" dirty="0"/>
              <a:t>Everything in the human body has an effect on everything else.</a:t>
            </a:r>
          </a:p>
          <a:p>
            <a:r>
              <a:rPr lang="en-US" dirty="0"/>
              <a:t>The division between medical illness and psychiatric illness is an illusion. </a:t>
            </a:r>
          </a:p>
          <a:p>
            <a:r>
              <a:rPr lang="en-US" dirty="0"/>
              <a:t>Medicine has created “silos” that are barriers to a holistic view.</a:t>
            </a:r>
          </a:p>
          <a:p>
            <a:r>
              <a:rPr lang="en-US" dirty="0"/>
              <a:t>We are the experts at what is and what is not a psychiatric disorder</a:t>
            </a:r>
          </a:p>
          <a:p>
            <a:r>
              <a:rPr lang="en-US" dirty="0"/>
              <a:t>Patients who fall into the space between the walls of specialties need “interstitial” care provided in true interdisciplinary clinics.</a:t>
            </a:r>
            <a:endParaRPr lang="en-US" b="1" dirty="0"/>
          </a:p>
        </p:txBody>
      </p:sp>
    </p:spTree>
    <p:extLst>
      <p:ext uri="{BB962C8B-B14F-4D97-AF65-F5344CB8AC3E}">
        <p14:creationId xmlns:p14="http://schemas.microsoft.com/office/powerpoint/2010/main" val="644738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63211"/>
            <a:ext cx="8229600" cy="1143000"/>
          </a:xfrm>
        </p:spPr>
        <p:txBody>
          <a:bodyPr/>
          <a:lstStyle/>
          <a:p>
            <a:pPr algn="l"/>
            <a:r>
              <a:rPr lang="en-US" dirty="0"/>
              <a:t>Be a therapeutic optimist</a:t>
            </a:r>
          </a:p>
        </p:txBody>
      </p:sp>
      <p:sp>
        <p:nvSpPr>
          <p:cNvPr id="3" name="Content Placeholder 2"/>
          <p:cNvSpPr>
            <a:spLocks noGrp="1"/>
          </p:cNvSpPr>
          <p:nvPr>
            <p:ph idx="1"/>
          </p:nvPr>
        </p:nvSpPr>
        <p:spPr>
          <a:xfrm>
            <a:off x="1981200" y="3071171"/>
            <a:ext cx="8229600" cy="3054992"/>
          </a:xfrm>
        </p:spPr>
        <p:txBody>
          <a:bodyPr/>
          <a:lstStyle/>
          <a:p>
            <a:pPr marL="0" indent="0">
              <a:buNone/>
            </a:pPr>
            <a:r>
              <a:rPr lang="en-US" dirty="0"/>
              <a:t>Never, never, never, never, never give up</a:t>
            </a:r>
          </a:p>
          <a:p>
            <a:pPr lvl="3"/>
            <a:r>
              <a:rPr lang="en-US" dirty="0"/>
              <a:t>Winston Churchill</a:t>
            </a:r>
          </a:p>
        </p:txBody>
      </p:sp>
    </p:spTree>
    <p:extLst>
      <p:ext uri="{BB962C8B-B14F-4D97-AF65-F5344CB8AC3E}">
        <p14:creationId xmlns:p14="http://schemas.microsoft.com/office/powerpoint/2010/main" val="2129986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4298" y="101499"/>
            <a:ext cx="570865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352705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1BFBF6-C9C5-F5D6-93FA-C380C9A83122}"/>
              </a:ext>
            </a:extLst>
          </p:cNvPr>
          <p:cNvSpPr txBox="1"/>
          <p:nvPr/>
        </p:nvSpPr>
        <p:spPr>
          <a:xfrm>
            <a:off x="5194852" y="3059668"/>
            <a:ext cx="1093761" cy="369332"/>
          </a:xfrm>
          <a:prstGeom prst="rect">
            <a:avLst/>
          </a:prstGeom>
          <a:noFill/>
        </p:spPr>
        <p:txBody>
          <a:bodyPr wrap="none" rtlCol="0">
            <a:spAutoFit/>
          </a:bodyPr>
          <a:lstStyle/>
          <a:p>
            <a:r>
              <a:rPr lang="en-US" dirty="0"/>
              <a:t>END Here</a:t>
            </a:r>
          </a:p>
        </p:txBody>
      </p:sp>
    </p:spTree>
    <p:extLst>
      <p:ext uri="{BB962C8B-B14F-4D97-AF65-F5344CB8AC3E}">
        <p14:creationId xmlns:p14="http://schemas.microsoft.com/office/powerpoint/2010/main" val="2379772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806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029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438382" y="3154165"/>
            <a:ext cx="86240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438382" y="3169576"/>
            <a:ext cx="0" cy="2084983"/>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78786" y="5393058"/>
            <a:ext cx="3792513" cy="646331"/>
          </a:xfrm>
          <a:prstGeom prst="rect">
            <a:avLst/>
          </a:prstGeom>
          <a:noFill/>
        </p:spPr>
        <p:txBody>
          <a:bodyPr wrap="none" rtlCol="0">
            <a:spAutoFit/>
          </a:bodyPr>
          <a:lstStyle/>
          <a:p>
            <a:r>
              <a:rPr lang="en-US" b="1"/>
              <a:t>Malingering</a:t>
            </a:r>
          </a:p>
          <a:p>
            <a:r>
              <a:rPr lang="en-US"/>
              <a:t>Symptoms are feigned to obtain a goal</a:t>
            </a:r>
          </a:p>
        </p:txBody>
      </p:sp>
      <p:sp>
        <p:nvSpPr>
          <p:cNvPr id="9" name="TextBox 8"/>
          <p:cNvSpPr txBox="1"/>
          <p:nvPr/>
        </p:nvSpPr>
        <p:spPr>
          <a:xfrm>
            <a:off x="1890770" y="3731416"/>
            <a:ext cx="2705164" cy="923330"/>
          </a:xfrm>
          <a:prstGeom prst="rect">
            <a:avLst/>
          </a:prstGeom>
          <a:noFill/>
        </p:spPr>
        <p:txBody>
          <a:bodyPr wrap="none" rtlCol="0">
            <a:spAutoFit/>
          </a:bodyPr>
          <a:lstStyle/>
          <a:p>
            <a:r>
              <a:rPr lang="en-US" b="1"/>
              <a:t>Somatization</a:t>
            </a:r>
          </a:p>
          <a:p>
            <a:r>
              <a:rPr lang="en-US"/>
              <a:t>Physical symptoms caused </a:t>
            </a:r>
          </a:p>
          <a:p>
            <a:r>
              <a:rPr lang="en-US"/>
              <a:t>by psychological distress</a:t>
            </a:r>
          </a:p>
        </p:txBody>
      </p:sp>
      <p:cxnSp>
        <p:nvCxnSpPr>
          <p:cNvPr id="13" name="Straight Connector 12"/>
          <p:cNvCxnSpPr/>
          <p:nvPr/>
        </p:nvCxnSpPr>
        <p:spPr>
          <a:xfrm flipH="1">
            <a:off x="6303198" y="3169576"/>
            <a:ext cx="1" cy="152057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24657" y="4792889"/>
            <a:ext cx="3598934" cy="923330"/>
          </a:xfrm>
          <a:prstGeom prst="rect">
            <a:avLst/>
          </a:prstGeom>
          <a:noFill/>
        </p:spPr>
        <p:txBody>
          <a:bodyPr wrap="none" rtlCol="0">
            <a:spAutoFit/>
          </a:bodyPr>
          <a:lstStyle/>
          <a:p>
            <a:r>
              <a:rPr lang="en-US" b="1"/>
              <a:t>Conditioned Illness Behavior</a:t>
            </a:r>
          </a:p>
          <a:p>
            <a:r>
              <a:rPr lang="en-US"/>
              <a:t>Symptoms that are “conditioned” by</a:t>
            </a:r>
          </a:p>
          <a:p>
            <a:r>
              <a:rPr lang="en-US"/>
              <a:t>classical or operant paradigms</a:t>
            </a:r>
          </a:p>
        </p:txBody>
      </p:sp>
      <p:cxnSp>
        <p:nvCxnSpPr>
          <p:cNvPr id="16" name="Straight Connector 15"/>
          <p:cNvCxnSpPr/>
          <p:nvPr/>
        </p:nvCxnSpPr>
        <p:spPr>
          <a:xfrm flipV="1">
            <a:off x="7376845" y="2689595"/>
            <a:ext cx="0" cy="464571"/>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50416" y="1992228"/>
            <a:ext cx="3054875" cy="646331"/>
          </a:xfrm>
          <a:prstGeom prst="rect">
            <a:avLst/>
          </a:prstGeom>
          <a:noFill/>
        </p:spPr>
        <p:txBody>
          <a:bodyPr wrap="none" rtlCol="0">
            <a:spAutoFit/>
          </a:bodyPr>
          <a:lstStyle/>
          <a:p>
            <a:r>
              <a:rPr lang="en-US" b="1"/>
              <a:t>Symptom Exaggeration</a:t>
            </a:r>
          </a:p>
          <a:p>
            <a:r>
              <a:rPr lang="en-US"/>
              <a:t>Symptoms are over-expressed </a:t>
            </a:r>
          </a:p>
        </p:txBody>
      </p:sp>
      <p:sp>
        <p:nvSpPr>
          <p:cNvPr id="19" name="TextBox 18"/>
          <p:cNvSpPr txBox="1"/>
          <p:nvPr/>
        </p:nvSpPr>
        <p:spPr>
          <a:xfrm>
            <a:off x="1438382" y="1751870"/>
            <a:ext cx="2924710" cy="923330"/>
          </a:xfrm>
          <a:prstGeom prst="rect">
            <a:avLst/>
          </a:prstGeom>
          <a:noFill/>
        </p:spPr>
        <p:txBody>
          <a:bodyPr wrap="square" rtlCol="0">
            <a:spAutoFit/>
          </a:bodyPr>
          <a:lstStyle/>
          <a:p>
            <a:r>
              <a:rPr lang="en-US" b="1"/>
              <a:t>Conversion</a:t>
            </a:r>
          </a:p>
          <a:p>
            <a:r>
              <a:rPr lang="en-US"/>
              <a:t>Neurologic symptom caused by a psychological problem</a:t>
            </a:r>
          </a:p>
        </p:txBody>
      </p:sp>
      <p:cxnSp>
        <p:nvCxnSpPr>
          <p:cNvPr id="30" name="Straight Connector 29"/>
          <p:cNvCxnSpPr/>
          <p:nvPr/>
        </p:nvCxnSpPr>
        <p:spPr>
          <a:xfrm>
            <a:off x="2599057" y="2689595"/>
            <a:ext cx="1" cy="99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062450" y="3154165"/>
            <a:ext cx="0" cy="577251"/>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702212" y="3856188"/>
            <a:ext cx="3246633" cy="923330"/>
          </a:xfrm>
          <a:prstGeom prst="rect">
            <a:avLst/>
          </a:prstGeom>
          <a:noFill/>
        </p:spPr>
        <p:txBody>
          <a:bodyPr wrap="square" rtlCol="0">
            <a:spAutoFit/>
          </a:bodyPr>
          <a:lstStyle/>
          <a:p>
            <a:r>
              <a:rPr lang="en-US" b="1"/>
              <a:t>Unexplained medical symptoms</a:t>
            </a:r>
          </a:p>
          <a:p>
            <a:r>
              <a:rPr lang="en-US"/>
              <a:t>Medical symptoms that have no current pathology</a:t>
            </a:r>
          </a:p>
        </p:txBody>
      </p:sp>
      <p:cxnSp>
        <p:nvCxnSpPr>
          <p:cNvPr id="38" name="Straight Connector 37"/>
          <p:cNvCxnSpPr/>
          <p:nvPr/>
        </p:nvCxnSpPr>
        <p:spPr>
          <a:xfrm flipV="1">
            <a:off x="5128596" y="1417295"/>
            <a:ext cx="0" cy="1752281"/>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097833" y="490248"/>
            <a:ext cx="2061526" cy="1200329"/>
          </a:xfrm>
          <a:prstGeom prst="rect">
            <a:avLst/>
          </a:prstGeom>
          <a:noFill/>
        </p:spPr>
        <p:txBody>
          <a:bodyPr wrap="none" rtlCol="0">
            <a:spAutoFit/>
          </a:bodyPr>
          <a:lstStyle/>
          <a:p>
            <a:r>
              <a:rPr lang="en-US" b="1"/>
              <a:t>Hypochondriasis</a:t>
            </a:r>
          </a:p>
          <a:p>
            <a:r>
              <a:rPr lang="en-US"/>
              <a:t>Preoccupation with </a:t>
            </a:r>
          </a:p>
          <a:p>
            <a:r>
              <a:rPr lang="en-US"/>
              <a:t>possible illness</a:t>
            </a:r>
          </a:p>
          <a:p>
            <a:endParaRPr lang="en-US"/>
          </a:p>
        </p:txBody>
      </p:sp>
      <p:cxnSp>
        <p:nvCxnSpPr>
          <p:cNvPr id="43" name="Straight Connector 42"/>
          <p:cNvCxnSpPr/>
          <p:nvPr/>
        </p:nvCxnSpPr>
        <p:spPr>
          <a:xfrm flipV="1">
            <a:off x="8948791" y="1751870"/>
            <a:ext cx="0" cy="1402295"/>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479587" y="585627"/>
            <a:ext cx="3017557" cy="923330"/>
          </a:xfrm>
          <a:prstGeom prst="rect">
            <a:avLst/>
          </a:prstGeom>
          <a:noFill/>
        </p:spPr>
        <p:txBody>
          <a:bodyPr wrap="none" rtlCol="0">
            <a:spAutoFit/>
          </a:bodyPr>
          <a:lstStyle/>
          <a:p>
            <a:r>
              <a:rPr lang="en-US" b="1"/>
              <a:t>Pain amplification</a:t>
            </a:r>
          </a:p>
          <a:p>
            <a:r>
              <a:rPr lang="en-US"/>
              <a:t>Increased pain sensation due</a:t>
            </a:r>
          </a:p>
          <a:p>
            <a:r>
              <a:rPr lang="en-US"/>
              <a:t>to nervous system adaptation </a:t>
            </a:r>
          </a:p>
        </p:txBody>
      </p:sp>
    </p:spTree>
    <p:extLst>
      <p:ext uri="{BB962C8B-B14F-4D97-AF65-F5344CB8AC3E}">
        <p14:creationId xmlns:p14="http://schemas.microsoft.com/office/powerpoint/2010/main" val="3897500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DFDE1-3676-1554-A458-35D07D74B19F}"/>
              </a:ext>
            </a:extLst>
          </p:cNvPr>
          <p:cNvSpPr txBox="1"/>
          <p:nvPr/>
        </p:nvSpPr>
        <p:spPr>
          <a:xfrm>
            <a:off x="501590" y="1812503"/>
            <a:ext cx="2240550" cy="369332"/>
          </a:xfrm>
          <a:prstGeom prst="rect">
            <a:avLst/>
          </a:prstGeom>
          <a:noFill/>
        </p:spPr>
        <p:txBody>
          <a:bodyPr wrap="none" rtlCol="0">
            <a:spAutoFit/>
          </a:bodyPr>
          <a:lstStyle/>
          <a:p>
            <a:r>
              <a:rPr lang="en-US" dirty="0"/>
              <a:t>Chronic constipation </a:t>
            </a:r>
          </a:p>
        </p:txBody>
      </p:sp>
      <p:sp>
        <p:nvSpPr>
          <p:cNvPr id="3" name="TextBox 2">
            <a:extLst>
              <a:ext uri="{FF2B5EF4-FFF2-40B4-BE49-F238E27FC236}">
                <a16:creationId xmlns:a16="http://schemas.microsoft.com/office/drawing/2014/main" id="{66B536C6-D4CB-5FA0-2CED-2BE3A2332957}"/>
              </a:ext>
            </a:extLst>
          </p:cNvPr>
          <p:cNvSpPr txBox="1"/>
          <p:nvPr/>
        </p:nvSpPr>
        <p:spPr>
          <a:xfrm>
            <a:off x="461178" y="478029"/>
            <a:ext cx="1401409" cy="646331"/>
          </a:xfrm>
          <a:prstGeom prst="rect">
            <a:avLst/>
          </a:prstGeom>
          <a:noFill/>
        </p:spPr>
        <p:txBody>
          <a:bodyPr wrap="none" rtlCol="0">
            <a:spAutoFit/>
          </a:bodyPr>
          <a:lstStyle/>
          <a:p>
            <a:r>
              <a:rPr lang="en-US" dirty="0"/>
              <a:t>Premorbid </a:t>
            </a:r>
          </a:p>
          <a:p>
            <a:r>
              <a:rPr lang="en-US" dirty="0"/>
              <a:t>vulnerability </a:t>
            </a:r>
          </a:p>
        </p:txBody>
      </p:sp>
      <p:sp>
        <p:nvSpPr>
          <p:cNvPr id="4" name="TextBox 3">
            <a:extLst>
              <a:ext uri="{FF2B5EF4-FFF2-40B4-BE49-F238E27FC236}">
                <a16:creationId xmlns:a16="http://schemas.microsoft.com/office/drawing/2014/main" id="{598CA433-BEA3-A8CC-B931-28492D7B1255}"/>
              </a:ext>
            </a:extLst>
          </p:cNvPr>
          <p:cNvSpPr txBox="1"/>
          <p:nvPr/>
        </p:nvSpPr>
        <p:spPr>
          <a:xfrm>
            <a:off x="461178" y="2706535"/>
            <a:ext cx="1948867" cy="369332"/>
          </a:xfrm>
          <a:prstGeom prst="rect">
            <a:avLst/>
          </a:prstGeom>
          <a:noFill/>
        </p:spPr>
        <p:txBody>
          <a:bodyPr wrap="none" rtlCol="0">
            <a:spAutoFit/>
          </a:bodyPr>
          <a:lstStyle/>
          <a:p>
            <a:r>
              <a:rPr lang="en-US" dirty="0"/>
              <a:t>Multiple Infections</a:t>
            </a:r>
          </a:p>
        </p:txBody>
      </p:sp>
      <p:sp>
        <p:nvSpPr>
          <p:cNvPr id="5" name="TextBox 4">
            <a:extLst>
              <a:ext uri="{FF2B5EF4-FFF2-40B4-BE49-F238E27FC236}">
                <a16:creationId xmlns:a16="http://schemas.microsoft.com/office/drawing/2014/main" id="{4A319470-C53B-C644-0C04-A6733E642990}"/>
              </a:ext>
            </a:extLst>
          </p:cNvPr>
          <p:cNvSpPr txBox="1"/>
          <p:nvPr/>
        </p:nvSpPr>
        <p:spPr>
          <a:xfrm>
            <a:off x="501590" y="3587281"/>
            <a:ext cx="1842427" cy="646331"/>
          </a:xfrm>
          <a:prstGeom prst="rect">
            <a:avLst/>
          </a:prstGeom>
          <a:noFill/>
        </p:spPr>
        <p:txBody>
          <a:bodyPr wrap="none" rtlCol="0">
            <a:spAutoFit/>
          </a:bodyPr>
          <a:lstStyle/>
          <a:p>
            <a:pPr algn="ctr"/>
            <a:r>
              <a:rPr lang="en-US" dirty="0"/>
              <a:t>Joint dislocations </a:t>
            </a:r>
          </a:p>
          <a:p>
            <a:pPr algn="ctr"/>
            <a:r>
              <a:rPr lang="en-US" dirty="0"/>
              <a:t>subluxations</a:t>
            </a:r>
          </a:p>
        </p:txBody>
      </p:sp>
      <p:sp>
        <p:nvSpPr>
          <p:cNvPr id="6" name="TextBox 5">
            <a:extLst>
              <a:ext uri="{FF2B5EF4-FFF2-40B4-BE49-F238E27FC236}">
                <a16:creationId xmlns:a16="http://schemas.microsoft.com/office/drawing/2014/main" id="{5E6BF786-95CE-4D18-FEED-7689FB9280D9}"/>
              </a:ext>
            </a:extLst>
          </p:cNvPr>
          <p:cNvSpPr txBox="1"/>
          <p:nvPr/>
        </p:nvSpPr>
        <p:spPr>
          <a:xfrm>
            <a:off x="461178" y="4762235"/>
            <a:ext cx="1880002" cy="923330"/>
          </a:xfrm>
          <a:prstGeom prst="rect">
            <a:avLst/>
          </a:prstGeom>
          <a:noFill/>
        </p:spPr>
        <p:txBody>
          <a:bodyPr wrap="none" rtlCol="0">
            <a:spAutoFit/>
          </a:bodyPr>
          <a:lstStyle/>
          <a:p>
            <a:r>
              <a:rPr lang="en-US" dirty="0"/>
              <a:t>Family history of:</a:t>
            </a:r>
          </a:p>
          <a:p>
            <a:r>
              <a:rPr lang="en-US" dirty="0"/>
              <a:t>Immune issues</a:t>
            </a:r>
          </a:p>
          <a:p>
            <a:r>
              <a:rPr lang="en-US" dirty="0"/>
              <a:t>Autonomic issues </a:t>
            </a:r>
          </a:p>
        </p:txBody>
      </p:sp>
      <p:sp>
        <p:nvSpPr>
          <p:cNvPr id="7" name="TextBox 6">
            <a:extLst>
              <a:ext uri="{FF2B5EF4-FFF2-40B4-BE49-F238E27FC236}">
                <a16:creationId xmlns:a16="http://schemas.microsoft.com/office/drawing/2014/main" id="{40143BD8-1643-1B73-689A-4EBD28B9FC75}"/>
              </a:ext>
            </a:extLst>
          </p:cNvPr>
          <p:cNvSpPr txBox="1"/>
          <p:nvPr/>
        </p:nvSpPr>
        <p:spPr>
          <a:xfrm>
            <a:off x="2757973" y="637549"/>
            <a:ext cx="1456745" cy="369332"/>
          </a:xfrm>
          <a:prstGeom prst="rect">
            <a:avLst/>
          </a:prstGeom>
          <a:noFill/>
        </p:spPr>
        <p:txBody>
          <a:bodyPr wrap="none" rtlCol="0">
            <a:spAutoFit/>
          </a:bodyPr>
          <a:lstStyle/>
          <a:p>
            <a:r>
              <a:rPr lang="en-US" dirty="0"/>
              <a:t>Inciting event</a:t>
            </a:r>
          </a:p>
        </p:txBody>
      </p:sp>
      <p:sp>
        <p:nvSpPr>
          <p:cNvPr id="8" name="TextBox 7">
            <a:extLst>
              <a:ext uri="{FF2B5EF4-FFF2-40B4-BE49-F238E27FC236}">
                <a16:creationId xmlns:a16="http://schemas.microsoft.com/office/drawing/2014/main" id="{5B02BD6F-CFD1-2BE8-4EA3-5378DA042139}"/>
              </a:ext>
            </a:extLst>
          </p:cNvPr>
          <p:cNvSpPr txBox="1"/>
          <p:nvPr/>
        </p:nvSpPr>
        <p:spPr>
          <a:xfrm>
            <a:off x="2757973" y="2029638"/>
            <a:ext cx="1067215" cy="369332"/>
          </a:xfrm>
          <a:prstGeom prst="rect">
            <a:avLst/>
          </a:prstGeom>
          <a:noFill/>
        </p:spPr>
        <p:txBody>
          <a:bodyPr wrap="none" rtlCol="0">
            <a:spAutoFit/>
          </a:bodyPr>
          <a:lstStyle/>
          <a:p>
            <a:r>
              <a:rPr lang="en-US" dirty="0"/>
              <a:t>Infection </a:t>
            </a:r>
          </a:p>
        </p:txBody>
      </p:sp>
      <p:sp>
        <p:nvSpPr>
          <p:cNvPr id="9" name="TextBox 8">
            <a:extLst>
              <a:ext uri="{FF2B5EF4-FFF2-40B4-BE49-F238E27FC236}">
                <a16:creationId xmlns:a16="http://schemas.microsoft.com/office/drawing/2014/main" id="{D793AB13-AF23-E95B-5E32-80A13E7B4501}"/>
              </a:ext>
            </a:extLst>
          </p:cNvPr>
          <p:cNvSpPr txBox="1"/>
          <p:nvPr/>
        </p:nvSpPr>
        <p:spPr>
          <a:xfrm>
            <a:off x="2757973" y="3040578"/>
            <a:ext cx="885371" cy="369332"/>
          </a:xfrm>
          <a:prstGeom prst="rect">
            <a:avLst/>
          </a:prstGeom>
          <a:noFill/>
        </p:spPr>
        <p:txBody>
          <a:bodyPr wrap="none" rtlCol="0">
            <a:spAutoFit/>
          </a:bodyPr>
          <a:lstStyle/>
          <a:p>
            <a:r>
              <a:rPr lang="en-US" dirty="0"/>
              <a:t>Trauma</a:t>
            </a:r>
          </a:p>
        </p:txBody>
      </p:sp>
      <p:sp>
        <p:nvSpPr>
          <p:cNvPr id="10" name="TextBox 9">
            <a:extLst>
              <a:ext uri="{FF2B5EF4-FFF2-40B4-BE49-F238E27FC236}">
                <a16:creationId xmlns:a16="http://schemas.microsoft.com/office/drawing/2014/main" id="{13EDDAB4-6537-BC52-E515-1611C3F70F28}"/>
              </a:ext>
            </a:extLst>
          </p:cNvPr>
          <p:cNvSpPr txBox="1"/>
          <p:nvPr/>
        </p:nvSpPr>
        <p:spPr>
          <a:xfrm>
            <a:off x="2757973" y="4130713"/>
            <a:ext cx="2008948" cy="369332"/>
          </a:xfrm>
          <a:prstGeom prst="rect">
            <a:avLst/>
          </a:prstGeom>
          <a:noFill/>
        </p:spPr>
        <p:txBody>
          <a:bodyPr wrap="none" rtlCol="0">
            <a:spAutoFit/>
          </a:bodyPr>
          <a:lstStyle/>
          <a:p>
            <a:r>
              <a:rPr lang="en-US" dirty="0"/>
              <a:t>Psychiatric disorder</a:t>
            </a:r>
          </a:p>
        </p:txBody>
      </p:sp>
      <p:sp>
        <p:nvSpPr>
          <p:cNvPr id="11" name="TextBox 10">
            <a:extLst>
              <a:ext uri="{FF2B5EF4-FFF2-40B4-BE49-F238E27FC236}">
                <a16:creationId xmlns:a16="http://schemas.microsoft.com/office/drawing/2014/main" id="{EF11730F-BA97-631F-B2AF-6B86DEDE9F6F}"/>
              </a:ext>
            </a:extLst>
          </p:cNvPr>
          <p:cNvSpPr txBox="1"/>
          <p:nvPr/>
        </p:nvSpPr>
        <p:spPr>
          <a:xfrm>
            <a:off x="5034455" y="637549"/>
            <a:ext cx="1760482" cy="369332"/>
          </a:xfrm>
          <a:prstGeom prst="rect">
            <a:avLst/>
          </a:prstGeom>
          <a:noFill/>
        </p:spPr>
        <p:txBody>
          <a:bodyPr wrap="none" rtlCol="0">
            <a:spAutoFit/>
          </a:bodyPr>
          <a:lstStyle/>
          <a:p>
            <a:r>
              <a:rPr lang="en-US" dirty="0"/>
              <a:t>Symptom cluster</a:t>
            </a:r>
          </a:p>
        </p:txBody>
      </p:sp>
      <p:sp>
        <p:nvSpPr>
          <p:cNvPr id="12" name="TextBox 11">
            <a:extLst>
              <a:ext uri="{FF2B5EF4-FFF2-40B4-BE49-F238E27FC236}">
                <a16:creationId xmlns:a16="http://schemas.microsoft.com/office/drawing/2014/main" id="{893AB328-56A6-F568-F901-D879C76B62EE}"/>
              </a:ext>
            </a:extLst>
          </p:cNvPr>
          <p:cNvSpPr txBox="1"/>
          <p:nvPr/>
        </p:nvSpPr>
        <p:spPr>
          <a:xfrm>
            <a:off x="5076496" y="1423369"/>
            <a:ext cx="1122423" cy="369332"/>
          </a:xfrm>
          <a:prstGeom prst="rect">
            <a:avLst/>
          </a:prstGeom>
          <a:noFill/>
        </p:spPr>
        <p:txBody>
          <a:bodyPr wrap="none" rtlCol="0">
            <a:spAutoFit/>
          </a:bodyPr>
          <a:lstStyle/>
          <a:p>
            <a:r>
              <a:rPr lang="en-US" dirty="0"/>
              <a:t>Headache</a:t>
            </a:r>
          </a:p>
        </p:txBody>
      </p:sp>
      <p:sp>
        <p:nvSpPr>
          <p:cNvPr id="13" name="TextBox 12">
            <a:extLst>
              <a:ext uri="{FF2B5EF4-FFF2-40B4-BE49-F238E27FC236}">
                <a16:creationId xmlns:a16="http://schemas.microsoft.com/office/drawing/2014/main" id="{492F0742-1FE3-3465-73C7-6FB11C6F692E}"/>
              </a:ext>
            </a:extLst>
          </p:cNvPr>
          <p:cNvSpPr txBox="1"/>
          <p:nvPr/>
        </p:nvSpPr>
        <p:spPr>
          <a:xfrm>
            <a:off x="5077399" y="1853261"/>
            <a:ext cx="868828" cy="369332"/>
          </a:xfrm>
          <a:prstGeom prst="rect">
            <a:avLst/>
          </a:prstGeom>
          <a:noFill/>
        </p:spPr>
        <p:txBody>
          <a:bodyPr wrap="none" rtlCol="0">
            <a:spAutoFit/>
          </a:bodyPr>
          <a:lstStyle/>
          <a:p>
            <a:r>
              <a:rPr lang="en-US" dirty="0"/>
              <a:t>Fatigue</a:t>
            </a:r>
          </a:p>
        </p:txBody>
      </p:sp>
      <p:sp>
        <p:nvSpPr>
          <p:cNvPr id="14" name="TextBox 13">
            <a:extLst>
              <a:ext uri="{FF2B5EF4-FFF2-40B4-BE49-F238E27FC236}">
                <a16:creationId xmlns:a16="http://schemas.microsoft.com/office/drawing/2014/main" id="{47A4D4F5-5F26-29DC-9A3E-84BB0EAF980D}"/>
              </a:ext>
            </a:extLst>
          </p:cNvPr>
          <p:cNvSpPr txBox="1"/>
          <p:nvPr/>
        </p:nvSpPr>
        <p:spPr>
          <a:xfrm>
            <a:off x="5076496" y="2279898"/>
            <a:ext cx="2079415" cy="369332"/>
          </a:xfrm>
          <a:prstGeom prst="rect">
            <a:avLst/>
          </a:prstGeom>
          <a:noFill/>
        </p:spPr>
        <p:txBody>
          <a:bodyPr wrap="none" rtlCol="0">
            <a:spAutoFit/>
          </a:bodyPr>
          <a:lstStyle/>
          <a:p>
            <a:r>
              <a:rPr lang="en-US" dirty="0"/>
              <a:t>Diminished function</a:t>
            </a:r>
          </a:p>
        </p:txBody>
      </p:sp>
      <p:sp>
        <p:nvSpPr>
          <p:cNvPr id="15" name="TextBox 14">
            <a:extLst>
              <a:ext uri="{FF2B5EF4-FFF2-40B4-BE49-F238E27FC236}">
                <a16:creationId xmlns:a16="http://schemas.microsoft.com/office/drawing/2014/main" id="{EB8061E8-FEB0-4E72-ED21-6A683B565CE6}"/>
              </a:ext>
            </a:extLst>
          </p:cNvPr>
          <p:cNvSpPr txBox="1"/>
          <p:nvPr/>
        </p:nvSpPr>
        <p:spPr>
          <a:xfrm>
            <a:off x="5091399" y="2706535"/>
            <a:ext cx="1056828" cy="369332"/>
          </a:xfrm>
          <a:prstGeom prst="rect">
            <a:avLst/>
          </a:prstGeom>
          <a:noFill/>
        </p:spPr>
        <p:txBody>
          <a:bodyPr wrap="none" rtlCol="0">
            <a:spAutoFit/>
          </a:bodyPr>
          <a:lstStyle/>
          <a:p>
            <a:r>
              <a:rPr lang="en-US" dirty="0"/>
              <a:t>Brain Fog</a:t>
            </a:r>
          </a:p>
        </p:txBody>
      </p:sp>
      <p:sp>
        <p:nvSpPr>
          <p:cNvPr id="16" name="TextBox 15">
            <a:extLst>
              <a:ext uri="{FF2B5EF4-FFF2-40B4-BE49-F238E27FC236}">
                <a16:creationId xmlns:a16="http://schemas.microsoft.com/office/drawing/2014/main" id="{8AB88C9B-F746-3155-2E23-9C20394B64FB}"/>
              </a:ext>
            </a:extLst>
          </p:cNvPr>
          <p:cNvSpPr txBox="1"/>
          <p:nvPr/>
        </p:nvSpPr>
        <p:spPr>
          <a:xfrm>
            <a:off x="5093258" y="3133717"/>
            <a:ext cx="1360757" cy="369332"/>
          </a:xfrm>
          <a:prstGeom prst="rect">
            <a:avLst/>
          </a:prstGeom>
          <a:noFill/>
        </p:spPr>
        <p:txBody>
          <a:bodyPr wrap="none" rtlCol="0">
            <a:spAutoFit/>
          </a:bodyPr>
          <a:lstStyle/>
          <a:p>
            <a:r>
              <a:rPr lang="en-US" dirty="0"/>
              <a:t>Chronic pain</a:t>
            </a:r>
          </a:p>
        </p:txBody>
      </p:sp>
      <p:sp>
        <p:nvSpPr>
          <p:cNvPr id="17" name="TextBox 16">
            <a:extLst>
              <a:ext uri="{FF2B5EF4-FFF2-40B4-BE49-F238E27FC236}">
                <a16:creationId xmlns:a16="http://schemas.microsoft.com/office/drawing/2014/main" id="{AD234EF6-D491-98CE-4364-6EF8FF7A8B01}"/>
              </a:ext>
            </a:extLst>
          </p:cNvPr>
          <p:cNvSpPr txBox="1"/>
          <p:nvPr/>
        </p:nvSpPr>
        <p:spPr>
          <a:xfrm>
            <a:off x="5091399" y="3552915"/>
            <a:ext cx="1538178" cy="369332"/>
          </a:xfrm>
          <a:prstGeom prst="rect">
            <a:avLst/>
          </a:prstGeom>
          <a:noFill/>
        </p:spPr>
        <p:txBody>
          <a:bodyPr wrap="none" rtlCol="0">
            <a:spAutoFit/>
          </a:bodyPr>
          <a:lstStyle/>
          <a:p>
            <a:r>
              <a:rPr lang="en-US" dirty="0"/>
              <a:t>GI dysfunction</a:t>
            </a:r>
          </a:p>
        </p:txBody>
      </p:sp>
      <p:sp>
        <p:nvSpPr>
          <p:cNvPr id="18" name="TextBox 17">
            <a:extLst>
              <a:ext uri="{FF2B5EF4-FFF2-40B4-BE49-F238E27FC236}">
                <a16:creationId xmlns:a16="http://schemas.microsoft.com/office/drawing/2014/main" id="{A21CA62C-3B19-C2F3-EC34-6A6BFD344604}"/>
              </a:ext>
            </a:extLst>
          </p:cNvPr>
          <p:cNvSpPr txBox="1"/>
          <p:nvPr/>
        </p:nvSpPr>
        <p:spPr>
          <a:xfrm>
            <a:off x="5059637" y="3982693"/>
            <a:ext cx="2008948" cy="369332"/>
          </a:xfrm>
          <a:prstGeom prst="rect">
            <a:avLst/>
          </a:prstGeom>
          <a:noFill/>
        </p:spPr>
        <p:txBody>
          <a:bodyPr wrap="none" rtlCol="0">
            <a:spAutoFit/>
          </a:bodyPr>
          <a:lstStyle/>
          <a:p>
            <a:r>
              <a:rPr lang="en-US" dirty="0"/>
              <a:t>Psychiatric disorder</a:t>
            </a:r>
          </a:p>
        </p:txBody>
      </p:sp>
      <p:sp>
        <p:nvSpPr>
          <p:cNvPr id="19" name="TextBox 18">
            <a:extLst>
              <a:ext uri="{FF2B5EF4-FFF2-40B4-BE49-F238E27FC236}">
                <a16:creationId xmlns:a16="http://schemas.microsoft.com/office/drawing/2014/main" id="{D0ED5E32-5F77-8210-E876-41CCE52F2A66}"/>
              </a:ext>
            </a:extLst>
          </p:cNvPr>
          <p:cNvSpPr txBox="1"/>
          <p:nvPr/>
        </p:nvSpPr>
        <p:spPr>
          <a:xfrm>
            <a:off x="5096757" y="4406734"/>
            <a:ext cx="1032655" cy="369332"/>
          </a:xfrm>
          <a:prstGeom prst="rect">
            <a:avLst/>
          </a:prstGeom>
          <a:noFill/>
        </p:spPr>
        <p:txBody>
          <a:bodyPr wrap="none" rtlCol="0">
            <a:spAutoFit/>
          </a:bodyPr>
          <a:lstStyle/>
          <a:p>
            <a:r>
              <a:rPr lang="en-US" dirty="0"/>
              <a:t>Dizziness</a:t>
            </a:r>
          </a:p>
        </p:txBody>
      </p:sp>
      <p:sp>
        <p:nvSpPr>
          <p:cNvPr id="20" name="TextBox 19">
            <a:extLst>
              <a:ext uri="{FF2B5EF4-FFF2-40B4-BE49-F238E27FC236}">
                <a16:creationId xmlns:a16="http://schemas.microsoft.com/office/drawing/2014/main" id="{41649CE8-1937-4F8E-6CFA-FDF949FC102C}"/>
              </a:ext>
            </a:extLst>
          </p:cNvPr>
          <p:cNvSpPr txBox="1"/>
          <p:nvPr/>
        </p:nvSpPr>
        <p:spPr>
          <a:xfrm>
            <a:off x="5069443" y="4835967"/>
            <a:ext cx="928139" cy="369332"/>
          </a:xfrm>
          <a:prstGeom prst="rect">
            <a:avLst/>
          </a:prstGeom>
          <a:noFill/>
        </p:spPr>
        <p:txBody>
          <a:bodyPr wrap="none" rtlCol="0">
            <a:spAutoFit/>
          </a:bodyPr>
          <a:lstStyle/>
          <a:p>
            <a:r>
              <a:rPr lang="en-US" dirty="0"/>
              <a:t>Fainting</a:t>
            </a:r>
          </a:p>
        </p:txBody>
      </p:sp>
      <p:sp>
        <p:nvSpPr>
          <p:cNvPr id="21" name="TextBox 20">
            <a:extLst>
              <a:ext uri="{FF2B5EF4-FFF2-40B4-BE49-F238E27FC236}">
                <a16:creationId xmlns:a16="http://schemas.microsoft.com/office/drawing/2014/main" id="{B75B4577-8126-2665-7DF2-EA6931FCC4A7}"/>
              </a:ext>
            </a:extLst>
          </p:cNvPr>
          <p:cNvSpPr txBox="1"/>
          <p:nvPr/>
        </p:nvSpPr>
        <p:spPr>
          <a:xfrm>
            <a:off x="5091399" y="5263149"/>
            <a:ext cx="1524841" cy="369332"/>
          </a:xfrm>
          <a:prstGeom prst="rect">
            <a:avLst/>
          </a:prstGeom>
          <a:noFill/>
        </p:spPr>
        <p:txBody>
          <a:bodyPr wrap="none" rtlCol="0">
            <a:spAutoFit/>
          </a:bodyPr>
          <a:lstStyle/>
          <a:p>
            <a:r>
              <a:rPr lang="en-US" dirty="0"/>
              <a:t>Loss of energy</a:t>
            </a:r>
          </a:p>
        </p:txBody>
      </p:sp>
      <p:sp>
        <p:nvSpPr>
          <p:cNvPr id="22" name="TextBox 21">
            <a:extLst>
              <a:ext uri="{FF2B5EF4-FFF2-40B4-BE49-F238E27FC236}">
                <a16:creationId xmlns:a16="http://schemas.microsoft.com/office/drawing/2014/main" id="{52F1A69E-1FCD-9BAF-9F01-0139A216DAEC}"/>
              </a:ext>
            </a:extLst>
          </p:cNvPr>
          <p:cNvSpPr txBox="1"/>
          <p:nvPr/>
        </p:nvSpPr>
        <p:spPr>
          <a:xfrm>
            <a:off x="5076496" y="5689241"/>
            <a:ext cx="1857240" cy="369332"/>
          </a:xfrm>
          <a:prstGeom prst="rect">
            <a:avLst/>
          </a:prstGeom>
          <a:noFill/>
        </p:spPr>
        <p:txBody>
          <a:bodyPr wrap="none" rtlCol="0">
            <a:spAutoFit/>
          </a:bodyPr>
          <a:lstStyle/>
          <a:p>
            <a:r>
              <a:rPr lang="en-US" dirty="0"/>
              <a:t>Sleep disturbance</a:t>
            </a:r>
          </a:p>
        </p:txBody>
      </p:sp>
      <p:sp>
        <p:nvSpPr>
          <p:cNvPr id="23" name="TextBox 22">
            <a:extLst>
              <a:ext uri="{FF2B5EF4-FFF2-40B4-BE49-F238E27FC236}">
                <a16:creationId xmlns:a16="http://schemas.microsoft.com/office/drawing/2014/main" id="{7CB770D4-D959-D06F-EFBA-1CC036547FD6}"/>
              </a:ext>
            </a:extLst>
          </p:cNvPr>
          <p:cNvSpPr txBox="1"/>
          <p:nvPr/>
        </p:nvSpPr>
        <p:spPr>
          <a:xfrm>
            <a:off x="7614674" y="637549"/>
            <a:ext cx="2539221" cy="369332"/>
          </a:xfrm>
          <a:prstGeom prst="rect">
            <a:avLst/>
          </a:prstGeom>
          <a:noFill/>
        </p:spPr>
        <p:txBody>
          <a:bodyPr wrap="none" rtlCol="0">
            <a:spAutoFit/>
          </a:bodyPr>
          <a:lstStyle/>
          <a:p>
            <a:r>
              <a:rPr lang="en-US" dirty="0"/>
              <a:t>Medical system response</a:t>
            </a:r>
          </a:p>
        </p:txBody>
      </p:sp>
      <p:sp>
        <p:nvSpPr>
          <p:cNvPr id="24" name="TextBox 23">
            <a:extLst>
              <a:ext uri="{FF2B5EF4-FFF2-40B4-BE49-F238E27FC236}">
                <a16:creationId xmlns:a16="http://schemas.microsoft.com/office/drawing/2014/main" id="{B8A88114-3003-702E-CDE2-1285B6D15E9F}"/>
              </a:ext>
            </a:extLst>
          </p:cNvPr>
          <p:cNvSpPr txBox="1"/>
          <p:nvPr/>
        </p:nvSpPr>
        <p:spPr>
          <a:xfrm>
            <a:off x="7634690" y="1339946"/>
            <a:ext cx="1827936" cy="369332"/>
          </a:xfrm>
          <a:prstGeom prst="rect">
            <a:avLst/>
          </a:prstGeom>
          <a:noFill/>
        </p:spPr>
        <p:txBody>
          <a:bodyPr wrap="none" rtlCol="0">
            <a:spAutoFit/>
          </a:bodyPr>
          <a:lstStyle/>
          <a:p>
            <a:r>
              <a:rPr lang="en-US" dirty="0"/>
              <a:t>Multiple workups</a:t>
            </a:r>
          </a:p>
        </p:txBody>
      </p:sp>
      <p:sp>
        <p:nvSpPr>
          <p:cNvPr id="25" name="TextBox 24">
            <a:extLst>
              <a:ext uri="{FF2B5EF4-FFF2-40B4-BE49-F238E27FC236}">
                <a16:creationId xmlns:a16="http://schemas.microsoft.com/office/drawing/2014/main" id="{B0F96E01-4749-7BEA-14E1-BAC2CDB7129E}"/>
              </a:ext>
            </a:extLst>
          </p:cNvPr>
          <p:cNvSpPr txBox="1"/>
          <p:nvPr/>
        </p:nvSpPr>
        <p:spPr>
          <a:xfrm>
            <a:off x="7634690" y="1911228"/>
            <a:ext cx="3400418" cy="369332"/>
          </a:xfrm>
          <a:prstGeom prst="rect">
            <a:avLst/>
          </a:prstGeom>
          <a:noFill/>
        </p:spPr>
        <p:txBody>
          <a:bodyPr wrap="none" rtlCol="0">
            <a:spAutoFit/>
          </a:bodyPr>
          <a:lstStyle/>
          <a:p>
            <a:r>
              <a:rPr lang="en-US" dirty="0"/>
              <a:t>Numerous non-diagnostic findings</a:t>
            </a:r>
          </a:p>
        </p:txBody>
      </p:sp>
      <p:sp>
        <p:nvSpPr>
          <p:cNvPr id="26" name="TextBox 25">
            <a:extLst>
              <a:ext uri="{FF2B5EF4-FFF2-40B4-BE49-F238E27FC236}">
                <a16:creationId xmlns:a16="http://schemas.microsoft.com/office/drawing/2014/main" id="{250C7578-7243-C237-5A82-A60CC314CC71}"/>
              </a:ext>
            </a:extLst>
          </p:cNvPr>
          <p:cNvSpPr txBox="1"/>
          <p:nvPr/>
        </p:nvSpPr>
        <p:spPr>
          <a:xfrm>
            <a:off x="7634690" y="2483559"/>
            <a:ext cx="2241960" cy="369332"/>
          </a:xfrm>
          <a:prstGeom prst="rect">
            <a:avLst/>
          </a:prstGeom>
          <a:noFill/>
        </p:spPr>
        <p:txBody>
          <a:bodyPr wrap="none" rtlCol="0">
            <a:spAutoFit/>
          </a:bodyPr>
          <a:lstStyle/>
          <a:p>
            <a:r>
              <a:rPr lang="en-US" dirty="0"/>
              <a:t>Long list of diagnoses </a:t>
            </a:r>
          </a:p>
        </p:txBody>
      </p:sp>
      <p:sp>
        <p:nvSpPr>
          <p:cNvPr id="27" name="TextBox 26">
            <a:extLst>
              <a:ext uri="{FF2B5EF4-FFF2-40B4-BE49-F238E27FC236}">
                <a16:creationId xmlns:a16="http://schemas.microsoft.com/office/drawing/2014/main" id="{919026C6-C313-E0C2-BEE9-5D531D2915A2}"/>
              </a:ext>
            </a:extLst>
          </p:cNvPr>
          <p:cNvSpPr txBox="1"/>
          <p:nvPr/>
        </p:nvSpPr>
        <p:spPr>
          <a:xfrm>
            <a:off x="7615248" y="3053398"/>
            <a:ext cx="3115020" cy="369332"/>
          </a:xfrm>
          <a:prstGeom prst="rect">
            <a:avLst/>
          </a:prstGeom>
          <a:noFill/>
        </p:spPr>
        <p:txBody>
          <a:bodyPr wrap="none" rtlCol="0">
            <a:spAutoFit/>
          </a:bodyPr>
          <a:lstStyle/>
          <a:p>
            <a:r>
              <a:rPr lang="en-US" dirty="0"/>
              <a:t>“Functional disorder” diagnosis</a:t>
            </a:r>
          </a:p>
        </p:txBody>
      </p:sp>
      <p:sp>
        <p:nvSpPr>
          <p:cNvPr id="28" name="TextBox 27">
            <a:extLst>
              <a:ext uri="{FF2B5EF4-FFF2-40B4-BE49-F238E27FC236}">
                <a16:creationId xmlns:a16="http://schemas.microsoft.com/office/drawing/2014/main" id="{513E37A8-6384-C32A-8909-279CD7F42A20}"/>
              </a:ext>
            </a:extLst>
          </p:cNvPr>
          <p:cNvSpPr txBox="1"/>
          <p:nvPr/>
        </p:nvSpPr>
        <p:spPr>
          <a:xfrm>
            <a:off x="7615248" y="3624483"/>
            <a:ext cx="2553391" cy="369332"/>
          </a:xfrm>
          <a:prstGeom prst="rect">
            <a:avLst/>
          </a:prstGeom>
          <a:noFill/>
        </p:spPr>
        <p:txBody>
          <a:bodyPr wrap="none" rtlCol="0">
            <a:spAutoFit/>
          </a:bodyPr>
          <a:lstStyle/>
          <a:p>
            <a:r>
              <a:rPr lang="en-US" dirty="0"/>
              <a:t>“High cost utilizer” status</a:t>
            </a:r>
          </a:p>
        </p:txBody>
      </p:sp>
      <p:sp>
        <p:nvSpPr>
          <p:cNvPr id="29" name="TextBox 28">
            <a:extLst>
              <a:ext uri="{FF2B5EF4-FFF2-40B4-BE49-F238E27FC236}">
                <a16:creationId xmlns:a16="http://schemas.microsoft.com/office/drawing/2014/main" id="{30B7914E-7A4B-23C0-0DA4-D4BFD26ED7D1}"/>
              </a:ext>
            </a:extLst>
          </p:cNvPr>
          <p:cNvSpPr txBox="1"/>
          <p:nvPr/>
        </p:nvSpPr>
        <p:spPr>
          <a:xfrm>
            <a:off x="7615248" y="4195568"/>
            <a:ext cx="3024161" cy="369332"/>
          </a:xfrm>
          <a:prstGeom prst="rect">
            <a:avLst/>
          </a:prstGeom>
          <a:noFill/>
        </p:spPr>
        <p:txBody>
          <a:bodyPr wrap="none" rtlCol="0">
            <a:spAutoFit/>
          </a:bodyPr>
          <a:lstStyle/>
          <a:p>
            <a:r>
              <a:rPr lang="en-US" dirty="0"/>
              <a:t>Increasing level of dysfunction</a:t>
            </a:r>
          </a:p>
        </p:txBody>
      </p:sp>
      <p:sp>
        <p:nvSpPr>
          <p:cNvPr id="30" name="TextBox 29">
            <a:extLst>
              <a:ext uri="{FF2B5EF4-FFF2-40B4-BE49-F238E27FC236}">
                <a16:creationId xmlns:a16="http://schemas.microsoft.com/office/drawing/2014/main" id="{A3DF27DE-4EA3-47CC-C429-A994705014C6}"/>
              </a:ext>
            </a:extLst>
          </p:cNvPr>
          <p:cNvSpPr txBox="1"/>
          <p:nvPr/>
        </p:nvSpPr>
        <p:spPr>
          <a:xfrm>
            <a:off x="7615248" y="4766653"/>
            <a:ext cx="4130426" cy="369332"/>
          </a:xfrm>
          <a:prstGeom prst="rect">
            <a:avLst/>
          </a:prstGeom>
          <a:noFill/>
        </p:spPr>
        <p:txBody>
          <a:bodyPr wrap="none" rtlCol="0">
            <a:spAutoFit/>
          </a:bodyPr>
          <a:lstStyle/>
          <a:p>
            <a:r>
              <a:rPr lang="en-US" dirty="0"/>
              <a:t>Increasing identification as a “sick person”</a:t>
            </a:r>
          </a:p>
        </p:txBody>
      </p:sp>
      <p:sp>
        <p:nvSpPr>
          <p:cNvPr id="31" name="TextBox 30">
            <a:extLst>
              <a:ext uri="{FF2B5EF4-FFF2-40B4-BE49-F238E27FC236}">
                <a16:creationId xmlns:a16="http://schemas.microsoft.com/office/drawing/2014/main" id="{2F9E1679-7AFB-6723-1895-919A95235F1A}"/>
              </a:ext>
            </a:extLst>
          </p:cNvPr>
          <p:cNvSpPr txBox="1"/>
          <p:nvPr/>
        </p:nvSpPr>
        <p:spPr>
          <a:xfrm>
            <a:off x="7615248" y="5337206"/>
            <a:ext cx="4117794" cy="369332"/>
          </a:xfrm>
          <a:prstGeom prst="rect">
            <a:avLst/>
          </a:prstGeom>
          <a:noFill/>
        </p:spPr>
        <p:txBody>
          <a:bodyPr wrap="none" rtlCol="0">
            <a:spAutoFit/>
          </a:bodyPr>
          <a:lstStyle/>
          <a:p>
            <a:r>
              <a:rPr lang="en-US" dirty="0"/>
              <a:t>Inadequate trials and unusual treatments </a:t>
            </a:r>
          </a:p>
        </p:txBody>
      </p:sp>
      <p:sp>
        <p:nvSpPr>
          <p:cNvPr id="32" name="TextBox 31">
            <a:extLst>
              <a:ext uri="{FF2B5EF4-FFF2-40B4-BE49-F238E27FC236}">
                <a16:creationId xmlns:a16="http://schemas.microsoft.com/office/drawing/2014/main" id="{3A8646F5-F324-02C0-3AD6-5C017D3204B3}"/>
              </a:ext>
            </a:extLst>
          </p:cNvPr>
          <p:cNvSpPr txBox="1"/>
          <p:nvPr/>
        </p:nvSpPr>
        <p:spPr>
          <a:xfrm>
            <a:off x="7620251" y="5907759"/>
            <a:ext cx="2660537" cy="369332"/>
          </a:xfrm>
          <a:prstGeom prst="rect">
            <a:avLst/>
          </a:prstGeom>
          <a:noFill/>
        </p:spPr>
        <p:txBody>
          <a:bodyPr wrap="none" rtlCol="0">
            <a:spAutoFit/>
          </a:bodyPr>
          <a:lstStyle/>
          <a:p>
            <a:r>
              <a:rPr lang="en-US" dirty="0"/>
              <a:t>Labeled as psychosomatic </a:t>
            </a:r>
          </a:p>
        </p:txBody>
      </p:sp>
      <p:cxnSp>
        <p:nvCxnSpPr>
          <p:cNvPr id="34" name="Straight Connector 33">
            <a:extLst>
              <a:ext uri="{FF2B5EF4-FFF2-40B4-BE49-F238E27FC236}">
                <a16:creationId xmlns:a16="http://schemas.microsoft.com/office/drawing/2014/main" id="{81A041D0-1545-6F2A-9091-F63E9C2FC705}"/>
              </a:ext>
            </a:extLst>
          </p:cNvPr>
          <p:cNvCxnSpPr/>
          <p:nvPr/>
        </p:nvCxnSpPr>
        <p:spPr>
          <a:xfrm>
            <a:off x="501590" y="1241839"/>
            <a:ext cx="9894251"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63F0AD22-22F8-35CE-9980-F4346EF9F6CD}"/>
              </a:ext>
            </a:extLst>
          </p:cNvPr>
          <p:cNvCxnSpPr/>
          <p:nvPr/>
        </p:nvCxnSpPr>
        <p:spPr>
          <a:xfrm>
            <a:off x="2638096" y="422735"/>
            <a:ext cx="0" cy="566969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264C24D6-5045-438C-7B10-FE80D4C632B3}"/>
              </a:ext>
            </a:extLst>
          </p:cNvPr>
          <p:cNvCxnSpPr/>
          <p:nvPr/>
        </p:nvCxnSpPr>
        <p:spPr>
          <a:xfrm>
            <a:off x="7315200" y="483538"/>
            <a:ext cx="0" cy="566969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9411AB5E-6B26-B5AF-4618-8B8AF49A0B31}"/>
              </a:ext>
            </a:extLst>
          </p:cNvPr>
          <p:cNvCxnSpPr/>
          <p:nvPr/>
        </p:nvCxnSpPr>
        <p:spPr>
          <a:xfrm>
            <a:off x="4772176" y="483538"/>
            <a:ext cx="0" cy="566969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58713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0691E8-0929-158B-E1FA-06C3FF9FCDCC}"/>
              </a:ext>
            </a:extLst>
          </p:cNvPr>
          <p:cNvPicPr>
            <a:picLocks noChangeAspect="1"/>
          </p:cNvPicPr>
          <p:nvPr/>
        </p:nvPicPr>
        <p:blipFill>
          <a:blip r:embed="rId2"/>
          <a:stretch>
            <a:fillRect/>
          </a:stretch>
        </p:blipFill>
        <p:spPr>
          <a:xfrm>
            <a:off x="4788224" y="0"/>
            <a:ext cx="2615551" cy="6858000"/>
          </a:xfrm>
          <a:prstGeom prst="rect">
            <a:avLst/>
          </a:prstGeom>
        </p:spPr>
      </p:pic>
      <p:sp>
        <p:nvSpPr>
          <p:cNvPr id="3" name="Rectangle 2">
            <a:extLst>
              <a:ext uri="{FF2B5EF4-FFF2-40B4-BE49-F238E27FC236}">
                <a16:creationId xmlns:a16="http://schemas.microsoft.com/office/drawing/2014/main" id="{4853601B-F98A-11B7-88A2-83A315A14A54}"/>
              </a:ext>
            </a:extLst>
          </p:cNvPr>
          <p:cNvSpPr/>
          <p:nvPr/>
        </p:nvSpPr>
        <p:spPr>
          <a:xfrm>
            <a:off x="4548851" y="5995686"/>
            <a:ext cx="879676" cy="706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9D2C588-652F-BD1D-6D49-09649A5BDDBA}"/>
              </a:ext>
            </a:extLst>
          </p:cNvPr>
          <p:cNvSpPr/>
          <p:nvPr/>
        </p:nvSpPr>
        <p:spPr>
          <a:xfrm>
            <a:off x="6593673" y="2003469"/>
            <a:ext cx="879676" cy="706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AD938B-703C-AC6A-041C-112B68D8E4FE}"/>
              </a:ext>
            </a:extLst>
          </p:cNvPr>
          <p:cNvSpPr/>
          <p:nvPr/>
        </p:nvSpPr>
        <p:spPr>
          <a:xfrm>
            <a:off x="4462670" y="318052"/>
            <a:ext cx="3289852" cy="695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A556AA-9748-9961-4644-059379EC843A}"/>
              </a:ext>
            </a:extLst>
          </p:cNvPr>
          <p:cNvSpPr txBox="1"/>
          <p:nvPr/>
        </p:nvSpPr>
        <p:spPr>
          <a:xfrm>
            <a:off x="4923963" y="490571"/>
            <a:ext cx="2514599" cy="523220"/>
          </a:xfrm>
          <a:prstGeom prst="rect">
            <a:avLst/>
          </a:prstGeom>
          <a:noFill/>
        </p:spPr>
        <p:txBody>
          <a:bodyPr wrap="none" rtlCol="0">
            <a:spAutoFit/>
          </a:bodyPr>
          <a:lstStyle/>
          <a:p>
            <a:r>
              <a:rPr lang="en-US" sz="2800" dirty="0"/>
              <a:t>Sensory Neuron</a:t>
            </a:r>
          </a:p>
        </p:txBody>
      </p:sp>
      <p:sp>
        <p:nvSpPr>
          <p:cNvPr id="7" name="TextBox 6">
            <a:extLst>
              <a:ext uri="{FF2B5EF4-FFF2-40B4-BE49-F238E27FC236}">
                <a16:creationId xmlns:a16="http://schemas.microsoft.com/office/drawing/2014/main" id="{3C73789B-F9C8-DB88-2922-1F67A34B74BF}"/>
              </a:ext>
            </a:extLst>
          </p:cNvPr>
          <p:cNvSpPr txBox="1"/>
          <p:nvPr/>
        </p:nvSpPr>
        <p:spPr>
          <a:xfrm>
            <a:off x="7033511" y="4751540"/>
            <a:ext cx="3736216" cy="646331"/>
          </a:xfrm>
          <a:prstGeom prst="rect">
            <a:avLst/>
          </a:prstGeom>
          <a:noFill/>
        </p:spPr>
        <p:txBody>
          <a:bodyPr wrap="none" rtlCol="0">
            <a:spAutoFit/>
          </a:bodyPr>
          <a:lstStyle/>
          <a:p>
            <a:r>
              <a:rPr lang="en-US" dirty="0"/>
              <a:t>Voltage gated sodium channels result </a:t>
            </a:r>
          </a:p>
          <a:p>
            <a:r>
              <a:rPr lang="en-US" dirty="0"/>
              <a:t>In depolarization</a:t>
            </a:r>
          </a:p>
        </p:txBody>
      </p:sp>
      <p:sp>
        <p:nvSpPr>
          <p:cNvPr id="8" name="TextBox 7">
            <a:extLst>
              <a:ext uri="{FF2B5EF4-FFF2-40B4-BE49-F238E27FC236}">
                <a16:creationId xmlns:a16="http://schemas.microsoft.com/office/drawing/2014/main" id="{FFBB8E57-8ED8-0847-210D-FF84A53FAC0D}"/>
              </a:ext>
            </a:extLst>
          </p:cNvPr>
          <p:cNvSpPr txBox="1"/>
          <p:nvPr/>
        </p:nvSpPr>
        <p:spPr>
          <a:xfrm>
            <a:off x="384015" y="1635760"/>
            <a:ext cx="3537956" cy="461665"/>
          </a:xfrm>
          <a:prstGeom prst="rect">
            <a:avLst/>
          </a:prstGeom>
          <a:noFill/>
        </p:spPr>
        <p:txBody>
          <a:bodyPr wrap="none" rtlCol="0">
            <a:spAutoFit/>
          </a:bodyPr>
          <a:lstStyle/>
          <a:p>
            <a:r>
              <a:rPr lang="en-US" sz="2400" dirty="0"/>
              <a:t>Acute pain vs Chronic Pain</a:t>
            </a:r>
          </a:p>
        </p:txBody>
      </p:sp>
      <p:sp>
        <p:nvSpPr>
          <p:cNvPr id="9" name="TextBox 8">
            <a:extLst>
              <a:ext uri="{FF2B5EF4-FFF2-40B4-BE49-F238E27FC236}">
                <a16:creationId xmlns:a16="http://schemas.microsoft.com/office/drawing/2014/main" id="{71230FB6-5655-4EB9-E54B-DFCC4BC3872F}"/>
              </a:ext>
            </a:extLst>
          </p:cNvPr>
          <p:cNvSpPr txBox="1"/>
          <p:nvPr/>
        </p:nvSpPr>
        <p:spPr>
          <a:xfrm>
            <a:off x="501025" y="3429000"/>
            <a:ext cx="4287199" cy="461665"/>
          </a:xfrm>
          <a:prstGeom prst="rect">
            <a:avLst/>
          </a:prstGeom>
          <a:noFill/>
        </p:spPr>
        <p:txBody>
          <a:bodyPr wrap="none" rtlCol="0">
            <a:spAutoFit/>
          </a:bodyPr>
          <a:lstStyle/>
          <a:p>
            <a:r>
              <a:rPr lang="en-US" sz="2400" dirty="0"/>
              <a:t>Is chronic pain “psychosomatic”?</a:t>
            </a:r>
          </a:p>
        </p:txBody>
      </p:sp>
    </p:spTree>
    <p:extLst>
      <p:ext uri="{BB962C8B-B14F-4D97-AF65-F5344CB8AC3E}">
        <p14:creationId xmlns:p14="http://schemas.microsoft.com/office/powerpoint/2010/main" val="56204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2685" y="2778767"/>
            <a:ext cx="3693459" cy="3323987"/>
          </a:xfrm>
          <a:prstGeom prst="rect">
            <a:avLst/>
          </a:prstGeom>
          <a:noFill/>
        </p:spPr>
        <p:txBody>
          <a:bodyPr wrap="square" rtlCol="0">
            <a:spAutoFit/>
          </a:bodyPr>
          <a:lstStyle/>
          <a:p>
            <a:pPr algn="ctr"/>
            <a:r>
              <a:rPr lang="en-US" sz="2000" b="1" dirty="0"/>
              <a:t>Autonomic dysfunction</a:t>
            </a:r>
          </a:p>
          <a:p>
            <a:pPr algn="ctr"/>
            <a:r>
              <a:rPr lang="en-US" b="1" dirty="0"/>
              <a:t>Chronic sympathetic activation</a:t>
            </a:r>
          </a:p>
          <a:p>
            <a:r>
              <a:rPr lang="en-US" dirty="0"/>
              <a:t>	</a:t>
            </a:r>
            <a:r>
              <a:rPr lang="en-US" sz="1400" dirty="0" err="1"/>
              <a:t>Hyperhydrosis</a:t>
            </a:r>
            <a:endParaRPr lang="en-US" sz="1400" dirty="0"/>
          </a:p>
          <a:p>
            <a:r>
              <a:rPr lang="en-US" sz="1400" dirty="0"/>
              <a:t>	Tachycardia</a:t>
            </a:r>
          </a:p>
          <a:p>
            <a:r>
              <a:rPr lang="en-US" sz="1400" dirty="0"/>
              <a:t>	Skin changes</a:t>
            </a:r>
          </a:p>
          <a:p>
            <a:r>
              <a:rPr lang="en-US" sz="1400" dirty="0"/>
              <a:t>	Intense fatigue</a:t>
            </a:r>
          </a:p>
          <a:p>
            <a:r>
              <a:rPr lang="en-US" sz="1400" dirty="0"/>
              <a:t>	Increased pain sensitivity</a:t>
            </a:r>
          </a:p>
          <a:p>
            <a:r>
              <a:rPr lang="en-US" sz="1400" dirty="0"/>
              <a:t>	Sensation of stress/anxiety</a:t>
            </a:r>
          </a:p>
          <a:p>
            <a:r>
              <a:rPr lang="en-US" sz="1400" dirty="0"/>
              <a:t>	Complex Regional Pain</a:t>
            </a:r>
          </a:p>
          <a:p>
            <a:pPr algn="ctr"/>
            <a:r>
              <a:rPr lang="en-US" sz="1400" b="1" dirty="0"/>
              <a:t>Chronic parasympathetic inhibition </a:t>
            </a:r>
          </a:p>
          <a:p>
            <a:r>
              <a:rPr lang="en-US" sz="1400" dirty="0"/>
              <a:t>	GI dysmotility</a:t>
            </a:r>
          </a:p>
          <a:p>
            <a:r>
              <a:rPr lang="en-US" sz="1400" dirty="0"/>
              <a:t>	Chronic constipation</a:t>
            </a:r>
          </a:p>
          <a:p>
            <a:r>
              <a:rPr lang="en-US" sz="1400" dirty="0"/>
              <a:t>	POTS</a:t>
            </a:r>
          </a:p>
          <a:p>
            <a:r>
              <a:rPr lang="en-US" sz="1400" dirty="0"/>
              <a:t>	Insomnia</a:t>
            </a:r>
            <a:endParaRPr lang="en-US" dirty="0"/>
          </a:p>
        </p:txBody>
      </p:sp>
      <p:sp>
        <p:nvSpPr>
          <p:cNvPr id="5" name="TextBox 4"/>
          <p:cNvSpPr txBox="1"/>
          <p:nvPr/>
        </p:nvSpPr>
        <p:spPr>
          <a:xfrm>
            <a:off x="7456691" y="2977589"/>
            <a:ext cx="3693459" cy="2400657"/>
          </a:xfrm>
          <a:prstGeom prst="rect">
            <a:avLst/>
          </a:prstGeom>
          <a:noFill/>
        </p:spPr>
        <p:txBody>
          <a:bodyPr wrap="square" rtlCol="0">
            <a:spAutoFit/>
          </a:bodyPr>
          <a:lstStyle/>
          <a:p>
            <a:pPr algn="ctr"/>
            <a:r>
              <a:rPr lang="en-US" sz="2000" b="1" dirty="0"/>
              <a:t>Chronic Immune Activation</a:t>
            </a:r>
            <a:r>
              <a:rPr lang="en-US" b="1" dirty="0"/>
              <a:t> </a:t>
            </a:r>
          </a:p>
          <a:p>
            <a:r>
              <a:rPr lang="en-US" dirty="0"/>
              <a:t>	</a:t>
            </a:r>
            <a:r>
              <a:rPr lang="en-US" sz="1400" dirty="0" err="1"/>
              <a:t>Dysbiosis</a:t>
            </a:r>
            <a:endParaRPr lang="en-US" sz="1400" dirty="0"/>
          </a:p>
          <a:p>
            <a:r>
              <a:rPr lang="en-US" sz="1400" dirty="0"/>
              <a:t>	Bacterial translocation</a:t>
            </a:r>
          </a:p>
          <a:p>
            <a:r>
              <a:rPr lang="en-US" sz="1400" dirty="0"/>
              <a:t>	Vulnerability to infection</a:t>
            </a:r>
          </a:p>
          <a:p>
            <a:r>
              <a:rPr lang="en-US" sz="1400" dirty="0"/>
              <a:t>	Increase pain transmission</a:t>
            </a:r>
          </a:p>
          <a:p>
            <a:r>
              <a:rPr lang="en-US" sz="1400" b="1" dirty="0"/>
              <a:t>Chronic Inflammation</a:t>
            </a:r>
          </a:p>
          <a:p>
            <a:r>
              <a:rPr lang="en-US" sz="1400" dirty="0"/>
              <a:t>	End organ damage</a:t>
            </a:r>
          </a:p>
          <a:p>
            <a:r>
              <a:rPr lang="en-US" sz="1400" dirty="0"/>
              <a:t>	Increased cytokine levels</a:t>
            </a:r>
          </a:p>
          <a:p>
            <a:r>
              <a:rPr lang="en-US" sz="1400" dirty="0"/>
              <a:t>	Stress axis activation</a:t>
            </a:r>
          </a:p>
          <a:p>
            <a:r>
              <a:rPr lang="en-US" sz="1400" dirty="0"/>
              <a:t>	diminished resilience </a:t>
            </a:r>
          </a:p>
        </p:txBody>
      </p:sp>
      <p:sp>
        <p:nvSpPr>
          <p:cNvPr id="6" name="TextBox 5"/>
          <p:cNvSpPr txBox="1"/>
          <p:nvPr/>
        </p:nvSpPr>
        <p:spPr>
          <a:xfrm>
            <a:off x="3740225" y="408888"/>
            <a:ext cx="3139386" cy="2431435"/>
          </a:xfrm>
          <a:prstGeom prst="rect">
            <a:avLst/>
          </a:prstGeom>
          <a:noFill/>
        </p:spPr>
        <p:txBody>
          <a:bodyPr wrap="none" rtlCol="0">
            <a:spAutoFit/>
          </a:bodyPr>
          <a:lstStyle/>
          <a:p>
            <a:pPr algn="ctr"/>
            <a:r>
              <a:rPr lang="en-US" dirty="0"/>
              <a:t>Central Dopamine dysfunction</a:t>
            </a:r>
          </a:p>
          <a:p>
            <a:pPr algn="ctr"/>
            <a:r>
              <a:rPr lang="en-US" dirty="0"/>
              <a:t>Stress axis activation</a:t>
            </a:r>
          </a:p>
          <a:p>
            <a:r>
              <a:rPr lang="en-US" dirty="0"/>
              <a:t>	</a:t>
            </a:r>
            <a:r>
              <a:rPr lang="en-US" sz="1400" dirty="0"/>
              <a:t>Anxiety</a:t>
            </a:r>
          </a:p>
          <a:p>
            <a:r>
              <a:rPr lang="en-US" sz="1400" dirty="0"/>
              <a:t>	Depression</a:t>
            </a:r>
          </a:p>
          <a:p>
            <a:r>
              <a:rPr lang="en-US" sz="1400" dirty="0"/>
              <a:t>	Anhedonia</a:t>
            </a:r>
          </a:p>
          <a:p>
            <a:r>
              <a:rPr lang="en-US" sz="1400" dirty="0"/>
              <a:t>	Increased pain transmission</a:t>
            </a:r>
          </a:p>
          <a:p>
            <a:r>
              <a:rPr lang="en-US" sz="1400" dirty="0"/>
              <a:t>	Hopelessness</a:t>
            </a:r>
          </a:p>
          <a:p>
            <a:r>
              <a:rPr lang="en-US" sz="1400" dirty="0"/>
              <a:t>	Insomnia</a:t>
            </a:r>
          </a:p>
          <a:p>
            <a:r>
              <a:rPr lang="en-US" sz="1400" dirty="0"/>
              <a:t>	Hebetude/Apathy</a:t>
            </a:r>
          </a:p>
          <a:p>
            <a:r>
              <a:rPr lang="en-US" sz="1400" dirty="0"/>
              <a:t>	Deconditioning</a:t>
            </a:r>
          </a:p>
        </p:txBody>
      </p:sp>
      <p:sp>
        <p:nvSpPr>
          <p:cNvPr id="13" name="Left-Up Arrow 12"/>
          <p:cNvSpPr/>
          <p:nvPr/>
        </p:nvSpPr>
        <p:spPr>
          <a:xfrm rot="10800000">
            <a:off x="2205317" y="1199525"/>
            <a:ext cx="1093694" cy="1004047"/>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Up Arrow 13"/>
          <p:cNvSpPr/>
          <p:nvPr/>
        </p:nvSpPr>
        <p:spPr>
          <a:xfrm rot="16200000">
            <a:off x="8444752" y="1199526"/>
            <a:ext cx="1093694" cy="1004047"/>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p:cNvSpPr/>
          <p:nvPr/>
        </p:nvSpPr>
        <p:spPr>
          <a:xfrm>
            <a:off x="4544134" y="4177918"/>
            <a:ext cx="2420471" cy="5256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40B7A0F-CE5C-66B4-043E-04B544149BF2}"/>
              </a:ext>
            </a:extLst>
          </p:cNvPr>
          <p:cNvSpPr txBox="1"/>
          <p:nvPr/>
        </p:nvSpPr>
        <p:spPr>
          <a:xfrm>
            <a:off x="10118035" y="983974"/>
            <a:ext cx="1014317" cy="369332"/>
          </a:xfrm>
          <a:prstGeom prst="rect">
            <a:avLst/>
          </a:prstGeom>
          <a:noFill/>
        </p:spPr>
        <p:txBody>
          <a:bodyPr wrap="none" rtlCol="0">
            <a:spAutoFit/>
          </a:bodyPr>
          <a:lstStyle/>
          <a:p>
            <a:r>
              <a:rPr lang="en-US" dirty="0"/>
              <a:t>Infection</a:t>
            </a:r>
          </a:p>
        </p:txBody>
      </p:sp>
      <p:sp>
        <p:nvSpPr>
          <p:cNvPr id="3" name="TextBox 2">
            <a:extLst>
              <a:ext uri="{FF2B5EF4-FFF2-40B4-BE49-F238E27FC236}">
                <a16:creationId xmlns:a16="http://schemas.microsoft.com/office/drawing/2014/main" id="{FA562626-9DFF-FFF5-5923-8410FA92F359}"/>
              </a:ext>
            </a:extLst>
          </p:cNvPr>
          <p:cNvSpPr txBox="1"/>
          <p:nvPr/>
        </p:nvSpPr>
        <p:spPr>
          <a:xfrm>
            <a:off x="556591" y="954157"/>
            <a:ext cx="1605761" cy="369332"/>
          </a:xfrm>
          <a:prstGeom prst="rect">
            <a:avLst/>
          </a:prstGeom>
          <a:noFill/>
        </p:spPr>
        <p:txBody>
          <a:bodyPr wrap="none" rtlCol="0">
            <a:spAutoFit/>
          </a:bodyPr>
          <a:lstStyle/>
          <a:p>
            <a:r>
              <a:rPr lang="en-US" dirty="0"/>
              <a:t>Severe stressor</a:t>
            </a:r>
          </a:p>
        </p:txBody>
      </p:sp>
      <p:sp>
        <p:nvSpPr>
          <p:cNvPr id="8" name="TextBox 7">
            <a:extLst>
              <a:ext uri="{FF2B5EF4-FFF2-40B4-BE49-F238E27FC236}">
                <a16:creationId xmlns:a16="http://schemas.microsoft.com/office/drawing/2014/main" id="{7CB474E5-A034-DFCD-F2F4-9F012C6C7E3B}"/>
              </a:ext>
            </a:extLst>
          </p:cNvPr>
          <p:cNvSpPr txBox="1"/>
          <p:nvPr/>
        </p:nvSpPr>
        <p:spPr>
          <a:xfrm>
            <a:off x="10118035" y="5575852"/>
            <a:ext cx="1221873" cy="369332"/>
          </a:xfrm>
          <a:prstGeom prst="rect">
            <a:avLst/>
          </a:prstGeom>
          <a:noFill/>
        </p:spPr>
        <p:txBody>
          <a:bodyPr wrap="none" rtlCol="0">
            <a:spAutoFit/>
          </a:bodyPr>
          <a:lstStyle/>
          <a:p>
            <a:r>
              <a:rPr lang="en-US" dirty="0"/>
              <a:t>GI disorder</a:t>
            </a:r>
          </a:p>
        </p:txBody>
      </p:sp>
      <p:sp>
        <p:nvSpPr>
          <p:cNvPr id="9" name="TextBox 8">
            <a:extLst>
              <a:ext uri="{FF2B5EF4-FFF2-40B4-BE49-F238E27FC236}">
                <a16:creationId xmlns:a16="http://schemas.microsoft.com/office/drawing/2014/main" id="{C25974A6-9212-6699-BB5C-CD470F99A50E}"/>
              </a:ext>
            </a:extLst>
          </p:cNvPr>
          <p:cNvSpPr txBox="1"/>
          <p:nvPr/>
        </p:nvSpPr>
        <p:spPr>
          <a:xfrm>
            <a:off x="307525" y="6221895"/>
            <a:ext cx="1544012" cy="369332"/>
          </a:xfrm>
          <a:prstGeom prst="rect">
            <a:avLst/>
          </a:prstGeom>
          <a:noFill/>
        </p:spPr>
        <p:txBody>
          <a:bodyPr wrap="none" rtlCol="0">
            <a:spAutoFit/>
          </a:bodyPr>
          <a:lstStyle/>
          <a:p>
            <a:r>
              <a:rPr lang="en-US" dirty="0"/>
              <a:t>Immune Insult</a:t>
            </a:r>
          </a:p>
        </p:txBody>
      </p:sp>
    </p:spTree>
    <p:extLst>
      <p:ext uri="{BB962C8B-B14F-4D97-AF65-F5344CB8AC3E}">
        <p14:creationId xmlns:p14="http://schemas.microsoft.com/office/powerpoint/2010/main" val="1571488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8B3D8C-CACB-4AE9-E842-E0EAF048CDF5}"/>
              </a:ext>
            </a:extLst>
          </p:cNvPr>
          <p:cNvSpPr txBox="1"/>
          <p:nvPr/>
        </p:nvSpPr>
        <p:spPr>
          <a:xfrm>
            <a:off x="3846443" y="496956"/>
            <a:ext cx="3187411" cy="646331"/>
          </a:xfrm>
          <a:prstGeom prst="rect">
            <a:avLst/>
          </a:prstGeom>
          <a:noFill/>
        </p:spPr>
        <p:txBody>
          <a:bodyPr wrap="none" rtlCol="0">
            <a:spAutoFit/>
          </a:bodyPr>
          <a:lstStyle/>
          <a:p>
            <a:pPr algn="ctr"/>
            <a:r>
              <a:rPr lang="en-US" dirty="0"/>
              <a:t>Central dopamine dysregulation</a:t>
            </a:r>
          </a:p>
          <a:p>
            <a:pPr algn="ctr"/>
            <a:r>
              <a:rPr lang="en-US" dirty="0"/>
              <a:t>Chronic stress axis activation</a:t>
            </a:r>
          </a:p>
        </p:txBody>
      </p:sp>
      <p:sp>
        <p:nvSpPr>
          <p:cNvPr id="4" name="TextBox 3">
            <a:extLst>
              <a:ext uri="{FF2B5EF4-FFF2-40B4-BE49-F238E27FC236}">
                <a16:creationId xmlns:a16="http://schemas.microsoft.com/office/drawing/2014/main" id="{D0C88D2A-9AD9-5A9C-8B94-85B97EEC4970}"/>
              </a:ext>
            </a:extLst>
          </p:cNvPr>
          <p:cNvSpPr txBox="1"/>
          <p:nvPr/>
        </p:nvSpPr>
        <p:spPr>
          <a:xfrm>
            <a:off x="8452180" y="4331589"/>
            <a:ext cx="2294987" cy="369332"/>
          </a:xfrm>
          <a:prstGeom prst="rect">
            <a:avLst/>
          </a:prstGeom>
          <a:noFill/>
        </p:spPr>
        <p:txBody>
          <a:bodyPr wrap="none" rtlCol="0">
            <a:spAutoFit/>
          </a:bodyPr>
          <a:lstStyle/>
          <a:p>
            <a:r>
              <a:rPr lang="en-US" dirty="0"/>
              <a:t>Immune dysregulation</a:t>
            </a:r>
          </a:p>
        </p:txBody>
      </p:sp>
      <p:sp>
        <p:nvSpPr>
          <p:cNvPr id="5" name="TextBox 4">
            <a:extLst>
              <a:ext uri="{FF2B5EF4-FFF2-40B4-BE49-F238E27FC236}">
                <a16:creationId xmlns:a16="http://schemas.microsoft.com/office/drawing/2014/main" id="{57635C70-4848-BAD4-3D74-9D43A282386A}"/>
              </a:ext>
            </a:extLst>
          </p:cNvPr>
          <p:cNvSpPr txBox="1"/>
          <p:nvPr/>
        </p:nvSpPr>
        <p:spPr>
          <a:xfrm>
            <a:off x="1095570" y="4054590"/>
            <a:ext cx="2284536" cy="646331"/>
          </a:xfrm>
          <a:prstGeom prst="rect">
            <a:avLst/>
          </a:prstGeom>
          <a:noFill/>
        </p:spPr>
        <p:txBody>
          <a:bodyPr wrap="none" rtlCol="0">
            <a:spAutoFit/>
          </a:bodyPr>
          <a:lstStyle/>
          <a:p>
            <a:pPr algn="ctr"/>
            <a:r>
              <a:rPr lang="en-US" dirty="0"/>
              <a:t>Dysbiosis</a:t>
            </a:r>
          </a:p>
          <a:p>
            <a:pPr algn="ctr"/>
            <a:r>
              <a:rPr lang="en-US" dirty="0"/>
              <a:t>Bacterial translocation</a:t>
            </a:r>
          </a:p>
        </p:txBody>
      </p:sp>
      <p:sp>
        <p:nvSpPr>
          <p:cNvPr id="6" name="TextBox 5">
            <a:extLst>
              <a:ext uri="{FF2B5EF4-FFF2-40B4-BE49-F238E27FC236}">
                <a16:creationId xmlns:a16="http://schemas.microsoft.com/office/drawing/2014/main" id="{A9895AB2-705F-5278-C5C1-94429C440C82}"/>
              </a:ext>
            </a:extLst>
          </p:cNvPr>
          <p:cNvSpPr txBox="1"/>
          <p:nvPr/>
        </p:nvSpPr>
        <p:spPr>
          <a:xfrm>
            <a:off x="3417366" y="2701859"/>
            <a:ext cx="4049507" cy="369332"/>
          </a:xfrm>
          <a:prstGeom prst="rect">
            <a:avLst/>
          </a:prstGeom>
          <a:noFill/>
        </p:spPr>
        <p:txBody>
          <a:bodyPr wrap="none" rtlCol="0">
            <a:spAutoFit/>
          </a:bodyPr>
          <a:lstStyle/>
          <a:p>
            <a:r>
              <a:rPr lang="en-US" dirty="0"/>
              <a:t>Autonomic nervous system dysregulation</a:t>
            </a:r>
          </a:p>
        </p:txBody>
      </p:sp>
      <p:sp>
        <p:nvSpPr>
          <p:cNvPr id="7" name="TextBox 6">
            <a:extLst>
              <a:ext uri="{FF2B5EF4-FFF2-40B4-BE49-F238E27FC236}">
                <a16:creationId xmlns:a16="http://schemas.microsoft.com/office/drawing/2014/main" id="{A3DD88E7-C25E-06B2-3A57-1D229758F3CB}"/>
              </a:ext>
            </a:extLst>
          </p:cNvPr>
          <p:cNvSpPr txBox="1"/>
          <p:nvPr/>
        </p:nvSpPr>
        <p:spPr>
          <a:xfrm>
            <a:off x="4557629" y="1196298"/>
            <a:ext cx="1765034" cy="738664"/>
          </a:xfrm>
          <a:prstGeom prst="rect">
            <a:avLst/>
          </a:prstGeom>
          <a:noFill/>
        </p:spPr>
        <p:txBody>
          <a:bodyPr wrap="none" rtlCol="0">
            <a:spAutoFit/>
          </a:bodyPr>
          <a:lstStyle/>
          <a:p>
            <a:pPr algn="ctr"/>
            <a:r>
              <a:rPr lang="en-US" sz="1400" dirty="0"/>
              <a:t>Depression </a:t>
            </a:r>
          </a:p>
          <a:p>
            <a:pPr algn="ctr"/>
            <a:r>
              <a:rPr lang="en-US" sz="1400" dirty="0"/>
              <a:t>Fatigue</a:t>
            </a:r>
          </a:p>
          <a:p>
            <a:pPr algn="ctr"/>
            <a:r>
              <a:rPr lang="en-US" sz="1400" dirty="0"/>
              <a:t>Cognitive impairment</a:t>
            </a:r>
          </a:p>
        </p:txBody>
      </p:sp>
      <p:sp>
        <p:nvSpPr>
          <p:cNvPr id="8" name="TextBox 7">
            <a:extLst>
              <a:ext uri="{FF2B5EF4-FFF2-40B4-BE49-F238E27FC236}">
                <a16:creationId xmlns:a16="http://schemas.microsoft.com/office/drawing/2014/main" id="{D0148C18-F7CE-393A-BB80-595C6B55648A}"/>
              </a:ext>
            </a:extLst>
          </p:cNvPr>
          <p:cNvSpPr txBox="1"/>
          <p:nvPr/>
        </p:nvSpPr>
        <p:spPr>
          <a:xfrm>
            <a:off x="8964306" y="4777266"/>
            <a:ext cx="1304973" cy="1384995"/>
          </a:xfrm>
          <a:prstGeom prst="rect">
            <a:avLst/>
          </a:prstGeom>
          <a:noFill/>
        </p:spPr>
        <p:txBody>
          <a:bodyPr wrap="none" rtlCol="0">
            <a:spAutoFit/>
          </a:bodyPr>
          <a:lstStyle/>
          <a:p>
            <a:r>
              <a:rPr lang="en-US" sz="1400" dirty="0"/>
              <a:t>Fevers</a:t>
            </a:r>
          </a:p>
          <a:p>
            <a:r>
              <a:rPr lang="en-US" sz="1400" dirty="0"/>
              <a:t>Night Sweats </a:t>
            </a:r>
          </a:p>
          <a:p>
            <a:r>
              <a:rPr lang="en-US" sz="1400" dirty="0"/>
              <a:t>Raynaud’s</a:t>
            </a:r>
          </a:p>
          <a:p>
            <a:r>
              <a:rPr lang="en-US" sz="1400" dirty="0"/>
              <a:t>Rashes</a:t>
            </a:r>
          </a:p>
          <a:p>
            <a:r>
              <a:rPr lang="en-US" sz="1400" dirty="0"/>
              <a:t>Autoantibodies</a:t>
            </a:r>
          </a:p>
          <a:p>
            <a:r>
              <a:rPr lang="en-US" sz="1400" dirty="0"/>
              <a:t>Cytokines </a:t>
            </a:r>
          </a:p>
        </p:txBody>
      </p:sp>
      <p:sp>
        <p:nvSpPr>
          <p:cNvPr id="9" name="TextBox 8">
            <a:extLst>
              <a:ext uri="{FF2B5EF4-FFF2-40B4-BE49-F238E27FC236}">
                <a16:creationId xmlns:a16="http://schemas.microsoft.com/office/drawing/2014/main" id="{20F44B20-9395-EB61-1712-035E90F3B493}"/>
              </a:ext>
            </a:extLst>
          </p:cNvPr>
          <p:cNvSpPr txBox="1"/>
          <p:nvPr/>
        </p:nvSpPr>
        <p:spPr>
          <a:xfrm>
            <a:off x="1531491" y="4777265"/>
            <a:ext cx="1412694" cy="1384995"/>
          </a:xfrm>
          <a:prstGeom prst="rect">
            <a:avLst/>
          </a:prstGeom>
          <a:noFill/>
        </p:spPr>
        <p:txBody>
          <a:bodyPr wrap="none" rtlCol="0">
            <a:spAutoFit/>
          </a:bodyPr>
          <a:lstStyle/>
          <a:p>
            <a:r>
              <a:rPr lang="en-US" sz="1400" dirty="0"/>
              <a:t>Dysmotility</a:t>
            </a:r>
          </a:p>
          <a:p>
            <a:r>
              <a:rPr lang="en-US" sz="1400" dirty="0"/>
              <a:t>Pain</a:t>
            </a:r>
          </a:p>
          <a:p>
            <a:r>
              <a:rPr lang="en-US" sz="1400" dirty="0"/>
              <a:t>Constipation</a:t>
            </a:r>
          </a:p>
          <a:p>
            <a:r>
              <a:rPr lang="en-US" sz="1400" dirty="0"/>
              <a:t>Food intolerance</a:t>
            </a:r>
          </a:p>
          <a:p>
            <a:r>
              <a:rPr lang="en-US" sz="1400" dirty="0"/>
              <a:t>Dyspepsia</a:t>
            </a:r>
          </a:p>
          <a:p>
            <a:r>
              <a:rPr lang="en-US" sz="1400" dirty="0"/>
              <a:t>IBS </a:t>
            </a:r>
          </a:p>
        </p:txBody>
      </p:sp>
      <p:sp>
        <p:nvSpPr>
          <p:cNvPr id="10" name="TextBox 9">
            <a:extLst>
              <a:ext uri="{FF2B5EF4-FFF2-40B4-BE49-F238E27FC236}">
                <a16:creationId xmlns:a16="http://schemas.microsoft.com/office/drawing/2014/main" id="{4736AD83-8E57-DE73-EC77-0A7527CE2F27}"/>
              </a:ext>
            </a:extLst>
          </p:cNvPr>
          <p:cNvSpPr txBox="1"/>
          <p:nvPr/>
        </p:nvSpPr>
        <p:spPr>
          <a:xfrm>
            <a:off x="4705923" y="3214230"/>
            <a:ext cx="1472390" cy="1815882"/>
          </a:xfrm>
          <a:prstGeom prst="rect">
            <a:avLst/>
          </a:prstGeom>
          <a:noFill/>
        </p:spPr>
        <p:txBody>
          <a:bodyPr wrap="none" rtlCol="0">
            <a:spAutoFit/>
          </a:bodyPr>
          <a:lstStyle/>
          <a:p>
            <a:pPr algn="ctr"/>
            <a:r>
              <a:rPr lang="en-US" sz="1400" dirty="0"/>
              <a:t>Migraine</a:t>
            </a:r>
          </a:p>
          <a:p>
            <a:pPr algn="ctr"/>
            <a:r>
              <a:rPr lang="en-US" sz="1400" dirty="0"/>
              <a:t>Tinnitus</a:t>
            </a:r>
          </a:p>
          <a:p>
            <a:pPr algn="ctr"/>
            <a:r>
              <a:rPr lang="en-US" sz="1400" dirty="0"/>
              <a:t>TMJ</a:t>
            </a:r>
          </a:p>
          <a:p>
            <a:pPr algn="ctr"/>
            <a:r>
              <a:rPr lang="en-US" sz="1400" dirty="0"/>
              <a:t>POTS NMH</a:t>
            </a:r>
          </a:p>
          <a:p>
            <a:pPr algn="ctr"/>
            <a:r>
              <a:rPr lang="en-US" sz="1400" dirty="0"/>
              <a:t>Interstitial cystitis</a:t>
            </a:r>
          </a:p>
          <a:p>
            <a:pPr algn="ctr"/>
            <a:r>
              <a:rPr lang="en-US" sz="1400" dirty="0"/>
              <a:t>GI Dysmotility</a:t>
            </a:r>
          </a:p>
          <a:p>
            <a:pPr algn="ctr"/>
            <a:r>
              <a:rPr lang="en-US" sz="1400" dirty="0"/>
              <a:t>IBS</a:t>
            </a:r>
          </a:p>
          <a:p>
            <a:pPr algn="ctr"/>
            <a:r>
              <a:rPr lang="en-US" sz="1400" dirty="0"/>
              <a:t>Fibromyalgia</a:t>
            </a:r>
          </a:p>
        </p:txBody>
      </p:sp>
    </p:spTree>
    <p:extLst>
      <p:ext uri="{BB962C8B-B14F-4D97-AF65-F5344CB8AC3E}">
        <p14:creationId xmlns:p14="http://schemas.microsoft.com/office/powerpoint/2010/main" val="3006330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the labs tests are negative it does not mean that the problem is psychiatric</a:t>
            </a:r>
          </a:p>
        </p:txBody>
      </p:sp>
      <p:sp>
        <p:nvSpPr>
          <p:cNvPr id="3" name="Content Placeholder 2"/>
          <p:cNvSpPr>
            <a:spLocks noGrp="1"/>
          </p:cNvSpPr>
          <p:nvPr>
            <p:ph idx="1"/>
          </p:nvPr>
        </p:nvSpPr>
        <p:spPr/>
        <p:txBody>
          <a:bodyPr/>
          <a:lstStyle/>
          <a:p>
            <a:r>
              <a:rPr lang="en-US" dirty="0"/>
              <a:t>Psychiatric diagnosis is based on positive findings in history and exam</a:t>
            </a:r>
          </a:p>
          <a:p>
            <a:endParaRPr lang="en-US" dirty="0"/>
          </a:p>
          <a:p>
            <a:r>
              <a:rPr lang="en-US" dirty="0"/>
              <a:t>Psychiatric diseases </a:t>
            </a:r>
          </a:p>
          <a:p>
            <a:r>
              <a:rPr lang="en-US" dirty="0"/>
              <a:t>Problems of temperament</a:t>
            </a:r>
          </a:p>
          <a:p>
            <a:r>
              <a:rPr lang="en-US" dirty="0"/>
              <a:t>Disorders of reinforced behavior</a:t>
            </a:r>
          </a:p>
          <a:p>
            <a:r>
              <a:rPr lang="en-US" dirty="0"/>
              <a:t>Problems of life story </a:t>
            </a:r>
          </a:p>
        </p:txBody>
      </p:sp>
    </p:spTree>
    <p:extLst>
      <p:ext uri="{BB962C8B-B14F-4D97-AF65-F5344CB8AC3E}">
        <p14:creationId xmlns:p14="http://schemas.microsoft.com/office/powerpoint/2010/main" val="17657588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011" y="3166711"/>
            <a:ext cx="2215863" cy="369332"/>
          </a:xfrm>
          <a:prstGeom prst="rect">
            <a:avLst/>
          </a:prstGeom>
          <a:noFill/>
        </p:spPr>
        <p:txBody>
          <a:bodyPr wrap="none" rtlCol="0">
            <a:spAutoFit/>
          </a:bodyPr>
          <a:lstStyle/>
          <a:p>
            <a:r>
              <a:rPr lang="en-US"/>
              <a:t>Undiscovered disease</a:t>
            </a:r>
          </a:p>
        </p:txBody>
      </p:sp>
    </p:spTree>
    <p:extLst>
      <p:ext uri="{BB962C8B-B14F-4D97-AF65-F5344CB8AC3E}">
        <p14:creationId xmlns:p14="http://schemas.microsoft.com/office/powerpoint/2010/main" val="2177773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9870" y="1179467"/>
            <a:ext cx="2713243" cy="369332"/>
          </a:xfrm>
          <a:prstGeom prst="rect">
            <a:avLst/>
          </a:prstGeom>
          <a:noFill/>
        </p:spPr>
        <p:txBody>
          <a:bodyPr wrap="none" rtlCol="0">
            <a:spAutoFit/>
          </a:bodyPr>
          <a:lstStyle/>
          <a:p>
            <a:r>
              <a:rPr lang="en-US"/>
              <a:t>Chronic Immune activation</a:t>
            </a:r>
          </a:p>
        </p:txBody>
      </p:sp>
      <p:sp>
        <p:nvSpPr>
          <p:cNvPr id="5" name="TextBox 4"/>
          <p:cNvSpPr txBox="1"/>
          <p:nvPr/>
        </p:nvSpPr>
        <p:spPr>
          <a:xfrm>
            <a:off x="385011" y="3166711"/>
            <a:ext cx="2215863" cy="369332"/>
          </a:xfrm>
          <a:prstGeom prst="rect">
            <a:avLst/>
          </a:prstGeom>
          <a:noFill/>
        </p:spPr>
        <p:txBody>
          <a:bodyPr wrap="none" rtlCol="0">
            <a:spAutoFit/>
          </a:bodyPr>
          <a:lstStyle/>
          <a:p>
            <a:r>
              <a:rPr lang="en-US"/>
              <a:t>Undiscovered disease</a:t>
            </a:r>
          </a:p>
        </p:txBody>
      </p:sp>
      <p:sp>
        <p:nvSpPr>
          <p:cNvPr id="6" name="TextBox 5"/>
          <p:cNvSpPr txBox="1"/>
          <p:nvPr/>
        </p:nvSpPr>
        <p:spPr>
          <a:xfrm>
            <a:off x="3189870" y="2493940"/>
            <a:ext cx="3353675" cy="369332"/>
          </a:xfrm>
          <a:prstGeom prst="rect">
            <a:avLst/>
          </a:prstGeom>
          <a:noFill/>
        </p:spPr>
        <p:txBody>
          <a:bodyPr wrap="none" rtlCol="0">
            <a:spAutoFit/>
          </a:bodyPr>
          <a:lstStyle/>
          <a:p>
            <a:r>
              <a:rPr lang="en-US"/>
              <a:t>Chronic sympathetic upregulation</a:t>
            </a:r>
          </a:p>
        </p:txBody>
      </p:sp>
      <p:sp>
        <p:nvSpPr>
          <p:cNvPr id="7" name="TextBox 6"/>
          <p:cNvSpPr txBox="1"/>
          <p:nvPr/>
        </p:nvSpPr>
        <p:spPr>
          <a:xfrm>
            <a:off x="3211094" y="1833287"/>
            <a:ext cx="2213555" cy="369332"/>
          </a:xfrm>
          <a:prstGeom prst="rect">
            <a:avLst/>
          </a:prstGeom>
          <a:noFill/>
        </p:spPr>
        <p:txBody>
          <a:bodyPr wrap="none" rtlCol="0">
            <a:spAutoFit/>
          </a:bodyPr>
          <a:lstStyle/>
          <a:p>
            <a:r>
              <a:rPr lang="en-US"/>
              <a:t>Cytokine mobilization</a:t>
            </a:r>
          </a:p>
        </p:txBody>
      </p:sp>
      <p:sp>
        <p:nvSpPr>
          <p:cNvPr id="8" name="TextBox 7"/>
          <p:cNvSpPr txBox="1"/>
          <p:nvPr/>
        </p:nvSpPr>
        <p:spPr>
          <a:xfrm>
            <a:off x="3189870" y="3154593"/>
            <a:ext cx="3467937" cy="369332"/>
          </a:xfrm>
          <a:prstGeom prst="rect">
            <a:avLst/>
          </a:prstGeom>
          <a:noFill/>
        </p:spPr>
        <p:txBody>
          <a:bodyPr wrap="none" rtlCol="0">
            <a:spAutoFit/>
          </a:bodyPr>
          <a:lstStyle/>
          <a:p>
            <a:r>
              <a:rPr lang="en-US"/>
              <a:t>Chronic parasympathetic inhibition</a:t>
            </a:r>
          </a:p>
        </p:txBody>
      </p:sp>
      <p:sp>
        <p:nvSpPr>
          <p:cNvPr id="9" name="TextBox 8"/>
          <p:cNvSpPr txBox="1"/>
          <p:nvPr/>
        </p:nvSpPr>
        <p:spPr>
          <a:xfrm>
            <a:off x="3189870" y="3815246"/>
            <a:ext cx="3124702" cy="369332"/>
          </a:xfrm>
          <a:prstGeom prst="rect">
            <a:avLst/>
          </a:prstGeom>
          <a:noFill/>
        </p:spPr>
        <p:txBody>
          <a:bodyPr wrap="none" rtlCol="0">
            <a:spAutoFit/>
          </a:bodyPr>
          <a:lstStyle/>
          <a:p>
            <a:r>
              <a:rPr lang="en-US"/>
              <a:t>Chronic unexplained symptoms</a:t>
            </a:r>
          </a:p>
        </p:txBody>
      </p:sp>
      <p:sp>
        <p:nvSpPr>
          <p:cNvPr id="10" name="TextBox 9"/>
          <p:cNvSpPr txBox="1"/>
          <p:nvPr/>
        </p:nvSpPr>
        <p:spPr>
          <a:xfrm>
            <a:off x="3211094" y="4480156"/>
            <a:ext cx="914033" cy="369332"/>
          </a:xfrm>
          <a:prstGeom prst="rect">
            <a:avLst/>
          </a:prstGeom>
          <a:noFill/>
        </p:spPr>
        <p:txBody>
          <a:bodyPr wrap="none" rtlCol="0">
            <a:spAutoFit/>
          </a:bodyPr>
          <a:lstStyle/>
          <a:p>
            <a:r>
              <a:rPr lang="en-US"/>
              <a:t>Malaise</a:t>
            </a:r>
          </a:p>
        </p:txBody>
      </p:sp>
      <p:sp>
        <p:nvSpPr>
          <p:cNvPr id="11" name="TextBox 10"/>
          <p:cNvSpPr txBox="1"/>
          <p:nvPr/>
        </p:nvSpPr>
        <p:spPr>
          <a:xfrm>
            <a:off x="3211094" y="5135699"/>
            <a:ext cx="921984" cy="369332"/>
          </a:xfrm>
          <a:prstGeom prst="rect">
            <a:avLst/>
          </a:prstGeom>
          <a:noFill/>
        </p:spPr>
        <p:txBody>
          <a:bodyPr wrap="none" rtlCol="0">
            <a:spAutoFit/>
          </a:bodyPr>
          <a:lstStyle/>
          <a:p>
            <a:r>
              <a:rPr lang="en-US"/>
              <a:t>Fatigue </a:t>
            </a:r>
          </a:p>
        </p:txBody>
      </p:sp>
      <p:sp>
        <p:nvSpPr>
          <p:cNvPr id="12" name="TextBox 11"/>
          <p:cNvSpPr txBox="1"/>
          <p:nvPr/>
        </p:nvSpPr>
        <p:spPr>
          <a:xfrm>
            <a:off x="3211094" y="5791242"/>
            <a:ext cx="3425490" cy="369332"/>
          </a:xfrm>
          <a:prstGeom prst="rect">
            <a:avLst/>
          </a:prstGeom>
          <a:noFill/>
        </p:spPr>
        <p:txBody>
          <a:bodyPr wrap="none" rtlCol="0">
            <a:spAutoFit/>
          </a:bodyPr>
          <a:lstStyle/>
          <a:p>
            <a:r>
              <a:rPr lang="en-US"/>
              <a:t>Social isolation and loss of support</a:t>
            </a:r>
          </a:p>
        </p:txBody>
      </p:sp>
      <p:sp>
        <p:nvSpPr>
          <p:cNvPr id="13" name="TextBox 12"/>
          <p:cNvSpPr txBox="1"/>
          <p:nvPr/>
        </p:nvSpPr>
        <p:spPr>
          <a:xfrm>
            <a:off x="3189870" y="512834"/>
            <a:ext cx="3748462" cy="369332"/>
          </a:xfrm>
          <a:prstGeom prst="rect">
            <a:avLst/>
          </a:prstGeom>
          <a:noFill/>
        </p:spPr>
        <p:txBody>
          <a:bodyPr wrap="none" rtlCol="0">
            <a:spAutoFit/>
          </a:bodyPr>
          <a:lstStyle/>
          <a:p>
            <a:r>
              <a:rPr lang="en-US" dirty="0"/>
              <a:t>Progression of unexplained symptoms</a:t>
            </a:r>
          </a:p>
        </p:txBody>
      </p:sp>
      <p:sp>
        <p:nvSpPr>
          <p:cNvPr id="14" name="Right Arrow 13"/>
          <p:cNvSpPr/>
          <p:nvPr/>
        </p:nvSpPr>
        <p:spPr>
          <a:xfrm>
            <a:off x="2650855" y="3191774"/>
            <a:ext cx="539015" cy="344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850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9870" y="1179467"/>
            <a:ext cx="2713243" cy="369332"/>
          </a:xfrm>
          <a:prstGeom prst="rect">
            <a:avLst/>
          </a:prstGeom>
          <a:noFill/>
        </p:spPr>
        <p:txBody>
          <a:bodyPr wrap="none" rtlCol="0">
            <a:spAutoFit/>
          </a:bodyPr>
          <a:lstStyle/>
          <a:p>
            <a:r>
              <a:rPr lang="en-US"/>
              <a:t>Chronic Immune activation</a:t>
            </a:r>
          </a:p>
        </p:txBody>
      </p:sp>
      <p:sp>
        <p:nvSpPr>
          <p:cNvPr id="5" name="TextBox 4"/>
          <p:cNvSpPr txBox="1"/>
          <p:nvPr/>
        </p:nvSpPr>
        <p:spPr>
          <a:xfrm>
            <a:off x="311001" y="3154593"/>
            <a:ext cx="2215863" cy="369332"/>
          </a:xfrm>
          <a:prstGeom prst="rect">
            <a:avLst/>
          </a:prstGeom>
          <a:noFill/>
        </p:spPr>
        <p:txBody>
          <a:bodyPr wrap="none" rtlCol="0">
            <a:spAutoFit/>
          </a:bodyPr>
          <a:lstStyle/>
          <a:p>
            <a:r>
              <a:rPr lang="en-US"/>
              <a:t>Undiscovered disease</a:t>
            </a:r>
          </a:p>
        </p:txBody>
      </p:sp>
      <p:sp>
        <p:nvSpPr>
          <p:cNvPr id="6" name="TextBox 5"/>
          <p:cNvSpPr txBox="1"/>
          <p:nvPr/>
        </p:nvSpPr>
        <p:spPr>
          <a:xfrm>
            <a:off x="3189870" y="2493940"/>
            <a:ext cx="3353675" cy="369332"/>
          </a:xfrm>
          <a:prstGeom prst="rect">
            <a:avLst/>
          </a:prstGeom>
          <a:noFill/>
        </p:spPr>
        <p:txBody>
          <a:bodyPr wrap="none" rtlCol="0">
            <a:spAutoFit/>
          </a:bodyPr>
          <a:lstStyle/>
          <a:p>
            <a:r>
              <a:rPr lang="en-US"/>
              <a:t>Chronic sympathetic upregulation</a:t>
            </a:r>
          </a:p>
        </p:txBody>
      </p:sp>
      <p:sp>
        <p:nvSpPr>
          <p:cNvPr id="7" name="TextBox 6"/>
          <p:cNvSpPr txBox="1"/>
          <p:nvPr/>
        </p:nvSpPr>
        <p:spPr>
          <a:xfrm>
            <a:off x="3211094" y="1833287"/>
            <a:ext cx="2213555" cy="369332"/>
          </a:xfrm>
          <a:prstGeom prst="rect">
            <a:avLst/>
          </a:prstGeom>
          <a:noFill/>
        </p:spPr>
        <p:txBody>
          <a:bodyPr wrap="none" rtlCol="0">
            <a:spAutoFit/>
          </a:bodyPr>
          <a:lstStyle/>
          <a:p>
            <a:r>
              <a:rPr lang="en-US"/>
              <a:t>Cytokine mobilization</a:t>
            </a:r>
          </a:p>
        </p:txBody>
      </p:sp>
      <p:sp>
        <p:nvSpPr>
          <p:cNvPr id="8" name="TextBox 7"/>
          <p:cNvSpPr txBox="1"/>
          <p:nvPr/>
        </p:nvSpPr>
        <p:spPr>
          <a:xfrm>
            <a:off x="3189870" y="3154593"/>
            <a:ext cx="3467937" cy="369332"/>
          </a:xfrm>
          <a:prstGeom prst="rect">
            <a:avLst/>
          </a:prstGeom>
          <a:noFill/>
        </p:spPr>
        <p:txBody>
          <a:bodyPr wrap="none" rtlCol="0">
            <a:spAutoFit/>
          </a:bodyPr>
          <a:lstStyle/>
          <a:p>
            <a:r>
              <a:rPr lang="en-US"/>
              <a:t>Chronic parasympathetic inhibition</a:t>
            </a:r>
          </a:p>
        </p:txBody>
      </p:sp>
      <p:sp>
        <p:nvSpPr>
          <p:cNvPr id="9" name="TextBox 8"/>
          <p:cNvSpPr txBox="1"/>
          <p:nvPr/>
        </p:nvSpPr>
        <p:spPr>
          <a:xfrm>
            <a:off x="3189870" y="3815246"/>
            <a:ext cx="3124702" cy="369332"/>
          </a:xfrm>
          <a:prstGeom prst="rect">
            <a:avLst/>
          </a:prstGeom>
          <a:noFill/>
        </p:spPr>
        <p:txBody>
          <a:bodyPr wrap="none" rtlCol="0">
            <a:spAutoFit/>
          </a:bodyPr>
          <a:lstStyle/>
          <a:p>
            <a:r>
              <a:rPr lang="en-US"/>
              <a:t>Chronic unexplained symptoms</a:t>
            </a:r>
          </a:p>
        </p:txBody>
      </p:sp>
      <p:sp>
        <p:nvSpPr>
          <p:cNvPr id="10" name="TextBox 9"/>
          <p:cNvSpPr txBox="1"/>
          <p:nvPr/>
        </p:nvSpPr>
        <p:spPr>
          <a:xfrm>
            <a:off x="3211094" y="4480156"/>
            <a:ext cx="914033" cy="369332"/>
          </a:xfrm>
          <a:prstGeom prst="rect">
            <a:avLst/>
          </a:prstGeom>
          <a:noFill/>
        </p:spPr>
        <p:txBody>
          <a:bodyPr wrap="none" rtlCol="0">
            <a:spAutoFit/>
          </a:bodyPr>
          <a:lstStyle/>
          <a:p>
            <a:r>
              <a:rPr lang="en-US"/>
              <a:t>Malaise</a:t>
            </a:r>
          </a:p>
        </p:txBody>
      </p:sp>
      <p:sp>
        <p:nvSpPr>
          <p:cNvPr id="11" name="TextBox 10"/>
          <p:cNvSpPr txBox="1"/>
          <p:nvPr/>
        </p:nvSpPr>
        <p:spPr>
          <a:xfrm>
            <a:off x="3211094" y="5135699"/>
            <a:ext cx="921984" cy="369332"/>
          </a:xfrm>
          <a:prstGeom prst="rect">
            <a:avLst/>
          </a:prstGeom>
          <a:noFill/>
        </p:spPr>
        <p:txBody>
          <a:bodyPr wrap="none" rtlCol="0">
            <a:spAutoFit/>
          </a:bodyPr>
          <a:lstStyle/>
          <a:p>
            <a:r>
              <a:rPr lang="en-US"/>
              <a:t>Fatigue </a:t>
            </a:r>
          </a:p>
        </p:txBody>
      </p:sp>
      <p:sp>
        <p:nvSpPr>
          <p:cNvPr id="12" name="TextBox 11"/>
          <p:cNvSpPr txBox="1"/>
          <p:nvPr/>
        </p:nvSpPr>
        <p:spPr>
          <a:xfrm>
            <a:off x="3211094" y="5791242"/>
            <a:ext cx="3425490" cy="369332"/>
          </a:xfrm>
          <a:prstGeom prst="rect">
            <a:avLst/>
          </a:prstGeom>
          <a:noFill/>
        </p:spPr>
        <p:txBody>
          <a:bodyPr wrap="none" rtlCol="0">
            <a:spAutoFit/>
          </a:bodyPr>
          <a:lstStyle/>
          <a:p>
            <a:r>
              <a:rPr lang="en-US"/>
              <a:t>Social isolation and loss of support</a:t>
            </a:r>
          </a:p>
        </p:txBody>
      </p:sp>
      <p:sp>
        <p:nvSpPr>
          <p:cNvPr id="13" name="TextBox 12"/>
          <p:cNvSpPr txBox="1"/>
          <p:nvPr/>
        </p:nvSpPr>
        <p:spPr>
          <a:xfrm>
            <a:off x="3189870" y="512834"/>
            <a:ext cx="3748462" cy="369332"/>
          </a:xfrm>
          <a:prstGeom prst="rect">
            <a:avLst/>
          </a:prstGeom>
          <a:noFill/>
        </p:spPr>
        <p:txBody>
          <a:bodyPr wrap="none" rtlCol="0">
            <a:spAutoFit/>
          </a:bodyPr>
          <a:lstStyle/>
          <a:p>
            <a:r>
              <a:rPr lang="en-US" dirty="0"/>
              <a:t>Progression of unexplained symptoms</a:t>
            </a:r>
          </a:p>
        </p:txBody>
      </p:sp>
      <p:sp>
        <p:nvSpPr>
          <p:cNvPr id="14" name="TextBox 13"/>
          <p:cNvSpPr txBox="1"/>
          <p:nvPr/>
        </p:nvSpPr>
        <p:spPr>
          <a:xfrm>
            <a:off x="7815714" y="328168"/>
            <a:ext cx="1233223" cy="369332"/>
          </a:xfrm>
          <a:prstGeom prst="rect">
            <a:avLst/>
          </a:prstGeom>
          <a:noFill/>
        </p:spPr>
        <p:txBody>
          <a:bodyPr wrap="none" rtlCol="0">
            <a:spAutoFit/>
          </a:bodyPr>
          <a:lstStyle/>
          <a:p>
            <a:r>
              <a:rPr lang="en-US"/>
              <a:t>Depression</a:t>
            </a:r>
          </a:p>
        </p:txBody>
      </p:sp>
      <p:sp>
        <p:nvSpPr>
          <p:cNvPr id="15" name="TextBox 14"/>
          <p:cNvSpPr txBox="1"/>
          <p:nvPr/>
        </p:nvSpPr>
        <p:spPr>
          <a:xfrm>
            <a:off x="7815714" y="882166"/>
            <a:ext cx="4166205" cy="369332"/>
          </a:xfrm>
          <a:prstGeom prst="rect">
            <a:avLst/>
          </a:prstGeom>
          <a:noFill/>
        </p:spPr>
        <p:txBody>
          <a:bodyPr wrap="none" rtlCol="0">
            <a:spAutoFit/>
          </a:bodyPr>
          <a:lstStyle/>
          <a:p>
            <a:r>
              <a:rPr lang="en-US"/>
              <a:t>Exacerbation of personality vulnerabilities </a:t>
            </a:r>
          </a:p>
        </p:txBody>
      </p:sp>
      <p:sp>
        <p:nvSpPr>
          <p:cNvPr id="16" name="TextBox 15"/>
          <p:cNvSpPr txBox="1"/>
          <p:nvPr/>
        </p:nvSpPr>
        <p:spPr>
          <a:xfrm>
            <a:off x="7815714" y="1436164"/>
            <a:ext cx="3172920" cy="369332"/>
          </a:xfrm>
          <a:prstGeom prst="rect">
            <a:avLst/>
          </a:prstGeom>
          <a:noFill/>
        </p:spPr>
        <p:txBody>
          <a:bodyPr wrap="none" rtlCol="0">
            <a:spAutoFit/>
          </a:bodyPr>
          <a:lstStyle/>
          <a:p>
            <a:r>
              <a:rPr lang="en-US"/>
              <a:t>Frustration with medical system</a:t>
            </a:r>
          </a:p>
        </p:txBody>
      </p:sp>
      <p:sp>
        <p:nvSpPr>
          <p:cNvPr id="17" name="TextBox 16"/>
          <p:cNvSpPr txBox="1"/>
          <p:nvPr/>
        </p:nvSpPr>
        <p:spPr>
          <a:xfrm>
            <a:off x="7815714" y="1990162"/>
            <a:ext cx="3552704" cy="369332"/>
          </a:xfrm>
          <a:prstGeom prst="rect">
            <a:avLst/>
          </a:prstGeom>
          <a:noFill/>
        </p:spPr>
        <p:txBody>
          <a:bodyPr wrap="none" rtlCol="0">
            <a:spAutoFit/>
          </a:bodyPr>
          <a:lstStyle/>
          <a:p>
            <a:r>
              <a:rPr lang="en-US"/>
              <a:t>Suggestion that this is all psychiatric</a:t>
            </a:r>
          </a:p>
        </p:txBody>
      </p:sp>
      <p:sp>
        <p:nvSpPr>
          <p:cNvPr id="18" name="TextBox 17"/>
          <p:cNvSpPr txBox="1"/>
          <p:nvPr/>
        </p:nvSpPr>
        <p:spPr>
          <a:xfrm>
            <a:off x="7815714" y="2544160"/>
            <a:ext cx="1665456" cy="369332"/>
          </a:xfrm>
          <a:prstGeom prst="rect">
            <a:avLst/>
          </a:prstGeom>
          <a:noFill/>
        </p:spPr>
        <p:txBody>
          <a:bodyPr wrap="none" rtlCol="0">
            <a:spAutoFit/>
          </a:bodyPr>
          <a:lstStyle/>
          <a:p>
            <a:r>
              <a:rPr lang="en-US"/>
              <a:t>Familial distress</a:t>
            </a:r>
          </a:p>
        </p:txBody>
      </p:sp>
      <p:sp>
        <p:nvSpPr>
          <p:cNvPr id="19" name="TextBox 18"/>
          <p:cNvSpPr txBox="1"/>
          <p:nvPr/>
        </p:nvSpPr>
        <p:spPr>
          <a:xfrm>
            <a:off x="7815714" y="3098158"/>
            <a:ext cx="3593356" cy="369332"/>
          </a:xfrm>
          <a:prstGeom prst="rect">
            <a:avLst/>
          </a:prstGeom>
          <a:noFill/>
        </p:spPr>
        <p:txBody>
          <a:bodyPr wrap="none" rtlCol="0">
            <a:spAutoFit/>
          </a:bodyPr>
          <a:lstStyle/>
          <a:p>
            <a:r>
              <a:rPr lang="en-US"/>
              <a:t>Difficulty with occupational function</a:t>
            </a:r>
          </a:p>
        </p:txBody>
      </p:sp>
      <p:sp>
        <p:nvSpPr>
          <p:cNvPr id="20" name="TextBox 19"/>
          <p:cNvSpPr txBox="1"/>
          <p:nvPr/>
        </p:nvSpPr>
        <p:spPr>
          <a:xfrm>
            <a:off x="7815714" y="3655798"/>
            <a:ext cx="1610569" cy="369332"/>
          </a:xfrm>
          <a:prstGeom prst="rect">
            <a:avLst/>
          </a:prstGeom>
          <a:noFill/>
        </p:spPr>
        <p:txBody>
          <a:bodyPr wrap="none" rtlCol="0">
            <a:spAutoFit/>
          </a:bodyPr>
          <a:lstStyle/>
          <a:p>
            <a:r>
              <a:rPr lang="en-US"/>
              <a:t>Demoralization</a:t>
            </a:r>
          </a:p>
        </p:txBody>
      </p:sp>
      <p:sp>
        <p:nvSpPr>
          <p:cNvPr id="21" name="TextBox 20"/>
          <p:cNvSpPr txBox="1"/>
          <p:nvPr/>
        </p:nvSpPr>
        <p:spPr>
          <a:xfrm>
            <a:off x="7815714" y="4213438"/>
            <a:ext cx="1614288" cy="369332"/>
          </a:xfrm>
          <a:prstGeom prst="rect">
            <a:avLst/>
          </a:prstGeom>
          <a:noFill/>
        </p:spPr>
        <p:txBody>
          <a:bodyPr wrap="none" rtlCol="0">
            <a:spAutoFit/>
          </a:bodyPr>
          <a:lstStyle/>
          <a:p>
            <a:r>
              <a:rPr lang="en-US" dirty="0"/>
              <a:t>Deconditioning</a:t>
            </a:r>
          </a:p>
        </p:txBody>
      </p:sp>
      <p:sp>
        <p:nvSpPr>
          <p:cNvPr id="22" name="TextBox 21"/>
          <p:cNvSpPr txBox="1"/>
          <p:nvPr/>
        </p:nvSpPr>
        <p:spPr>
          <a:xfrm>
            <a:off x="7815714" y="4766367"/>
            <a:ext cx="1710405" cy="369332"/>
          </a:xfrm>
          <a:prstGeom prst="rect">
            <a:avLst/>
          </a:prstGeom>
          <a:noFill/>
        </p:spPr>
        <p:txBody>
          <a:bodyPr wrap="none" rtlCol="0">
            <a:spAutoFit/>
          </a:bodyPr>
          <a:lstStyle/>
          <a:p>
            <a:r>
              <a:rPr lang="en-US"/>
              <a:t>Iatrogenic injury</a:t>
            </a:r>
          </a:p>
        </p:txBody>
      </p:sp>
      <p:sp>
        <p:nvSpPr>
          <p:cNvPr id="23" name="TextBox 22"/>
          <p:cNvSpPr txBox="1"/>
          <p:nvPr/>
        </p:nvSpPr>
        <p:spPr>
          <a:xfrm>
            <a:off x="7815714" y="5324007"/>
            <a:ext cx="3741281" cy="369332"/>
          </a:xfrm>
          <a:prstGeom prst="rect">
            <a:avLst/>
          </a:prstGeom>
          <a:noFill/>
        </p:spPr>
        <p:txBody>
          <a:bodyPr wrap="none" rtlCol="0">
            <a:spAutoFit/>
          </a:bodyPr>
          <a:lstStyle/>
          <a:p>
            <a:r>
              <a:rPr lang="en-US"/>
              <a:t>Symptomatic medication dependence</a:t>
            </a:r>
          </a:p>
        </p:txBody>
      </p:sp>
      <p:sp>
        <p:nvSpPr>
          <p:cNvPr id="24" name="TextBox 23"/>
          <p:cNvSpPr txBox="1"/>
          <p:nvPr/>
        </p:nvSpPr>
        <p:spPr>
          <a:xfrm>
            <a:off x="7815714" y="5876936"/>
            <a:ext cx="3147144" cy="369332"/>
          </a:xfrm>
          <a:prstGeom prst="rect">
            <a:avLst/>
          </a:prstGeom>
          <a:noFill/>
        </p:spPr>
        <p:txBody>
          <a:bodyPr wrap="none" rtlCol="0">
            <a:spAutoFit/>
          </a:bodyPr>
          <a:lstStyle/>
          <a:p>
            <a:r>
              <a:rPr lang="en-US"/>
              <a:t>Accumulation of “chart viruses”</a:t>
            </a:r>
          </a:p>
        </p:txBody>
      </p:sp>
      <p:sp>
        <p:nvSpPr>
          <p:cNvPr id="25" name="Right Arrow 24"/>
          <p:cNvSpPr/>
          <p:nvPr/>
        </p:nvSpPr>
        <p:spPr>
          <a:xfrm>
            <a:off x="2650855" y="3150200"/>
            <a:ext cx="539015" cy="344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6905789" y="3123221"/>
            <a:ext cx="539015" cy="344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663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99034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quote from her evaluation for the pain service</a:t>
            </a:r>
          </a:p>
        </p:txBody>
      </p:sp>
      <p:sp>
        <p:nvSpPr>
          <p:cNvPr id="3" name="Content Placeholder 2"/>
          <p:cNvSpPr>
            <a:spLocks noGrp="1"/>
          </p:cNvSpPr>
          <p:nvPr>
            <p:ph idx="1"/>
          </p:nvPr>
        </p:nvSpPr>
        <p:spPr/>
        <p:txBody>
          <a:bodyPr/>
          <a:lstStyle/>
          <a:p>
            <a:r>
              <a:rPr lang="en-US" i="1" dirty="0"/>
              <a:t>Well, I think I must be suffering from hysteria. The doctors have all told me this is all psychiatric. No one could have all of these things wrong with them at the same time without any of the tests showing something wrong, could they?</a:t>
            </a:r>
          </a:p>
        </p:txBody>
      </p:sp>
    </p:spTree>
    <p:extLst>
      <p:ext uri="{BB962C8B-B14F-4D97-AF65-F5344CB8AC3E}">
        <p14:creationId xmlns:p14="http://schemas.microsoft.com/office/powerpoint/2010/main" val="2903416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quote from her evaluation for the pain service</a:t>
            </a:r>
          </a:p>
        </p:txBody>
      </p:sp>
      <p:sp>
        <p:nvSpPr>
          <p:cNvPr id="3" name="Content Placeholder 2"/>
          <p:cNvSpPr>
            <a:spLocks noGrp="1"/>
          </p:cNvSpPr>
          <p:nvPr>
            <p:ph idx="1"/>
          </p:nvPr>
        </p:nvSpPr>
        <p:spPr/>
        <p:txBody>
          <a:bodyPr/>
          <a:lstStyle/>
          <a:p>
            <a:r>
              <a:rPr lang="en-US" i="1" dirty="0"/>
              <a:t>Well, I think I must be suffering from hysteria. The doctors have all told me this is all psychiatric. No one could have all of these things wrong with them at the same time without any of the tests showing something wrong, could they?</a:t>
            </a:r>
          </a:p>
        </p:txBody>
      </p:sp>
    </p:spTree>
    <p:extLst>
      <p:ext uri="{BB962C8B-B14F-4D97-AF65-F5344CB8AC3E}">
        <p14:creationId xmlns:p14="http://schemas.microsoft.com/office/powerpoint/2010/main" val="31914768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69850"/>
            <a:ext cx="9144000" cy="6718300"/>
          </a:xfrm>
          <a:prstGeom prst="rect">
            <a:avLst/>
          </a:prstGeom>
        </p:spPr>
      </p:pic>
    </p:spTree>
    <p:extLst>
      <p:ext uri="{BB962C8B-B14F-4D97-AF65-F5344CB8AC3E}">
        <p14:creationId xmlns:p14="http://schemas.microsoft.com/office/powerpoint/2010/main" val="59561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342414-CE60-3374-8021-68CA6CBD7F1E}"/>
              </a:ext>
            </a:extLst>
          </p:cNvPr>
          <p:cNvPicPr>
            <a:picLocks noChangeAspect="1"/>
          </p:cNvPicPr>
          <p:nvPr/>
        </p:nvPicPr>
        <p:blipFill>
          <a:blip r:embed="rId2"/>
          <a:stretch>
            <a:fillRect/>
          </a:stretch>
        </p:blipFill>
        <p:spPr>
          <a:xfrm>
            <a:off x="4359965" y="280150"/>
            <a:ext cx="7587975" cy="6438702"/>
          </a:xfrm>
          <a:prstGeom prst="rect">
            <a:avLst/>
          </a:prstGeom>
        </p:spPr>
      </p:pic>
      <p:sp>
        <p:nvSpPr>
          <p:cNvPr id="3" name="TextBox 2">
            <a:extLst>
              <a:ext uri="{FF2B5EF4-FFF2-40B4-BE49-F238E27FC236}">
                <a16:creationId xmlns:a16="http://schemas.microsoft.com/office/drawing/2014/main" id="{F7D9E9CC-B9C1-9EA4-006B-BCE6BDE053C6}"/>
              </a:ext>
            </a:extLst>
          </p:cNvPr>
          <p:cNvSpPr txBox="1"/>
          <p:nvPr/>
        </p:nvSpPr>
        <p:spPr>
          <a:xfrm>
            <a:off x="151243" y="545195"/>
            <a:ext cx="4349268" cy="954107"/>
          </a:xfrm>
          <a:prstGeom prst="rect">
            <a:avLst/>
          </a:prstGeom>
          <a:noFill/>
        </p:spPr>
        <p:txBody>
          <a:bodyPr wrap="none" rtlCol="0">
            <a:spAutoFit/>
          </a:bodyPr>
          <a:lstStyle/>
          <a:p>
            <a:r>
              <a:rPr lang="en-US" sz="2800" dirty="0"/>
              <a:t>Both acute pain and chronic </a:t>
            </a:r>
          </a:p>
          <a:p>
            <a:r>
              <a:rPr lang="en-US" sz="2800" dirty="0"/>
              <a:t>pain are modulated </a:t>
            </a:r>
          </a:p>
        </p:txBody>
      </p:sp>
      <p:sp>
        <p:nvSpPr>
          <p:cNvPr id="4" name="TextBox 3">
            <a:extLst>
              <a:ext uri="{FF2B5EF4-FFF2-40B4-BE49-F238E27FC236}">
                <a16:creationId xmlns:a16="http://schemas.microsoft.com/office/drawing/2014/main" id="{F4F3D370-41E6-ED5F-8206-D78D9BF2FC85}"/>
              </a:ext>
            </a:extLst>
          </p:cNvPr>
          <p:cNvSpPr txBox="1"/>
          <p:nvPr/>
        </p:nvSpPr>
        <p:spPr>
          <a:xfrm>
            <a:off x="151243" y="2584174"/>
            <a:ext cx="4461158" cy="1384995"/>
          </a:xfrm>
          <a:prstGeom prst="rect">
            <a:avLst/>
          </a:prstGeom>
          <a:noFill/>
        </p:spPr>
        <p:txBody>
          <a:bodyPr wrap="none" rtlCol="0">
            <a:spAutoFit/>
          </a:bodyPr>
          <a:lstStyle/>
          <a:p>
            <a:r>
              <a:rPr lang="en-US" sz="2800" dirty="0"/>
              <a:t>Both the somatosensory and </a:t>
            </a:r>
          </a:p>
          <a:p>
            <a:r>
              <a:rPr lang="en-US" sz="2800" dirty="0"/>
              <a:t>autonomic nervous system </a:t>
            </a:r>
          </a:p>
          <a:p>
            <a:r>
              <a:rPr lang="en-US" sz="2800" dirty="0"/>
              <a:t>convey pain information</a:t>
            </a:r>
          </a:p>
        </p:txBody>
      </p:sp>
    </p:spTree>
    <p:extLst>
      <p:ext uri="{BB962C8B-B14F-4D97-AF65-F5344CB8AC3E}">
        <p14:creationId xmlns:p14="http://schemas.microsoft.com/office/powerpoint/2010/main" val="5007364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1E418-4499-6A8F-2A77-3BC347E2FAA3}"/>
              </a:ext>
            </a:extLst>
          </p:cNvPr>
          <p:cNvPicPr>
            <a:picLocks noChangeAspect="1"/>
          </p:cNvPicPr>
          <p:nvPr/>
        </p:nvPicPr>
        <p:blipFill>
          <a:blip r:embed="rId2"/>
          <a:stretch>
            <a:fillRect/>
          </a:stretch>
        </p:blipFill>
        <p:spPr>
          <a:xfrm>
            <a:off x="1610139" y="77205"/>
            <a:ext cx="8622782" cy="6442865"/>
          </a:xfrm>
          <a:prstGeom prst="rect">
            <a:avLst/>
          </a:prstGeom>
        </p:spPr>
      </p:pic>
    </p:spTree>
    <p:extLst>
      <p:ext uri="{BB962C8B-B14F-4D97-AF65-F5344CB8AC3E}">
        <p14:creationId xmlns:p14="http://schemas.microsoft.com/office/powerpoint/2010/main" val="296544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brain&#10;&#10;Description automatically generated">
            <a:extLst>
              <a:ext uri="{FF2B5EF4-FFF2-40B4-BE49-F238E27FC236}">
                <a16:creationId xmlns:a16="http://schemas.microsoft.com/office/drawing/2014/main" id="{AEFFFEFC-FF09-F24C-8918-D85F67CF9C34}"/>
              </a:ext>
            </a:extLst>
          </p:cNvPr>
          <p:cNvPicPr>
            <a:picLocks noChangeAspect="1"/>
          </p:cNvPicPr>
          <p:nvPr/>
        </p:nvPicPr>
        <p:blipFill>
          <a:blip r:embed="rId2"/>
          <a:stretch>
            <a:fillRect/>
          </a:stretch>
        </p:blipFill>
        <p:spPr>
          <a:xfrm>
            <a:off x="2656656" y="0"/>
            <a:ext cx="6878688" cy="6858000"/>
          </a:xfrm>
          <a:prstGeom prst="rect">
            <a:avLst/>
          </a:prstGeom>
        </p:spPr>
      </p:pic>
      <p:sp>
        <p:nvSpPr>
          <p:cNvPr id="2" name="TextBox 1">
            <a:extLst>
              <a:ext uri="{FF2B5EF4-FFF2-40B4-BE49-F238E27FC236}">
                <a16:creationId xmlns:a16="http://schemas.microsoft.com/office/drawing/2014/main" id="{D2F552F8-3638-37DF-52AF-E7B0DCAA43E2}"/>
              </a:ext>
            </a:extLst>
          </p:cNvPr>
          <p:cNvSpPr txBox="1"/>
          <p:nvPr/>
        </p:nvSpPr>
        <p:spPr>
          <a:xfrm>
            <a:off x="460952" y="427384"/>
            <a:ext cx="2449517" cy="584775"/>
          </a:xfrm>
          <a:prstGeom prst="rect">
            <a:avLst/>
          </a:prstGeom>
          <a:noFill/>
        </p:spPr>
        <p:txBody>
          <a:bodyPr wrap="none" rtlCol="0">
            <a:spAutoFit/>
          </a:bodyPr>
          <a:lstStyle/>
          <a:p>
            <a:r>
              <a:rPr lang="en-US" sz="3200" dirty="0"/>
              <a:t>Afferent Pain </a:t>
            </a:r>
          </a:p>
        </p:txBody>
      </p:sp>
      <p:sp>
        <p:nvSpPr>
          <p:cNvPr id="4" name="TextBox 3">
            <a:extLst>
              <a:ext uri="{FF2B5EF4-FFF2-40B4-BE49-F238E27FC236}">
                <a16:creationId xmlns:a16="http://schemas.microsoft.com/office/drawing/2014/main" id="{05FE027F-B9A9-2D9C-4D88-082DECF2A1BD}"/>
              </a:ext>
            </a:extLst>
          </p:cNvPr>
          <p:cNvSpPr txBox="1"/>
          <p:nvPr/>
        </p:nvSpPr>
        <p:spPr>
          <a:xfrm>
            <a:off x="384015" y="1574800"/>
            <a:ext cx="3537956" cy="461665"/>
          </a:xfrm>
          <a:prstGeom prst="rect">
            <a:avLst/>
          </a:prstGeom>
          <a:noFill/>
        </p:spPr>
        <p:txBody>
          <a:bodyPr wrap="none" rtlCol="0">
            <a:spAutoFit/>
          </a:bodyPr>
          <a:lstStyle/>
          <a:p>
            <a:r>
              <a:rPr lang="en-US" sz="2400" dirty="0"/>
              <a:t>Acute pain vs Chronic Pain</a:t>
            </a:r>
          </a:p>
        </p:txBody>
      </p:sp>
    </p:spTree>
    <p:extLst>
      <p:ext uri="{BB962C8B-B14F-4D97-AF65-F5344CB8AC3E}">
        <p14:creationId xmlns:p14="http://schemas.microsoft.com/office/powerpoint/2010/main" val="13619706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altLang="x-none">
                <a:ea typeface="ＭＳ Ｐゴシック" charset="-128"/>
              </a:rPr>
              <a:t>Somatization-Hysteria-Functional disorders</a:t>
            </a:r>
          </a:p>
        </p:txBody>
      </p:sp>
      <p:sp>
        <p:nvSpPr>
          <p:cNvPr id="21506" name="Rectangle 3"/>
          <p:cNvSpPr>
            <a:spLocks noGrp="1" noChangeArrowheads="1"/>
          </p:cNvSpPr>
          <p:nvPr>
            <p:ph type="body" idx="1"/>
          </p:nvPr>
        </p:nvSpPr>
        <p:spPr/>
        <p:txBody>
          <a:bodyPr>
            <a:normAutofit/>
          </a:bodyPr>
          <a:lstStyle/>
          <a:p>
            <a:r>
              <a:rPr lang="en-US" altLang="x-none" sz="3600">
                <a:ea typeface="ＭＳ Ｐゴシック" charset="-128"/>
              </a:rPr>
              <a:t>The expression of psychological dysfunction through physical symptoms</a:t>
            </a:r>
          </a:p>
          <a:p>
            <a:endParaRPr lang="en-US" altLang="x-none" sz="3600">
              <a:ea typeface="ＭＳ Ｐゴシック" charset="-128"/>
            </a:endParaRPr>
          </a:p>
          <a:p>
            <a:r>
              <a:rPr lang="en-US" altLang="x-none" sz="3600">
                <a:ea typeface="ＭＳ Ｐゴシック" charset="-128"/>
              </a:rPr>
              <a:t>The patient complains of a symptom that has no medical cause</a:t>
            </a:r>
          </a:p>
          <a:p>
            <a:endParaRPr lang="en-US" altLang="x-none" sz="3600">
              <a:ea typeface="ＭＳ Ｐゴシック" charset="-128"/>
            </a:endParaRPr>
          </a:p>
          <a:p>
            <a:r>
              <a:rPr lang="en-US" altLang="x-none" sz="3600">
                <a:ea typeface="ＭＳ Ｐゴシック" charset="-128"/>
              </a:rPr>
              <a:t>A diagnosis of exclusion</a:t>
            </a:r>
          </a:p>
        </p:txBody>
      </p:sp>
    </p:spTree>
    <p:extLst>
      <p:ext uri="{BB962C8B-B14F-4D97-AF65-F5344CB8AC3E}">
        <p14:creationId xmlns:p14="http://schemas.microsoft.com/office/powerpoint/2010/main" val="1119673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Hysteroepilepsy</a:t>
            </a:r>
            <a:endParaRPr lang="en-US" dirty="0"/>
          </a:p>
        </p:txBody>
      </p:sp>
      <p:sp>
        <p:nvSpPr>
          <p:cNvPr id="3" name="Content Placeholder 2"/>
          <p:cNvSpPr>
            <a:spLocks noGrp="1"/>
          </p:cNvSpPr>
          <p:nvPr>
            <p:ph idx="1"/>
          </p:nvPr>
        </p:nvSpPr>
        <p:spPr/>
        <p:txBody>
          <a:bodyPr>
            <a:normAutofit lnSpcReduction="10000"/>
          </a:bodyPr>
          <a:lstStyle/>
          <a:p>
            <a:r>
              <a:rPr lang="en-US" dirty="0"/>
              <a:t>Described by JM Charcot after he placed “non-insane” women on the same ward (this included placing epilepsy with hysteria)</a:t>
            </a:r>
          </a:p>
          <a:p>
            <a:endParaRPr lang="en-US" dirty="0"/>
          </a:p>
          <a:p>
            <a:r>
              <a:rPr lang="en-US" dirty="0"/>
              <a:t>Charcot thought </a:t>
            </a:r>
            <a:r>
              <a:rPr lang="en-US" dirty="0" err="1"/>
              <a:t>hysteroepilepsy</a:t>
            </a:r>
            <a:r>
              <a:rPr lang="en-US" dirty="0"/>
              <a:t> was ”organic”</a:t>
            </a:r>
          </a:p>
          <a:p>
            <a:endParaRPr lang="en-US" dirty="0"/>
          </a:p>
          <a:p>
            <a:r>
              <a:rPr lang="en-US" dirty="0"/>
              <a:t>”</a:t>
            </a:r>
            <a:r>
              <a:rPr lang="mr-IN" dirty="0"/>
              <a:t>…</a:t>
            </a:r>
            <a:r>
              <a:rPr lang="en-US" dirty="0"/>
              <a:t>perfectly legitimate pathological phenomena, in which the will of the patient counts for nothing, absolutely nothing”*</a:t>
            </a:r>
          </a:p>
          <a:p>
            <a:endParaRPr lang="en-US" dirty="0"/>
          </a:p>
          <a:p>
            <a:r>
              <a:rPr lang="en-US" dirty="0"/>
              <a:t>Babinski eventually persuaded him that these patients may be responding to suggestion and attention</a:t>
            </a:r>
          </a:p>
        </p:txBody>
      </p:sp>
      <p:sp>
        <p:nvSpPr>
          <p:cNvPr id="5" name="TextBox 4"/>
          <p:cNvSpPr txBox="1"/>
          <p:nvPr/>
        </p:nvSpPr>
        <p:spPr>
          <a:xfrm>
            <a:off x="992809" y="6176963"/>
            <a:ext cx="9410700" cy="461665"/>
          </a:xfrm>
          <a:prstGeom prst="rect">
            <a:avLst/>
          </a:prstGeom>
          <a:noFill/>
        </p:spPr>
        <p:txBody>
          <a:bodyPr wrap="square" rtlCol="0">
            <a:spAutoFit/>
          </a:bodyPr>
          <a:lstStyle/>
          <a:p>
            <a:r>
              <a:rPr lang="en-US" sz="1200"/>
              <a:t>CLINICAL LECTURES ON DISEASES OF THE NERVOUS SYSTEM DELIVERED AT INFIRMARY LA SALPETRIERE BY PROFESSOR J. </a:t>
            </a:r>
            <a:r>
              <a:rPr lang="en-US" sz="1200" dirty="0"/>
              <a:t>M. CHARCOT, VOL 3 LONDON: THE NEW SYDENHA.M SOCIETY. 1889.</a:t>
            </a:r>
          </a:p>
        </p:txBody>
      </p:sp>
      <p:sp>
        <p:nvSpPr>
          <p:cNvPr id="6" name="TextBox 5"/>
          <p:cNvSpPr txBox="1"/>
          <p:nvPr/>
        </p:nvSpPr>
        <p:spPr>
          <a:xfrm>
            <a:off x="785191" y="6301409"/>
            <a:ext cx="300082"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5375939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720B-F334-813B-7D03-1770E56B5C1E}"/>
              </a:ext>
            </a:extLst>
          </p:cNvPr>
          <p:cNvSpPr>
            <a:spLocks noGrp="1"/>
          </p:cNvSpPr>
          <p:nvPr>
            <p:ph type="title"/>
          </p:nvPr>
        </p:nvSpPr>
        <p:spPr/>
        <p:txBody>
          <a:bodyPr/>
          <a:lstStyle/>
          <a:p>
            <a:r>
              <a:rPr lang="en-US" dirty="0"/>
              <a:t>Pain and sensory amplification</a:t>
            </a:r>
          </a:p>
        </p:txBody>
      </p:sp>
      <p:sp>
        <p:nvSpPr>
          <p:cNvPr id="3" name="Content Placeholder 2">
            <a:extLst>
              <a:ext uri="{FF2B5EF4-FFF2-40B4-BE49-F238E27FC236}">
                <a16:creationId xmlns:a16="http://schemas.microsoft.com/office/drawing/2014/main" id="{1B9FB48E-1458-9A04-A3F9-B3E71D45EAD2}"/>
              </a:ext>
            </a:extLst>
          </p:cNvPr>
          <p:cNvSpPr>
            <a:spLocks noGrp="1"/>
          </p:cNvSpPr>
          <p:nvPr>
            <p:ph idx="1"/>
          </p:nvPr>
        </p:nvSpPr>
        <p:spPr>
          <a:xfrm>
            <a:off x="655983" y="1825625"/>
            <a:ext cx="10697817" cy="4351338"/>
          </a:xfrm>
        </p:spPr>
        <p:txBody>
          <a:bodyPr/>
          <a:lstStyle/>
          <a:p>
            <a:r>
              <a:rPr lang="en-US" dirty="0"/>
              <a:t>Sensory information is integrated at every level of the nervous systems</a:t>
            </a:r>
          </a:p>
          <a:p>
            <a:r>
              <a:rPr lang="en-US" dirty="0"/>
              <a:t>Nerve endings are most sensitive to a particular stimulus, but will react to intense stimuli of other types, and are “tuned” by the surrounding nerves and tissues.</a:t>
            </a:r>
          </a:p>
          <a:p>
            <a:r>
              <a:rPr lang="en-US" dirty="0"/>
              <a:t>The neurons that carry pain are located in the dorsal area of the spine, and then send signals to the brain (thalamus) and up and down the spine to modulate other incoming signals and to modulate motor output.</a:t>
            </a:r>
          </a:p>
          <a:p>
            <a:r>
              <a:rPr lang="en-US" dirty="0"/>
              <a:t>Pain is modulated by efferent nerves from the brain, spine and local tissue</a:t>
            </a:r>
          </a:p>
          <a:p>
            <a:endParaRPr lang="en-US" dirty="0"/>
          </a:p>
        </p:txBody>
      </p:sp>
    </p:spTree>
    <p:extLst>
      <p:ext uri="{BB962C8B-B14F-4D97-AF65-F5344CB8AC3E}">
        <p14:creationId xmlns:p14="http://schemas.microsoft.com/office/powerpoint/2010/main" val="34376894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600" y="1379081"/>
            <a:ext cx="2840971" cy="646331"/>
          </a:xfrm>
          <a:prstGeom prst="rect">
            <a:avLst/>
          </a:prstGeom>
          <a:noFill/>
        </p:spPr>
        <p:txBody>
          <a:bodyPr wrap="none" rtlCol="0">
            <a:spAutoFit/>
          </a:bodyPr>
          <a:lstStyle/>
          <a:p>
            <a:r>
              <a:rPr lang="en-US" dirty="0"/>
              <a:t>Unconscious psychic conflict</a:t>
            </a:r>
          </a:p>
          <a:p>
            <a:r>
              <a:rPr lang="en-US" dirty="0"/>
              <a:t>Unresolvable life problems</a:t>
            </a:r>
          </a:p>
        </p:txBody>
      </p:sp>
      <p:sp>
        <p:nvSpPr>
          <p:cNvPr id="6" name="TextBox 5"/>
          <p:cNvSpPr txBox="1"/>
          <p:nvPr/>
        </p:nvSpPr>
        <p:spPr>
          <a:xfrm>
            <a:off x="355600" y="2825750"/>
            <a:ext cx="2546018" cy="369332"/>
          </a:xfrm>
          <a:prstGeom prst="rect">
            <a:avLst/>
          </a:prstGeom>
          <a:noFill/>
        </p:spPr>
        <p:txBody>
          <a:bodyPr wrap="none" rtlCol="0">
            <a:spAutoFit/>
          </a:bodyPr>
          <a:lstStyle/>
          <a:p>
            <a:r>
              <a:rPr lang="en-US"/>
              <a:t>Vulnerable temperament</a:t>
            </a:r>
          </a:p>
        </p:txBody>
      </p:sp>
      <p:sp>
        <p:nvSpPr>
          <p:cNvPr id="9" name="TextBox 8"/>
          <p:cNvSpPr txBox="1"/>
          <p:nvPr/>
        </p:nvSpPr>
        <p:spPr>
          <a:xfrm>
            <a:off x="355600" y="4000500"/>
            <a:ext cx="1829540" cy="369332"/>
          </a:xfrm>
          <a:prstGeom prst="rect">
            <a:avLst/>
          </a:prstGeom>
          <a:noFill/>
        </p:spPr>
        <p:txBody>
          <a:bodyPr wrap="none" rtlCol="0">
            <a:spAutoFit/>
          </a:bodyPr>
          <a:lstStyle/>
          <a:p>
            <a:r>
              <a:rPr lang="en-US"/>
              <a:t>Major depression</a:t>
            </a:r>
          </a:p>
        </p:txBody>
      </p:sp>
      <p:sp>
        <p:nvSpPr>
          <p:cNvPr id="10" name="TextBox 9"/>
          <p:cNvSpPr txBox="1"/>
          <p:nvPr/>
        </p:nvSpPr>
        <p:spPr>
          <a:xfrm>
            <a:off x="355600" y="5175250"/>
            <a:ext cx="3415102" cy="369332"/>
          </a:xfrm>
          <a:prstGeom prst="rect">
            <a:avLst/>
          </a:prstGeom>
          <a:noFill/>
        </p:spPr>
        <p:txBody>
          <a:bodyPr wrap="none" rtlCol="0">
            <a:spAutoFit/>
          </a:bodyPr>
          <a:lstStyle/>
          <a:p>
            <a:r>
              <a:rPr lang="en-US"/>
              <a:t>Conditioned pathological behavior</a:t>
            </a:r>
          </a:p>
        </p:txBody>
      </p:sp>
      <p:sp>
        <p:nvSpPr>
          <p:cNvPr id="22" name="TextBox 21"/>
          <p:cNvSpPr txBox="1"/>
          <p:nvPr/>
        </p:nvSpPr>
        <p:spPr>
          <a:xfrm>
            <a:off x="67377" y="19665"/>
            <a:ext cx="4513415" cy="369332"/>
          </a:xfrm>
          <a:prstGeom prst="rect">
            <a:avLst/>
          </a:prstGeom>
          <a:noFill/>
        </p:spPr>
        <p:txBody>
          <a:bodyPr wrap="none" rtlCol="0">
            <a:spAutoFit/>
          </a:bodyPr>
          <a:lstStyle/>
          <a:p>
            <a:r>
              <a:rPr lang="en-US" b="1" dirty="0"/>
              <a:t>A psychological model of </a:t>
            </a:r>
            <a:r>
              <a:rPr lang="en-US" b="1"/>
              <a:t>functional disorders</a:t>
            </a:r>
          </a:p>
        </p:txBody>
      </p:sp>
    </p:spTree>
    <p:extLst>
      <p:ext uri="{BB962C8B-B14F-4D97-AF65-F5344CB8AC3E}">
        <p14:creationId xmlns:p14="http://schemas.microsoft.com/office/powerpoint/2010/main" val="14337027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600" y="1379081"/>
            <a:ext cx="2835200" cy="646331"/>
          </a:xfrm>
          <a:prstGeom prst="rect">
            <a:avLst/>
          </a:prstGeom>
          <a:noFill/>
        </p:spPr>
        <p:txBody>
          <a:bodyPr wrap="none" rtlCol="0">
            <a:spAutoFit/>
          </a:bodyPr>
          <a:lstStyle/>
          <a:p>
            <a:r>
              <a:rPr lang="en-US"/>
              <a:t>Unconscious Psychic conflict</a:t>
            </a:r>
          </a:p>
          <a:p>
            <a:r>
              <a:rPr lang="en-US"/>
              <a:t>Unresolvable life problems</a:t>
            </a:r>
          </a:p>
        </p:txBody>
      </p:sp>
      <p:sp>
        <p:nvSpPr>
          <p:cNvPr id="6" name="TextBox 5"/>
          <p:cNvSpPr txBox="1"/>
          <p:nvPr/>
        </p:nvSpPr>
        <p:spPr>
          <a:xfrm>
            <a:off x="355600" y="2825750"/>
            <a:ext cx="2546018" cy="369332"/>
          </a:xfrm>
          <a:prstGeom prst="rect">
            <a:avLst/>
          </a:prstGeom>
          <a:noFill/>
        </p:spPr>
        <p:txBody>
          <a:bodyPr wrap="none" rtlCol="0">
            <a:spAutoFit/>
          </a:bodyPr>
          <a:lstStyle/>
          <a:p>
            <a:r>
              <a:rPr lang="en-US"/>
              <a:t>Vulnerable temperament</a:t>
            </a:r>
          </a:p>
        </p:txBody>
      </p:sp>
      <p:sp>
        <p:nvSpPr>
          <p:cNvPr id="9" name="TextBox 8"/>
          <p:cNvSpPr txBox="1"/>
          <p:nvPr/>
        </p:nvSpPr>
        <p:spPr>
          <a:xfrm>
            <a:off x="355600" y="4000500"/>
            <a:ext cx="1829540" cy="369332"/>
          </a:xfrm>
          <a:prstGeom prst="rect">
            <a:avLst/>
          </a:prstGeom>
          <a:noFill/>
        </p:spPr>
        <p:txBody>
          <a:bodyPr wrap="none" rtlCol="0">
            <a:spAutoFit/>
          </a:bodyPr>
          <a:lstStyle/>
          <a:p>
            <a:r>
              <a:rPr lang="en-US"/>
              <a:t>Major depression</a:t>
            </a:r>
          </a:p>
        </p:txBody>
      </p:sp>
      <p:sp>
        <p:nvSpPr>
          <p:cNvPr id="10" name="TextBox 9"/>
          <p:cNvSpPr txBox="1"/>
          <p:nvPr/>
        </p:nvSpPr>
        <p:spPr>
          <a:xfrm>
            <a:off x="355600" y="5175250"/>
            <a:ext cx="3415102" cy="369332"/>
          </a:xfrm>
          <a:prstGeom prst="rect">
            <a:avLst/>
          </a:prstGeom>
          <a:noFill/>
        </p:spPr>
        <p:txBody>
          <a:bodyPr wrap="none" rtlCol="0">
            <a:spAutoFit/>
          </a:bodyPr>
          <a:lstStyle/>
          <a:p>
            <a:r>
              <a:rPr lang="en-US"/>
              <a:t>Conditioned pathological behavior</a:t>
            </a:r>
          </a:p>
        </p:txBody>
      </p:sp>
      <p:sp>
        <p:nvSpPr>
          <p:cNvPr id="11" name="TextBox 10"/>
          <p:cNvSpPr txBox="1"/>
          <p:nvPr/>
        </p:nvSpPr>
        <p:spPr>
          <a:xfrm>
            <a:off x="3912427" y="381497"/>
            <a:ext cx="3264612" cy="369332"/>
          </a:xfrm>
          <a:prstGeom prst="rect">
            <a:avLst/>
          </a:prstGeom>
          <a:noFill/>
        </p:spPr>
        <p:txBody>
          <a:bodyPr wrap="none" rtlCol="0">
            <a:spAutoFit/>
          </a:bodyPr>
          <a:lstStyle/>
          <a:p>
            <a:r>
              <a:rPr lang="en-US"/>
              <a:t>Unexplained distress and anxiety</a:t>
            </a:r>
          </a:p>
        </p:txBody>
      </p:sp>
      <p:sp>
        <p:nvSpPr>
          <p:cNvPr id="12" name="TextBox 11"/>
          <p:cNvSpPr txBox="1"/>
          <p:nvPr/>
        </p:nvSpPr>
        <p:spPr>
          <a:xfrm>
            <a:off x="3912427" y="1085831"/>
            <a:ext cx="2271712" cy="369332"/>
          </a:xfrm>
          <a:prstGeom prst="rect">
            <a:avLst/>
          </a:prstGeom>
          <a:noFill/>
        </p:spPr>
        <p:txBody>
          <a:bodyPr wrap="none" rtlCol="0">
            <a:spAutoFit/>
          </a:bodyPr>
          <a:lstStyle/>
          <a:p>
            <a:r>
              <a:rPr lang="en-US"/>
              <a:t>Unstable relationships</a:t>
            </a:r>
          </a:p>
        </p:txBody>
      </p:sp>
      <p:sp>
        <p:nvSpPr>
          <p:cNvPr id="13" name="TextBox 12"/>
          <p:cNvSpPr txBox="1"/>
          <p:nvPr/>
        </p:nvSpPr>
        <p:spPr>
          <a:xfrm>
            <a:off x="3912427" y="1786731"/>
            <a:ext cx="3633815" cy="369332"/>
          </a:xfrm>
          <a:prstGeom prst="rect">
            <a:avLst/>
          </a:prstGeom>
          <a:noFill/>
        </p:spPr>
        <p:txBody>
          <a:bodyPr wrap="none" rtlCol="0">
            <a:spAutoFit/>
          </a:bodyPr>
          <a:lstStyle/>
          <a:p>
            <a:r>
              <a:rPr lang="en-US"/>
              <a:t>Excessive focus on internal sensation</a:t>
            </a:r>
          </a:p>
        </p:txBody>
      </p:sp>
      <p:sp>
        <p:nvSpPr>
          <p:cNvPr id="14" name="TextBox 13"/>
          <p:cNvSpPr txBox="1"/>
          <p:nvPr/>
        </p:nvSpPr>
        <p:spPr>
          <a:xfrm>
            <a:off x="3912427" y="2494499"/>
            <a:ext cx="2817887" cy="369332"/>
          </a:xfrm>
          <a:prstGeom prst="rect">
            <a:avLst/>
          </a:prstGeom>
          <a:noFill/>
        </p:spPr>
        <p:txBody>
          <a:bodyPr wrap="none" rtlCol="0">
            <a:spAutoFit/>
          </a:bodyPr>
          <a:lstStyle/>
          <a:p>
            <a:r>
              <a:rPr lang="en-US"/>
              <a:t>Focus on negative sensation</a:t>
            </a:r>
          </a:p>
        </p:txBody>
      </p:sp>
      <p:sp>
        <p:nvSpPr>
          <p:cNvPr id="15" name="TextBox 14"/>
          <p:cNvSpPr txBox="1"/>
          <p:nvPr/>
        </p:nvSpPr>
        <p:spPr>
          <a:xfrm>
            <a:off x="3912427" y="4015066"/>
            <a:ext cx="2596737" cy="369332"/>
          </a:xfrm>
          <a:prstGeom prst="rect">
            <a:avLst/>
          </a:prstGeom>
          <a:noFill/>
        </p:spPr>
        <p:txBody>
          <a:bodyPr wrap="none" rtlCol="0">
            <a:spAutoFit/>
          </a:bodyPr>
          <a:lstStyle/>
          <a:p>
            <a:r>
              <a:rPr lang="en-US"/>
              <a:t>Ruminations about illness</a:t>
            </a:r>
          </a:p>
        </p:txBody>
      </p:sp>
      <p:sp>
        <p:nvSpPr>
          <p:cNvPr id="16" name="TextBox 15"/>
          <p:cNvSpPr txBox="1"/>
          <p:nvPr/>
        </p:nvSpPr>
        <p:spPr>
          <a:xfrm>
            <a:off x="3912427" y="4719400"/>
            <a:ext cx="869084" cy="369332"/>
          </a:xfrm>
          <a:prstGeom prst="rect">
            <a:avLst/>
          </a:prstGeom>
          <a:noFill/>
        </p:spPr>
        <p:txBody>
          <a:bodyPr wrap="none" rtlCol="0">
            <a:spAutoFit/>
          </a:bodyPr>
          <a:lstStyle/>
          <a:p>
            <a:r>
              <a:rPr lang="en-US"/>
              <a:t>Fatigue</a:t>
            </a:r>
          </a:p>
        </p:txBody>
      </p:sp>
      <p:sp>
        <p:nvSpPr>
          <p:cNvPr id="17" name="TextBox 16"/>
          <p:cNvSpPr txBox="1"/>
          <p:nvPr/>
        </p:nvSpPr>
        <p:spPr>
          <a:xfrm>
            <a:off x="3881264" y="5423734"/>
            <a:ext cx="1663469" cy="369332"/>
          </a:xfrm>
          <a:prstGeom prst="rect">
            <a:avLst/>
          </a:prstGeom>
          <a:noFill/>
        </p:spPr>
        <p:txBody>
          <a:bodyPr wrap="none" rtlCol="0">
            <a:spAutoFit/>
          </a:bodyPr>
          <a:lstStyle/>
          <a:p>
            <a:r>
              <a:rPr lang="en-US"/>
              <a:t>Demoralization </a:t>
            </a:r>
          </a:p>
        </p:txBody>
      </p:sp>
      <p:sp>
        <p:nvSpPr>
          <p:cNvPr id="18" name="TextBox 17"/>
          <p:cNvSpPr txBox="1"/>
          <p:nvPr/>
        </p:nvSpPr>
        <p:spPr>
          <a:xfrm>
            <a:off x="3912427" y="3208100"/>
            <a:ext cx="2489912" cy="369332"/>
          </a:xfrm>
          <a:prstGeom prst="rect">
            <a:avLst/>
          </a:prstGeom>
          <a:noFill/>
        </p:spPr>
        <p:txBody>
          <a:bodyPr wrap="none" rtlCol="0">
            <a:spAutoFit/>
          </a:bodyPr>
          <a:lstStyle/>
          <a:p>
            <a:r>
              <a:rPr lang="en-US"/>
              <a:t>Nihilistic interpretations </a:t>
            </a:r>
          </a:p>
        </p:txBody>
      </p:sp>
      <p:sp>
        <p:nvSpPr>
          <p:cNvPr id="25" name="TextBox 24"/>
          <p:cNvSpPr txBox="1"/>
          <p:nvPr/>
        </p:nvSpPr>
        <p:spPr>
          <a:xfrm>
            <a:off x="3912427" y="6124634"/>
            <a:ext cx="3425490" cy="369332"/>
          </a:xfrm>
          <a:prstGeom prst="rect">
            <a:avLst/>
          </a:prstGeom>
          <a:noFill/>
        </p:spPr>
        <p:txBody>
          <a:bodyPr wrap="none" rtlCol="0">
            <a:spAutoFit/>
          </a:bodyPr>
          <a:lstStyle/>
          <a:p>
            <a:r>
              <a:rPr lang="en-US"/>
              <a:t>Social isolation and loss of support</a:t>
            </a:r>
          </a:p>
        </p:txBody>
      </p:sp>
      <p:sp>
        <p:nvSpPr>
          <p:cNvPr id="26" name="TextBox 25"/>
          <p:cNvSpPr txBox="1"/>
          <p:nvPr/>
        </p:nvSpPr>
        <p:spPr>
          <a:xfrm>
            <a:off x="67377" y="19665"/>
            <a:ext cx="4513415" cy="369332"/>
          </a:xfrm>
          <a:prstGeom prst="rect">
            <a:avLst/>
          </a:prstGeom>
          <a:noFill/>
        </p:spPr>
        <p:txBody>
          <a:bodyPr wrap="none" rtlCol="0">
            <a:spAutoFit/>
          </a:bodyPr>
          <a:lstStyle/>
          <a:p>
            <a:r>
              <a:rPr lang="en-US" b="1" dirty="0"/>
              <a:t>A psychological model of </a:t>
            </a:r>
            <a:r>
              <a:rPr lang="en-US" b="1"/>
              <a:t>functional disorders</a:t>
            </a:r>
          </a:p>
        </p:txBody>
      </p:sp>
      <p:sp>
        <p:nvSpPr>
          <p:cNvPr id="22" name="Right Arrow 21"/>
          <p:cNvSpPr/>
          <p:nvPr/>
        </p:nvSpPr>
        <p:spPr>
          <a:xfrm>
            <a:off x="3070459" y="2863831"/>
            <a:ext cx="539015" cy="344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3866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600" y="1379081"/>
            <a:ext cx="2835200" cy="646331"/>
          </a:xfrm>
          <a:prstGeom prst="rect">
            <a:avLst/>
          </a:prstGeom>
          <a:noFill/>
        </p:spPr>
        <p:txBody>
          <a:bodyPr wrap="none" rtlCol="0">
            <a:spAutoFit/>
          </a:bodyPr>
          <a:lstStyle/>
          <a:p>
            <a:r>
              <a:rPr lang="en-US"/>
              <a:t>Unconscious Psychic conflict</a:t>
            </a:r>
          </a:p>
          <a:p>
            <a:r>
              <a:rPr lang="en-US"/>
              <a:t>Unresolvable life problems</a:t>
            </a:r>
          </a:p>
        </p:txBody>
      </p:sp>
      <p:sp>
        <p:nvSpPr>
          <p:cNvPr id="6" name="TextBox 5"/>
          <p:cNvSpPr txBox="1"/>
          <p:nvPr/>
        </p:nvSpPr>
        <p:spPr>
          <a:xfrm>
            <a:off x="355600" y="2825750"/>
            <a:ext cx="2546018" cy="369332"/>
          </a:xfrm>
          <a:prstGeom prst="rect">
            <a:avLst/>
          </a:prstGeom>
          <a:noFill/>
        </p:spPr>
        <p:txBody>
          <a:bodyPr wrap="none" rtlCol="0">
            <a:spAutoFit/>
          </a:bodyPr>
          <a:lstStyle/>
          <a:p>
            <a:r>
              <a:rPr lang="en-US"/>
              <a:t>Vulnerable temperament</a:t>
            </a:r>
          </a:p>
        </p:txBody>
      </p:sp>
      <p:sp>
        <p:nvSpPr>
          <p:cNvPr id="9" name="TextBox 8"/>
          <p:cNvSpPr txBox="1"/>
          <p:nvPr/>
        </p:nvSpPr>
        <p:spPr>
          <a:xfrm>
            <a:off x="355600" y="4000500"/>
            <a:ext cx="1829540" cy="369332"/>
          </a:xfrm>
          <a:prstGeom prst="rect">
            <a:avLst/>
          </a:prstGeom>
          <a:noFill/>
        </p:spPr>
        <p:txBody>
          <a:bodyPr wrap="none" rtlCol="0">
            <a:spAutoFit/>
          </a:bodyPr>
          <a:lstStyle/>
          <a:p>
            <a:r>
              <a:rPr lang="en-US"/>
              <a:t>Major depression</a:t>
            </a:r>
          </a:p>
        </p:txBody>
      </p:sp>
      <p:sp>
        <p:nvSpPr>
          <p:cNvPr id="10" name="TextBox 9"/>
          <p:cNvSpPr txBox="1"/>
          <p:nvPr/>
        </p:nvSpPr>
        <p:spPr>
          <a:xfrm>
            <a:off x="355600" y="5175250"/>
            <a:ext cx="3415102" cy="369332"/>
          </a:xfrm>
          <a:prstGeom prst="rect">
            <a:avLst/>
          </a:prstGeom>
          <a:noFill/>
        </p:spPr>
        <p:txBody>
          <a:bodyPr wrap="none" rtlCol="0">
            <a:spAutoFit/>
          </a:bodyPr>
          <a:lstStyle/>
          <a:p>
            <a:r>
              <a:rPr lang="en-US"/>
              <a:t>Conditioned pathological behavior</a:t>
            </a:r>
          </a:p>
        </p:txBody>
      </p:sp>
      <p:sp>
        <p:nvSpPr>
          <p:cNvPr id="11" name="TextBox 10"/>
          <p:cNvSpPr txBox="1"/>
          <p:nvPr/>
        </p:nvSpPr>
        <p:spPr>
          <a:xfrm>
            <a:off x="3912427" y="381497"/>
            <a:ext cx="3264612" cy="369332"/>
          </a:xfrm>
          <a:prstGeom prst="rect">
            <a:avLst/>
          </a:prstGeom>
          <a:noFill/>
        </p:spPr>
        <p:txBody>
          <a:bodyPr wrap="none" rtlCol="0">
            <a:spAutoFit/>
          </a:bodyPr>
          <a:lstStyle/>
          <a:p>
            <a:r>
              <a:rPr lang="en-US"/>
              <a:t>Unexplained distress and anxiety</a:t>
            </a:r>
          </a:p>
        </p:txBody>
      </p:sp>
      <p:sp>
        <p:nvSpPr>
          <p:cNvPr id="12" name="TextBox 11"/>
          <p:cNvSpPr txBox="1"/>
          <p:nvPr/>
        </p:nvSpPr>
        <p:spPr>
          <a:xfrm>
            <a:off x="3912427" y="1085831"/>
            <a:ext cx="2271712" cy="369332"/>
          </a:xfrm>
          <a:prstGeom prst="rect">
            <a:avLst/>
          </a:prstGeom>
          <a:noFill/>
        </p:spPr>
        <p:txBody>
          <a:bodyPr wrap="none" rtlCol="0">
            <a:spAutoFit/>
          </a:bodyPr>
          <a:lstStyle/>
          <a:p>
            <a:r>
              <a:rPr lang="en-US"/>
              <a:t>Unstable relationships</a:t>
            </a:r>
          </a:p>
        </p:txBody>
      </p:sp>
      <p:sp>
        <p:nvSpPr>
          <p:cNvPr id="13" name="TextBox 12"/>
          <p:cNvSpPr txBox="1"/>
          <p:nvPr/>
        </p:nvSpPr>
        <p:spPr>
          <a:xfrm>
            <a:off x="3912427" y="1786731"/>
            <a:ext cx="3633815" cy="369332"/>
          </a:xfrm>
          <a:prstGeom prst="rect">
            <a:avLst/>
          </a:prstGeom>
          <a:noFill/>
        </p:spPr>
        <p:txBody>
          <a:bodyPr wrap="none" rtlCol="0">
            <a:spAutoFit/>
          </a:bodyPr>
          <a:lstStyle/>
          <a:p>
            <a:r>
              <a:rPr lang="en-US"/>
              <a:t>Excessive focus on internal sensation</a:t>
            </a:r>
          </a:p>
        </p:txBody>
      </p:sp>
      <p:sp>
        <p:nvSpPr>
          <p:cNvPr id="14" name="TextBox 13"/>
          <p:cNvSpPr txBox="1"/>
          <p:nvPr/>
        </p:nvSpPr>
        <p:spPr>
          <a:xfrm>
            <a:off x="3912427" y="2494499"/>
            <a:ext cx="2817887" cy="369332"/>
          </a:xfrm>
          <a:prstGeom prst="rect">
            <a:avLst/>
          </a:prstGeom>
          <a:noFill/>
        </p:spPr>
        <p:txBody>
          <a:bodyPr wrap="none" rtlCol="0">
            <a:spAutoFit/>
          </a:bodyPr>
          <a:lstStyle/>
          <a:p>
            <a:r>
              <a:rPr lang="en-US"/>
              <a:t>Focus on negative sensation</a:t>
            </a:r>
          </a:p>
        </p:txBody>
      </p:sp>
      <p:sp>
        <p:nvSpPr>
          <p:cNvPr id="15" name="TextBox 14"/>
          <p:cNvSpPr txBox="1"/>
          <p:nvPr/>
        </p:nvSpPr>
        <p:spPr>
          <a:xfrm>
            <a:off x="3912427" y="4015066"/>
            <a:ext cx="2596737" cy="369332"/>
          </a:xfrm>
          <a:prstGeom prst="rect">
            <a:avLst/>
          </a:prstGeom>
          <a:noFill/>
        </p:spPr>
        <p:txBody>
          <a:bodyPr wrap="none" rtlCol="0">
            <a:spAutoFit/>
          </a:bodyPr>
          <a:lstStyle/>
          <a:p>
            <a:r>
              <a:rPr lang="en-US"/>
              <a:t>Ruminations about illness</a:t>
            </a:r>
          </a:p>
        </p:txBody>
      </p:sp>
      <p:sp>
        <p:nvSpPr>
          <p:cNvPr id="16" name="TextBox 15"/>
          <p:cNvSpPr txBox="1"/>
          <p:nvPr/>
        </p:nvSpPr>
        <p:spPr>
          <a:xfrm>
            <a:off x="3912427" y="4719400"/>
            <a:ext cx="869084" cy="369332"/>
          </a:xfrm>
          <a:prstGeom prst="rect">
            <a:avLst/>
          </a:prstGeom>
          <a:noFill/>
        </p:spPr>
        <p:txBody>
          <a:bodyPr wrap="none" rtlCol="0">
            <a:spAutoFit/>
          </a:bodyPr>
          <a:lstStyle/>
          <a:p>
            <a:r>
              <a:rPr lang="en-US"/>
              <a:t>Fatigue</a:t>
            </a:r>
          </a:p>
        </p:txBody>
      </p:sp>
      <p:sp>
        <p:nvSpPr>
          <p:cNvPr id="17" name="TextBox 16"/>
          <p:cNvSpPr txBox="1"/>
          <p:nvPr/>
        </p:nvSpPr>
        <p:spPr>
          <a:xfrm>
            <a:off x="3881264" y="5423734"/>
            <a:ext cx="1663469" cy="369332"/>
          </a:xfrm>
          <a:prstGeom prst="rect">
            <a:avLst/>
          </a:prstGeom>
          <a:noFill/>
        </p:spPr>
        <p:txBody>
          <a:bodyPr wrap="none" rtlCol="0">
            <a:spAutoFit/>
          </a:bodyPr>
          <a:lstStyle/>
          <a:p>
            <a:r>
              <a:rPr lang="en-US"/>
              <a:t>Demoralization </a:t>
            </a:r>
          </a:p>
        </p:txBody>
      </p:sp>
      <p:sp>
        <p:nvSpPr>
          <p:cNvPr id="18" name="TextBox 17"/>
          <p:cNvSpPr txBox="1"/>
          <p:nvPr/>
        </p:nvSpPr>
        <p:spPr>
          <a:xfrm>
            <a:off x="3912427" y="3208100"/>
            <a:ext cx="2489912" cy="369332"/>
          </a:xfrm>
          <a:prstGeom prst="rect">
            <a:avLst/>
          </a:prstGeom>
          <a:noFill/>
        </p:spPr>
        <p:txBody>
          <a:bodyPr wrap="none" rtlCol="0">
            <a:spAutoFit/>
          </a:bodyPr>
          <a:lstStyle/>
          <a:p>
            <a:r>
              <a:rPr lang="en-US"/>
              <a:t>Nihilistic interpretations </a:t>
            </a:r>
          </a:p>
        </p:txBody>
      </p:sp>
      <p:sp>
        <p:nvSpPr>
          <p:cNvPr id="2" name="TextBox 1"/>
          <p:cNvSpPr txBox="1"/>
          <p:nvPr/>
        </p:nvSpPr>
        <p:spPr>
          <a:xfrm>
            <a:off x="8102600" y="675164"/>
            <a:ext cx="3274294" cy="369332"/>
          </a:xfrm>
          <a:prstGeom prst="rect">
            <a:avLst/>
          </a:prstGeom>
          <a:noFill/>
        </p:spPr>
        <p:txBody>
          <a:bodyPr wrap="none" rtlCol="0">
            <a:spAutoFit/>
          </a:bodyPr>
          <a:lstStyle/>
          <a:p>
            <a:r>
              <a:rPr lang="en-US"/>
              <a:t>Somatic interpretation of anxiety</a:t>
            </a:r>
          </a:p>
        </p:txBody>
      </p:sp>
      <p:sp>
        <p:nvSpPr>
          <p:cNvPr id="3" name="TextBox 2"/>
          <p:cNvSpPr txBox="1"/>
          <p:nvPr/>
        </p:nvSpPr>
        <p:spPr>
          <a:xfrm>
            <a:off x="8102600" y="1281668"/>
            <a:ext cx="2989665" cy="369332"/>
          </a:xfrm>
          <a:prstGeom prst="rect">
            <a:avLst/>
          </a:prstGeom>
          <a:noFill/>
        </p:spPr>
        <p:txBody>
          <a:bodyPr wrap="none" rtlCol="0">
            <a:spAutoFit/>
          </a:bodyPr>
          <a:lstStyle/>
          <a:p>
            <a:r>
              <a:rPr lang="en-US"/>
              <a:t>Illness as a coping mechanism</a:t>
            </a:r>
          </a:p>
        </p:txBody>
      </p:sp>
      <p:sp>
        <p:nvSpPr>
          <p:cNvPr id="4" name="TextBox 3"/>
          <p:cNvSpPr txBox="1"/>
          <p:nvPr/>
        </p:nvSpPr>
        <p:spPr>
          <a:xfrm>
            <a:off x="8102600" y="1888172"/>
            <a:ext cx="2970813" cy="369332"/>
          </a:xfrm>
          <a:prstGeom prst="rect">
            <a:avLst/>
          </a:prstGeom>
          <a:noFill/>
        </p:spPr>
        <p:txBody>
          <a:bodyPr wrap="none" rtlCol="0">
            <a:spAutoFit/>
          </a:bodyPr>
          <a:lstStyle/>
          <a:p>
            <a:r>
              <a:rPr lang="en-US"/>
              <a:t>Medically sanctioned comfort</a:t>
            </a:r>
          </a:p>
        </p:txBody>
      </p:sp>
      <p:sp>
        <p:nvSpPr>
          <p:cNvPr id="7" name="TextBox 6"/>
          <p:cNvSpPr txBox="1"/>
          <p:nvPr/>
        </p:nvSpPr>
        <p:spPr>
          <a:xfrm>
            <a:off x="8090641" y="2499478"/>
            <a:ext cx="3247427" cy="369332"/>
          </a:xfrm>
          <a:prstGeom prst="rect">
            <a:avLst/>
          </a:prstGeom>
          <a:noFill/>
        </p:spPr>
        <p:txBody>
          <a:bodyPr wrap="none" rtlCol="0">
            <a:spAutoFit/>
          </a:bodyPr>
          <a:lstStyle/>
          <a:p>
            <a:r>
              <a:rPr lang="en-US"/>
              <a:t>Search for a physical explanation</a:t>
            </a:r>
          </a:p>
        </p:txBody>
      </p:sp>
      <p:sp>
        <p:nvSpPr>
          <p:cNvPr id="8" name="TextBox 7"/>
          <p:cNvSpPr txBox="1"/>
          <p:nvPr/>
        </p:nvSpPr>
        <p:spPr>
          <a:xfrm>
            <a:off x="8090641" y="3105982"/>
            <a:ext cx="3223511" cy="369332"/>
          </a:xfrm>
          <a:prstGeom prst="rect">
            <a:avLst/>
          </a:prstGeom>
          <a:noFill/>
        </p:spPr>
        <p:txBody>
          <a:bodyPr wrap="none" rtlCol="0">
            <a:spAutoFit/>
          </a:bodyPr>
          <a:lstStyle/>
          <a:p>
            <a:r>
              <a:rPr lang="en-US"/>
              <a:t>Family support for organic cause</a:t>
            </a:r>
          </a:p>
        </p:txBody>
      </p:sp>
      <p:sp>
        <p:nvSpPr>
          <p:cNvPr id="19" name="TextBox 18"/>
          <p:cNvSpPr txBox="1"/>
          <p:nvPr/>
        </p:nvSpPr>
        <p:spPr>
          <a:xfrm>
            <a:off x="8090641" y="3709053"/>
            <a:ext cx="2747612" cy="369332"/>
          </a:xfrm>
          <a:prstGeom prst="rect">
            <a:avLst/>
          </a:prstGeom>
          <a:noFill/>
        </p:spPr>
        <p:txBody>
          <a:bodyPr wrap="none" rtlCol="0">
            <a:spAutoFit/>
          </a:bodyPr>
          <a:lstStyle/>
          <a:p>
            <a:r>
              <a:rPr lang="en-US"/>
              <a:t>Stigma of psychiatric illness</a:t>
            </a:r>
          </a:p>
        </p:txBody>
      </p:sp>
      <p:sp>
        <p:nvSpPr>
          <p:cNvPr id="20" name="TextBox 19"/>
          <p:cNvSpPr txBox="1"/>
          <p:nvPr/>
        </p:nvSpPr>
        <p:spPr>
          <a:xfrm>
            <a:off x="8104674" y="4329584"/>
            <a:ext cx="3123612" cy="369332"/>
          </a:xfrm>
          <a:prstGeom prst="rect">
            <a:avLst/>
          </a:prstGeom>
          <a:noFill/>
        </p:spPr>
        <p:txBody>
          <a:bodyPr wrap="none" rtlCol="0">
            <a:spAutoFit/>
          </a:bodyPr>
          <a:lstStyle/>
          <a:p>
            <a:r>
              <a:rPr lang="en-US"/>
              <a:t>Stigma of psychiatric treatment</a:t>
            </a:r>
          </a:p>
        </p:txBody>
      </p:sp>
      <p:sp>
        <p:nvSpPr>
          <p:cNvPr id="21" name="TextBox 20"/>
          <p:cNvSpPr txBox="1"/>
          <p:nvPr/>
        </p:nvSpPr>
        <p:spPr>
          <a:xfrm>
            <a:off x="8090641" y="4921324"/>
            <a:ext cx="2855654" cy="369332"/>
          </a:xfrm>
          <a:prstGeom prst="rect">
            <a:avLst/>
          </a:prstGeom>
          <a:noFill/>
        </p:spPr>
        <p:txBody>
          <a:bodyPr wrap="none" rtlCol="0">
            <a:spAutoFit/>
          </a:bodyPr>
          <a:lstStyle/>
          <a:p>
            <a:r>
              <a:rPr lang="en-US"/>
              <a:t>Medically supported income</a:t>
            </a:r>
          </a:p>
        </p:txBody>
      </p:sp>
      <p:sp>
        <p:nvSpPr>
          <p:cNvPr id="23" name="TextBox 22"/>
          <p:cNvSpPr txBox="1"/>
          <p:nvPr/>
        </p:nvSpPr>
        <p:spPr>
          <a:xfrm>
            <a:off x="8102600" y="5553186"/>
            <a:ext cx="3016852" cy="369332"/>
          </a:xfrm>
          <a:prstGeom prst="rect">
            <a:avLst/>
          </a:prstGeom>
          <a:noFill/>
        </p:spPr>
        <p:txBody>
          <a:bodyPr wrap="none" rtlCol="0">
            <a:spAutoFit/>
          </a:bodyPr>
          <a:lstStyle/>
          <a:p>
            <a:r>
              <a:rPr lang="en-US"/>
              <a:t>Medical psychological support</a:t>
            </a:r>
          </a:p>
        </p:txBody>
      </p:sp>
      <p:sp>
        <p:nvSpPr>
          <p:cNvPr id="24" name="TextBox 23"/>
          <p:cNvSpPr txBox="1"/>
          <p:nvPr/>
        </p:nvSpPr>
        <p:spPr>
          <a:xfrm>
            <a:off x="8102600" y="6145074"/>
            <a:ext cx="1809919" cy="369332"/>
          </a:xfrm>
          <a:prstGeom prst="rect">
            <a:avLst/>
          </a:prstGeom>
          <a:noFill/>
        </p:spPr>
        <p:txBody>
          <a:bodyPr wrap="none" rtlCol="0">
            <a:spAutoFit/>
          </a:bodyPr>
          <a:lstStyle/>
          <a:p>
            <a:r>
              <a:rPr lang="en-US"/>
              <a:t>Hope for a ”cure”</a:t>
            </a:r>
          </a:p>
        </p:txBody>
      </p:sp>
      <p:sp>
        <p:nvSpPr>
          <p:cNvPr id="25" name="TextBox 24"/>
          <p:cNvSpPr txBox="1"/>
          <p:nvPr/>
        </p:nvSpPr>
        <p:spPr>
          <a:xfrm>
            <a:off x="3912427" y="6124634"/>
            <a:ext cx="3425490" cy="369332"/>
          </a:xfrm>
          <a:prstGeom prst="rect">
            <a:avLst/>
          </a:prstGeom>
          <a:noFill/>
        </p:spPr>
        <p:txBody>
          <a:bodyPr wrap="none" rtlCol="0">
            <a:spAutoFit/>
          </a:bodyPr>
          <a:lstStyle/>
          <a:p>
            <a:r>
              <a:rPr lang="en-US"/>
              <a:t>Social isolation and loss of support</a:t>
            </a:r>
          </a:p>
        </p:txBody>
      </p:sp>
      <p:sp>
        <p:nvSpPr>
          <p:cNvPr id="26" name="TextBox 25"/>
          <p:cNvSpPr txBox="1"/>
          <p:nvPr/>
        </p:nvSpPr>
        <p:spPr>
          <a:xfrm>
            <a:off x="67377" y="19665"/>
            <a:ext cx="4513415" cy="369332"/>
          </a:xfrm>
          <a:prstGeom prst="rect">
            <a:avLst/>
          </a:prstGeom>
          <a:noFill/>
        </p:spPr>
        <p:txBody>
          <a:bodyPr wrap="none" rtlCol="0">
            <a:spAutoFit/>
          </a:bodyPr>
          <a:lstStyle/>
          <a:p>
            <a:r>
              <a:rPr lang="en-US" b="1" dirty="0"/>
              <a:t>A psychological model of </a:t>
            </a:r>
            <a:r>
              <a:rPr lang="en-US" b="1"/>
              <a:t>functional disorders</a:t>
            </a:r>
          </a:p>
        </p:txBody>
      </p:sp>
      <p:sp>
        <p:nvSpPr>
          <p:cNvPr id="27" name="Right Arrow 26"/>
          <p:cNvSpPr/>
          <p:nvPr/>
        </p:nvSpPr>
        <p:spPr>
          <a:xfrm>
            <a:off x="3070459" y="2881478"/>
            <a:ext cx="539015" cy="344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159591" y="2881478"/>
            <a:ext cx="539015" cy="344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1801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17644" y="462481"/>
            <a:ext cx="5273968" cy="5380054"/>
          </a:xfrm>
          <a:prstGeom prst="rect">
            <a:avLst/>
          </a:prstGeom>
        </p:spPr>
      </p:pic>
      <p:sp>
        <p:nvSpPr>
          <p:cNvPr id="3" name="Rectangle 2"/>
          <p:cNvSpPr/>
          <p:nvPr/>
        </p:nvSpPr>
        <p:spPr>
          <a:xfrm>
            <a:off x="7132320" y="5842535"/>
            <a:ext cx="4937760" cy="769441"/>
          </a:xfrm>
          <a:prstGeom prst="rect">
            <a:avLst/>
          </a:prstGeom>
        </p:spPr>
        <p:txBody>
          <a:bodyPr wrap="square">
            <a:spAutoFit/>
          </a:bodyPr>
          <a:lstStyle/>
          <a:p>
            <a:r>
              <a:rPr lang="en-US" sz="1100" dirty="0"/>
              <a:t>Fig. 1 Relationship between therapeutic effect (percent change of HAMD, final value) and the sum of serum levels of At and </a:t>
            </a:r>
            <a:r>
              <a:rPr lang="en-US" sz="1100" dirty="0" err="1"/>
              <a:t>Nt</a:t>
            </a:r>
            <a:r>
              <a:rPr lang="en-US" sz="1100" dirty="0"/>
              <a:t> (</a:t>
            </a:r>
            <a:r>
              <a:rPr lang="en-US" sz="1100" dirty="0" err="1"/>
              <a:t>CAt+Nt</a:t>
            </a:r>
            <a:r>
              <a:rPr lang="en-US" sz="1100" dirty="0"/>
              <a:t>, mean of 4 measurements) in 21 depressed patients, regression analysis according to quadratic model: r2 = 0.267, p = 0.061, the numbers indicate patients as discussed in the text.</a:t>
            </a:r>
          </a:p>
        </p:txBody>
      </p:sp>
      <p:sp>
        <p:nvSpPr>
          <p:cNvPr id="4" name="Rectangle 3"/>
          <p:cNvSpPr/>
          <p:nvPr/>
        </p:nvSpPr>
        <p:spPr>
          <a:xfrm>
            <a:off x="321644" y="378139"/>
            <a:ext cx="5270634" cy="1323439"/>
          </a:xfrm>
          <a:prstGeom prst="rect">
            <a:avLst/>
          </a:prstGeom>
        </p:spPr>
        <p:txBody>
          <a:bodyPr wrap="square">
            <a:spAutoFit/>
          </a:bodyPr>
          <a:lstStyle/>
          <a:p>
            <a:r>
              <a:rPr lang="en-US" sz="2000"/>
              <a:t>Serum Levels of Amitriptyline and Therapeutic Effect in Non-Delusional Moderately to Severely Depressed In-Patients: a Therapeutic Window Relationship</a:t>
            </a:r>
          </a:p>
        </p:txBody>
      </p:sp>
      <p:sp>
        <p:nvSpPr>
          <p:cNvPr id="5" name="Rectangle 4"/>
          <p:cNvSpPr/>
          <p:nvPr/>
        </p:nvSpPr>
        <p:spPr>
          <a:xfrm>
            <a:off x="245845" y="5842535"/>
            <a:ext cx="5981700" cy="600164"/>
          </a:xfrm>
          <a:prstGeom prst="rect">
            <a:avLst/>
          </a:prstGeom>
        </p:spPr>
        <p:txBody>
          <a:bodyPr wrap="square">
            <a:spAutoFit/>
          </a:bodyPr>
          <a:lstStyle/>
          <a:p>
            <a:r>
              <a:rPr lang="en-US" sz="1100" dirty="0">
                <a:solidFill>
                  <a:srgbClr val="212121"/>
                </a:solidFill>
                <a:latin typeface="system-ui" charset="0"/>
              </a:rPr>
              <a:t>Ulrich S, </a:t>
            </a:r>
            <a:r>
              <a:rPr lang="en-US" sz="1100" dirty="0" err="1">
                <a:solidFill>
                  <a:srgbClr val="212121"/>
                </a:solidFill>
                <a:latin typeface="system-ui" charset="0"/>
              </a:rPr>
              <a:t>Northoff</a:t>
            </a:r>
            <a:r>
              <a:rPr lang="en-US" sz="1100" dirty="0">
                <a:solidFill>
                  <a:srgbClr val="212121"/>
                </a:solidFill>
                <a:latin typeface="system-ui" charset="0"/>
              </a:rPr>
              <a:t> G, </a:t>
            </a:r>
            <a:r>
              <a:rPr lang="en-US" sz="1100" dirty="0" err="1">
                <a:solidFill>
                  <a:srgbClr val="212121"/>
                </a:solidFill>
                <a:latin typeface="system-ui" charset="0"/>
              </a:rPr>
              <a:t>Wurthmann</a:t>
            </a:r>
            <a:r>
              <a:rPr lang="en-US" sz="1100" dirty="0">
                <a:solidFill>
                  <a:srgbClr val="212121"/>
                </a:solidFill>
                <a:latin typeface="system-ui" charset="0"/>
              </a:rPr>
              <a:t> C, </a:t>
            </a:r>
            <a:r>
              <a:rPr lang="en-US" sz="1100" dirty="0" err="1">
                <a:solidFill>
                  <a:srgbClr val="212121"/>
                </a:solidFill>
                <a:latin typeface="system-ui" charset="0"/>
              </a:rPr>
              <a:t>Partscht</a:t>
            </a:r>
            <a:r>
              <a:rPr lang="en-US" sz="1100" dirty="0">
                <a:solidFill>
                  <a:srgbClr val="212121"/>
                </a:solidFill>
                <a:latin typeface="system-ui" charset="0"/>
              </a:rPr>
              <a:t> G, Pester U, </a:t>
            </a:r>
            <a:r>
              <a:rPr lang="en-US" sz="1100" dirty="0" err="1">
                <a:solidFill>
                  <a:srgbClr val="212121"/>
                </a:solidFill>
                <a:latin typeface="system-ui" charset="0"/>
              </a:rPr>
              <a:t>Herscu</a:t>
            </a:r>
            <a:r>
              <a:rPr lang="en-US" sz="1100" dirty="0">
                <a:solidFill>
                  <a:srgbClr val="212121"/>
                </a:solidFill>
                <a:latin typeface="system-ui" charset="0"/>
              </a:rPr>
              <a:t> H, Meyer FP. Serum levels of amitriptyline and therapeutic effect in non-delusional moderately to severely depressed in-patients: a therapeutic window relationship. </a:t>
            </a:r>
            <a:r>
              <a:rPr lang="en-US" sz="1100" dirty="0" err="1">
                <a:solidFill>
                  <a:srgbClr val="212121"/>
                </a:solidFill>
                <a:latin typeface="system-ui" charset="0"/>
              </a:rPr>
              <a:t>Pharmacopsychiatry</a:t>
            </a:r>
            <a:r>
              <a:rPr lang="en-US" sz="1100" dirty="0">
                <a:solidFill>
                  <a:srgbClr val="212121"/>
                </a:solidFill>
                <a:latin typeface="system-ui" charset="0"/>
              </a:rPr>
              <a:t>. 2001 Jan;34(1):33-40.</a:t>
            </a:r>
            <a:endParaRPr lang="en-US" sz="1100" dirty="0"/>
          </a:p>
        </p:txBody>
      </p:sp>
    </p:spTree>
    <p:extLst>
      <p:ext uri="{BB962C8B-B14F-4D97-AF65-F5344CB8AC3E}">
        <p14:creationId xmlns:p14="http://schemas.microsoft.com/office/powerpoint/2010/main" val="22010648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275" y="359765"/>
            <a:ext cx="11625075" cy="6325848"/>
          </a:xfrm>
        </p:spPr>
        <p:txBody>
          <a:bodyPr>
            <a:normAutofit fontScale="40000" lnSpcReduction="20000"/>
          </a:bodyPr>
          <a:lstStyle/>
          <a:p>
            <a:r>
              <a:rPr lang="en-US" sz="5100" b="1" dirty="0" err="1"/>
              <a:t>Briquet’s</a:t>
            </a:r>
            <a:r>
              <a:rPr lang="en-US" sz="5100" b="1" dirty="0"/>
              <a:t> syndrome (</a:t>
            </a:r>
            <a:r>
              <a:rPr lang="en-US" sz="5100" b="1" dirty="0" err="1"/>
              <a:t>Briquet</a:t>
            </a:r>
            <a:r>
              <a:rPr lang="en-US" sz="5100" b="1" dirty="0"/>
              <a:t> P, </a:t>
            </a:r>
            <a:r>
              <a:rPr lang="en-US" sz="5100" b="1" dirty="0" err="1"/>
              <a:t>Traité</a:t>
            </a:r>
            <a:r>
              <a:rPr lang="en-US" sz="5100" b="1" dirty="0"/>
              <a:t> </a:t>
            </a:r>
            <a:r>
              <a:rPr lang="en-US" sz="5100" b="1" dirty="0" err="1"/>
              <a:t>clinique</a:t>
            </a:r>
            <a:r>
              <a:rPr lang="en-US" sz="5100" b="1" dirty="0"/>
              <a:t> et </a:t>
            </a:r>
            <a:r>
              <a:rPr lang="en-US" sz="5100" b="1" dirty="0" err="1"/>
              <a:t>therapeutique</a:t>
            </a:r>
            <a:r>
              <a:rPr lang="en-US" sz="5100" b="1" dirty="0"/>
              <a:t> de </a:t>
            </a:r>
            <a:r>
              <a:rPr lang="en-US" sz="5100" b="1" dirty="0" err="1"/>
              <a:t>l'hystérie</a:t>
            </a:r>
            <a:r>
              <a:rPr lang="en-US" sz="5100" b="1" dirty="0"/>
              <a:t>. Paris J.B. Bailliere et fils:1859</a:t>
            </a:r>
          </a:p>
          <a:p>
            <a:endParaRPr lang="en-US" sz="5100" b="1" dirty="0"/>
          </a:p>
          <a:p>
            <a:r>
              <a:rPr lang="en-US" sz="5100" b="1" dirty="0"/>
              <a:t>Dramatic or complicated medical history beginning before the age of thirty-five</a:t>
            </a:r>
          </a:p>
          <a:p>
            <a:r>
              <a:rPr lang="en-US" sz="5100" b="1" dirty="0"/>
              <a:t>15 of the following symptoms in 9/10 of the groups</a:t>
            </a:r>
          </a:p>
          <a:p>
            <a:pPr lvl="1"/>
            <a:r>
              <a:rPr lang="en-US" sz="5100" dirty="0"/>
              <a:t>feeling sickly for most of </a:t>
            </a:r>
            <a:r>
              <a:rPr lang="en-US" sz="5100" b="1" dirty="0"/>
              <a:t>her</a:t>
            </a:r>
            <a:r>
              <a:rPr lang="en-US" sz="5100" dirty="0"/>
              <a:t> life, headache</a:t>
            </a:r>
          </a:p>
          <a:p>
            <a:pPr lvl="1"/>
            <a:r>
              <a:rPr lang="en-US" sz="5100" dirty="0"/>
              <a:t>blindness, paralysis, anesthesia, </a:t>
            </a:r>
            <a:r>
              <a:rPr lang="en-US" sz="5100" dirty="0" err="1"/>
              <a:t>aphonia</a:t>
            </a:r>
            <a:r>
              <a:rPr lang="en-US" sz="5100" dirty="0"/>
              <a:t>, fits or convulsions, unconsciousness, amnesia, deafness, hallucinations or urinary retention</a:t>
            </a:r>
          </a:p>
          <a:p>
            <a:pPr lvl="1"/>
            <a:r>
              <a:rPr lang="en-US" sz="5100" dirty="0"/>
              <a:t>fatigue, lump in the throat, fainting spells, visual blurring, weakness or dysuria</a:t>
            </a:r>
          </a:p>
          <a:p>
            <a:pPr lvl="1"/>
            <a:r>
              <a:rPr lang="en-US" sz="5100" dirty="0"/>
              <a:t>breathing difficulty, palpitation, anxiety attacks, chest pain or dizziness</a:t>
            </a:r>
          </a:p>
          <a:p>
            <a:pPr lvl="1"/>
            <a:r>
              <a:rPr lang="en-US" sz="5100" dirty="0"/>
              <a:t>anorexia, weight loss, marked fluctuations in weight, nausea, abdominal bloating, food intolerances, diarrhea or constipation</a:t>
            </a:r>
          </a:p>
          <a:p>
            <a:pPr lvl="1"/>
            <a:r>
              <a:rPr lang="en-US" sz="5100" dirty="0"/>
              <a:t>abdominal pain or vomiting</a:t>
            </a:r>
          </a:p>
          <a:p>
            <a:pPr lvl="1"/>
            <a:r>
              <a:rPr lang="en-US" sz="5100" dirty="0"/>
              <a:t>dysmenorrhea, menstrual irregularity, including amenorrhea for at least two months, or excessive menstrual bleeding</a:t>
            </a:r>
          </a:p>
          <a:p>
            <a:pPr lvl="1"/>
            <a:r>
              <a:rPr lang="en-US" sz="5100" dirty="0"/>
              <a:t>Sexual indifference, sexual frigidity, dyspareunia, other sexual difficulties or vomiting for all nine months of pregnancy</a:t>
            </a:r>
          </a:p>
          <a:p>
            <a:pPr lvl="1"/>
            <a:r>
              <a:rPr lang="en-US" sz="5100" dirty="0"/>
              <a:t>back pain, joint pain, extremity pain, burning pains of the sexual organs, mouth or rectum or other bodily pains</a:t>
            </a:r>
          </a:p>
          <a:p>
            <a:pPr lvl="1"/>
            <a:r>
              <a:rPr lang="en-US" sz="5100" dirty="0"/>
              <a:t>nervousness, fears, depressed feelings, need to quit working or inability to carry on regular duties because of feeling sick, crying easily, feeling life was hopeless, thinking a good deal about dying, wanting to die, thinking of suicide or suicide attempts</a:t>
            </a:r>
          </a:p>
        </p:txBody>
      </p:sp>
    </p:spTree>
    <p:extLst>
      <p:ext uri="{BB962C8B-B14F-4D97-AF65-F5344CB8AC3E}">
        <p14:creationId xmlns:p14="http://schemas.microsoft.com/office/powerpoint/2010/main" val="189206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82" y="265733"/>
            <a:ext cx="11421036" cy="1325563"/>
          </a:xfrm>
        </p:spPr>
        <p:txBody>
          <a:bodyPr>
            <a:normAutofit/>
          </a:bodyPr>
          <a:lstStyle/>
          <a:p>
            <a:r>
              <a:rPr lang="en-US" sz="4000" dirty="0"/>
              <a:t>A group of ”chronic pain patients” with remarkable co-morbidity</a:t>
            </a:r>
          </a:p>
        </p:txBody>
      </p:sp>
      <p:sp>
        <p:nvSpPr>
          <p:cNvPr id="3" name="Content Placeholder 2"/>
          <p:cNvSpPr>
            <a:spLocks noGrp="1"/>
          </p:cNvSpPr>
          <p:nvPr>
            <p:ph idx="1"/>
          </p:nvPr>
        </p:nvSpPr>
        <p:spPr/>
        <p:txBody>
          <a:bodyPr numCol="2">
            <a:normAutofit lnSpcReduction="10000"/>
          </a:bodyPr>
          <a:lstStyle/>
          <a:p>
            <a:r>
              <a:rPr lang="en-US" dirty="0"/>
              <a:t>Depression</a:t>
            </a:r>
          </a:p>
          <a:p>
            <a:r>
              <a:rPr lang="en-US" dirty="0"/>
              <a:t>Chronic pain</a:t>
            </a:r>
          </a:p>
          <a:p>
            <a:r>
              <a:rPr lang="en-US" dirty="0"/>
              <a:t>Migraine</a:t>
            </a:r>
          </a:p>
          <a:p>
            <a:r>
              <a:rPr lang="en-US" dirty="0"/>
              <a:t>GI dysmotility </a:t>
            </a:r>
          </a:p>
          <a:p>
            <a:r>
              <a:rPr lang="en-US" dirty="0"/>
              <a:t>IBS</a:t>
            </a:r>
          </a:p>
          <a:p>
            <a:r>
              <a:rPr lang="en-US" dirty="0"/>
              <a:t>Ehlers-</a:t>
            </a:r>
            <a:r>
              <a:rPr lang="en-US" dirty="0" err="1"/>
              <a:t>Danlos</a:t>
            </a:r>
            <a:r>
              <a:rPr lang="en-US" dirty="0"/>
              <a:t> </a:t>
            </a:r>
          </a:p>
          <a:p>
            <a:r>
              <a:rPr lang="en-US" dirty="0"/>
              <a:t>Sympathetic pain </a:t>
            </a:r>
          </a:p>
          <a:p>
            <a:r>
              <a:rPr lang="en-US" dirty="0"/>
              <a:t>Sensory amplification (tinnitus)</a:t>
            </a:r>
          </a:p>
          <a:p>
            <a:r>
              <a:rPr lang="en-US" dirty="0"/>
              <a:t>Chronic Fatigue</a:t>
            </a:r>
          </a:p>
          <a:p>
            <a:r>
              <a:rPr lang="en-US" dirty="0"/>
              <a:t>Fibromyalgia</a:t>
            </a:r>
          </a:p>
          <a:p>
            <a:r>
              <a:rPr lang="en-US" dirty="0"/>
              <a:t>POTS</a:t>
            </a:r>
          </a:p>
          <a:p>
            <a:r>
              <a:rPr lang="en-US" dirty="0"/>
              <a:t>Tachycardia</a:t>
            </a:r>
          </a:p>
          <a:p>
            <a:r>
              <a:rPr lang="en-US" dirty="0"/>
              <a:t>Chronic chest pain</a:t>
            </a:r>
          </a:p>
          <a:p>
            <a:r>
              <a:rPr lang="en-US" dirty="0"/>
              <a:t>Mixed connective tissue disease</a:t>
            </a:r>
          </a:p>
          <a:p>
            <a:r>
              <a:rPr lang="en-US" dirty="0"/>
              <a:t>Brain fog (cognitive impairment)</a:t>
            </a:r>
          </a:p>
          <a:p>
            <a:r>
              <a:rPr lang="en-US" dirty="0"/>
              <a:t>Lyme disease</a:t>
            </a:r>
          </a:p>
          <a:p>
            <a:r>
              <a:rPr lang="en-US" dirty="0"/>
              <a:t>“Long Covid”</a:t>
            </a:r>
          </a:p>
        </p:txBody>
      </p:sp>
    </p:spTree>
    <p:extLst>
      <p:ext uri="{BB962C8B-B14F-4D97-AF65-F5344CB8AC3E}">
        <p14:creationId xmlns:p14="http://schemas.microsoft.com/office/powerpoint/2010/main" val="5839688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79E1-6373-FD78-CC11-8A1A174CABDB}"/>
              </a:ext>
            </a:extLst>
          </p:cNvPr>
          <p:cNvSpPr>
            <a:spLocks noGrp="1"/>
          </p:cNvSpPr>
          <p:nvPr>
            <p:ph type="title"/>
          </p:nvPr>
        </p:nvSpPr>
        <p:spPr/>
        <p:txBody>
          <a:bodyPr/>
          <a:lstStyle/>
          <a:p>
            <a:r>
              <a:rPr lang="en-US" dirty="0"/>
              <a:t>Start with a diagnostic formulation…even a wrong one</a:t>
            </a:r>
          </a:p>
        </p:txBody>
      </p:sp>
      <p:sp>
        <p:nvSpPr>
          <p:cNvPr id="3" name="Content Placeholder 2">
            <a:extLst>
              <a:ext uri="{FF2B5EF4-FFF2-40B4-BE49-F238E27FC236}">
                <a16:creationId xmlns:a16="http://schemas.microsoft.com/office/drawing/2014/main" id="{C2080CCC-D997-7C54-7F70-F907C489B680}"/>
              </a:ext>
            </a:extLst>
          </p:cNvPr>
          <p:cNvSpPr>
            <a:spLocks noGrp="1"/>
          </p:cNvSpPr>
          <p:nvPr>
            <p:ph idx="1"/>
          </p:nvPr>
        </p:nvSpPr>
        <p:spPr/>
        <p:txBody>
          <a:bodyPr/>
          <a:lstStyle/>
          <a:p>
            <a:r>
              <a:rPr lang="en-US" dirty="0"/>
              <a:t>Do an adequate workup</a:t>
            </a:r>
          </a:p>
          <a:p>
            <a:r>
              <a:rPr lang="en-US" dirty="0"/>
              <a:t>Look where no one has looked </a:t>
            </a:r>
          </a:p>
          <a:p>
            <a:r>
              <a:rPr lang="en-US" dirty="0"/>
              <a:t>Have a differential diagnosis that includes things you don’t think are the problem </a:t>
            </a:r>
          </a:p>
          <a:p>
            <a:r>
              <a:rPr lang="en-US" dirty="0"/>
              <a:t>Choose a diagnostic formulation that follows the general rule that a person usually only has one rare condition but…</a:t>
            </a:r>
          </a:p>
          <a:p>
            <a:r>
              <a:rPr lang="en-US" dirty="0"/>
              <a:t>Statistically, someone has more than one rare condition</a:t>
            </a:r>
          </a:p>
          <a:p>
            <a:r>
              <a:rPr lang="en-US" dirty="0"/>
              <a:t>Is there a condition that can unite the elements of the case </a:t>
            </a:r>
          </a:p>
        </p:txBody>
      </p:sp>
    </p:spTree>
    <p:extLst>
      <p:ext uri="{BB962C8B-B14F-4D97-AF65-F5344CB8AC3E}">
        <p14:creationId xmlns:p14="http://schemas.microsoft.com/office/powerpoint/2010/main" val="4085261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9F60-629B-81EB-D002-FCB419DA6E5C}"/>
              </a:ext>
            </a:extLst>
          </p:cNvPr>
          <p:cNvSpPr>
            <a:spLocks noGrp="1"/>
          </p:cNvSpPr>
          <p:nvPr>
            <p:ph type="title"/>
          </p:nvPr>
        </p:nvSpPr>
        <p:spPr/>
        <p:txBody>
          <a:bodyPr/>
          <a:lstStyle/>
          <a:p>
            <a:r>
              <a:rPr lang="en-US" dirty="0"/>
              <a:t>Work-up (as suggested by symptoms)</a:t>
            </a:r>
          </a:p>
        </p:txBody>
      </p:sp>
      <p:sp>
        <p:nvSpPr>
          <p:cNvPr id="3" name="Content Placeholder 2">
            <a:extLst>
              <a:ext uri="{FF2B5EF4-FFF2-40B4-BE49-F238E27FC236}">
                <a16:creationId xmlns:a16="http://schemas.microsoft.com/office/drawing/2014/main" id="{55E8CEFE-FCA9-4418-2FE1-92B36A5548EF}"/>
              </a:ext>
            </a:extLst>
          </p:cNvPr>
          <p:cNvSpPr>
            <a:spLocks noGrp="1"/>
          </p:cNvSpPr>
          <p:nvPr>
            <p:ph idx="1"/>
          </p:nvPr>
        </p:nvSpPr>
        <p:spPr/>
        <p:txBody>
          <a:bodyPr>
            <a:normAutofit fontScale="85000" lnSpcReduction="20000"/>
          </a:bodyPr>
          <a:lstStyle/>
          <a:p>
            <a:r>
              <a:rPr lang="en-US" dirty="0"/>
              <a:t>GI </a:t>
            </a:r>
          </a:p>
          <a:p>
            <a:pPr lvl="1"/>
            <a:r>
              <a:rPr lang="en-US" dirty="0"/>
              <a:t>whole gut, endoscopy, MRI defecography, anorectal manometry, pH probe </a:t>
            </a:r>
          </a:p>
          <a:p>
            <a:r>
              <a:rPr lang="en-US" dirty="0"/>
              <a:t>Rheumatologic/Immune</a:t>
            </a:r>
          </a:p>
          <a:p>
            <a:pPr lvl="1"/>
            <a:r>
              <a:rPr lang="en-US" dirty="0">
                <a:effectLst/>
                <a:latin typeface="Calibri" panose="020F0502020204030204" pitchFamily="34" charset="0"/>
              </a:rPr>
              <a:t>ESR, CRP, ANA ,DNA, RNP, smith, SS-A/SS-B, Anti Scl-70, Mayo paraneoplastic panel, GAD, Anti-smooth muscle, RF, ganglioside ab, phospholipid ab, Immunoglobulins and subclasses, tryptase (24h histamine), Gliadin TTG, HLA-DQ2, HLA-DQ8, TPO thyroid, RPR</a:t>
            </a:r>
            <a:endParaRPr lang="en-US" dirty="0"/>
          </a:p>
          <a:p>
            <a:r>
              <a:rPr lang="en-US" dirty="0"/>
              <a:t>Neurologic</a:t>
            </a:r>
          </a:p>
          <a:p>
            <a:pPr lvl="1"/>
            <a:r>
              <a:rPr lang="en-US" dirty="0"/>
              <a:t>Biopsy for small fiber neuropathy, nerve conduction</a:t>
            </a:r>
          </a:p>
          <a:p>
            <a:r>
              <a:rPr lang="en-US" dirty="0"/>
              <a:t>Endocrine</a:t>
            </a:r>
          </a:p>
          <a:p>
            <a:pPr lvl="1"/>
            <a:r>
              <a:rPr lang="en-US" dirty="0"/>
              <a:t>Chromogranin A</a:t>
            </a:r>
          </a:p>
          <a:p>
            <a:r>
              <a:rPr lang="en-US" dirty="0"/>
              <a:t>Cardiac/autonomic</a:t>
            </a:r>
          </a:p>
          <a:p>
            <a:pPr lvl="1"/>
            <a:r>
              <a:rPr lang="en-US" dirty="0"/>
              <a:t>Tilt table, others as available </a:t>
            </a:r>
          </a:p>
          <a:p>
            <a:r>
              <a:rPr lang="en-US" dirty="0"/>
              <a:t>Imaging</a:t>
            </a:r>
          </a:p>
        </p:txBody>
      </p:sp>
    </p:spTree>
    <p:extLst>
      <p:ext uri="{BB962C8B-B14F-4D97-AF65-F5344CB8AC3E}">
        <p14:creationId xmlns:p14="http://schemas.microsoft.com/office/powerpoint/2010/main" val="20202765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256" y="6111719"/>
            <a:ext cx="4786965" cy="600164"/>
          </a:xfrm>
          <a:prstGeom prst="rect">
            <a:avLst/>
          </a:prstGeom>
        </p:spPr>
        <p:txBody>
          <a:bodyPr wrap="square">
            <a:spAutoFit/>
          </a:bodyPr>
          <a:lstStyle/>
          <a:p>
            <a:r>
              <a:rPr lang="en-US" sz="1100" dirty="0" err="1">
                <a:solidFill>
                  <a:srgbClr val="212121"/>
                </a:solidFill>
                <a:latin typeface="system-ui" charset="0"/>
              </a:rPr>
              <a:t>Somogyi</a:t>
            </a:r>
            <a:r>
              <a:rPr lang="en-US" sz="1100" dirty="0">
                <a:solidFill>
                  <a:srgbClr val="212121"/>
                </a:solidFill>
                <a:latin typeface="system-ui" charset="0"/>
              </a:rPr>
              <a:t> GT, </a:t>
            </a:r>
            <a:r>
              <a:rPr lang="en-US" sz="1100" dirty="0" err="1">
                <a:solidFill>
                  <a:srgbClr val="212121"/>
                </a:solidFill>
                <a:latin typeface="system-ui" charset="0"/>
              </a:rPr>
              <a:t>Perel</a:t>
            </a:r>
            <a:r>
              <a:rPr lang="en-US" sz="1100" dirty="0">
                <a:solidFill>
                  <a:srgbClr val="212121"/>
                </a:solidFill>
                <a:latin typeface="system-ui" charset="0"/>
              </a:rPr>
              <a:t> JM. Biphasic effect of tricyclic antidepressants on the release of norepinephrine from the adrenergic nerves of the rabbit heart. Psychopharmacology (</a:t>
            </a:r>
            <a:r>
              <a:rPr lang="en-US" sz="1100" dirty="0" err="1">
                <a:solidFill>
                  <a:srgbClr val="212121"/>
                </a:solidFill>
                <a:latin typeface="system-ui" charset="0"/>
              </a:rPr>
              <a:t>Berl</a:t>
            </a:r>
            <a:r>
              <a:rPr lang="en-US" sz="1100" dirty="0">
                <a:solidFill>
                  <a:srgbClr val="212121"/>
                </a:solidFill>
                <a:latin typeface="system-ui" charset="0"/>
              </a:rPr>
              <a:t>). 1991;104(2):237-43</a:t>
            </a:r>
            <a:endParaRPr lang="en-US" sz="1100" dirty="0"/>
          </a:p>
        </p:txBody>
      </p:sp>
      <p:pic>
        <p:nvPicPr>
          <p:cNvPr id="4" name="Picture 3"/>
          <p:cNvPicPr>
            <a:picLocks noChangeAspect="1"/>
          </p:cNvPicPr>
          <p:nvPr/>
        </p:nvPicPr>
        <p:blipFill>
          <a:blip r:embed="rId2"/>
          <a:stretch>
            <a:fillRect/>
          </a:stretch>
        </p:blipFill>
        <p:spPr>
          <a:xfrm>
            <a:off x="5265019" y="191514"/>
            <a:ext cx="5717406" cy="6604590"/>
          </a:xfrm>
          <a:prstGeom prst="rect">
            <a:avLst/>
          </a:prstGeom>
        </p:spPr>
      </p:pic>
      <p:pic>
        <p:nvPicPr>
          <p:cNvPr id="5" name="Picture 4"/>
          <p:cNvPicPr>
            <a:picLocks noChangeAspect="1"/>
          </p:cNvPicPr>
          <p:nvPr/>
        </p:nvPicPr>
        <p:blipFill>
          <a:blip r:embed="rId3"/>
          <a:stretch>
            <a:fillRect/>
          </a:stretch>
        </p:blipFill>
        <p:spPr>
          <a:xfrm>
            <a:off x="173256" y="2998075"/>
            <a:ext cx="4196065" cy="1977456"/>
          </a:xfrm>
          <a:prstGeom prst="rect">
            <a:avLst/>
          </a:prstGeom>
        </p:spPr>
      </p:pic>
      <p:sp>
        <p:nvSpPr>
          <p:cNvPr id="6" name="TextBox 5"/>
          <p:cNvSpPr txBox="1"/>
          <p:nvPr/>
        </p:nvSpPr>
        <p:spPr>
          <a:xfrm>
            <a:off x="173256" y="308009"/>
            <a:ext cx="5091764" cy="1569660"/>
          </a:xfrm>
          <a:prstGeom prst="rect">
            <a:avLst/>
          </a:prstGeom>
          <a:noFill/>
        </p:spPr>
        <p:txBody>
          <a:bodyPr wrap="square" rtlCol="0">
            <a:spAutoFit/>
          </a:bodyPr>
          <a:lstStyle/>
          <a:p>
            <a:r>
              <a:rPr lang="en-US" sz="2400">
                <a:solidFill>
                  <a:srgbClr val="212121"/>
                </a:solidFill>
                <a:latin typeface="system-ui" charset="0"/>
              </a:rPr>
              <a:t>Biphasic effect of tricyclic antidepressants on the release of norepinephrine from the adrenergic nerves of the rabbit heart</a:t>
            </a:r>
            <a:endParaRPr lang="en-US" sz="2400"/>
          </a:p>
        </p:txBody>
      </p:sp>
    </p:spTree>
    <p:extLst>
      <p:ext uri="{BB962C8B-B14F-4D97-AF65-F5344CB8AC3E}">
        <p14:creationId xmlns:p14="http://schemas.microsoft.com/office/powerpoint/2010/main" val="2440336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69517" y="354530"/>
            <a:ext cx="5413073" cy="5786388"/>
          </a:xfrm>
          <a:prstGeom prst="rect">
            <a:avLst/>
          </a:prstGeom>
        </p:spPr>
      </p:pic>
      <p:sp>
        <p:nvSpPr>
          <p:cNvPr id="3" name="TextBox 2"/>
          <p:cNvSpPr txBox="1"/>
          <p:nvPr/>
        </p:nvSpPr>
        <p:spPr>
          <a:xfrm>
            <a:off x="240632" y="5929510"/>
            <a:ext cx="5630779" cy="646331"/>
          </a:xfrm>
          <a:prstGeom prst="rect">
            <a:avLst/>
          </a:prstGeom>
          <a:noFill/>
        </p:spPr>
        <p:txBody>
          <a:bodyPr wrap="square" rtlCol="0">
            <a:spAutoFit/>
          </a:bodyPr>
          <a:lstStyle/>
          <a:p>
            <a:r>
              <a:rPr lang="en-US" sz="1200" dirty="0"/>
              <a:t>Perry PJ, </a:t>
            </a:r>
            <a:r>
              <a:rPr lang="en-US" sz="1200" dirty="0" err="1"/>
              <a:t>Zeilmann</a:t>
            </a:r>
            <a:r>
              <a:rPr lang="en-US" sz="1200" dirty="0"/>
              <a:t> C, Arndt S. Tricyclic antidepressant concentrations in plasma: an estimate of their sensitivity and specificity as a predictor of response. J </a:t>
            </a:r>
            <a:r>
              <a:rPr lang="en-US" sz="1200" dirty="0" err="1"/>
              <a:t>Clin</a:t>
            </a:r>
            <a:r>
              <a:rPr lang="en-US" sz="1200" dirty="0"/>
              <a:t> </a:t>
            </a:r>
            <a:r>
              <a:rPr lang="en-US" sz="1200" dirty="0" err="1"/>
              <a:t>Psychopharmacol</a:t>
            </a:r>
            <a:r>
              <a:rPr lang="en-US" sz="1200" dirty="0"/>
              <a:t>. 1994 Aug;14(4):230-40</a:t>
            </a:r>
          </a:p>
        </p:txBody>
      </p:sp>
      <p:sp>
        <p:nvSpPr>
          <p:cNvPr id="4" name="TextBox 3"/>
          <p:cNvSpPr txBox="1"/>
          <p:nvPr/>
        </p:nvSpPr>
        <p:spPr>
          <a:xfrm>
            <a:off x="346510" y="354530"/>
            <a:ext cx="5755907" cy="1200329"/>
          </a:xfrm>
          <a:prstGeom prst="rect">
            <a:avLst/>
          </a:prstGeom>
          <a:noFill/>
        </p:spPr>
        <p:txBody>
          <a:bodyPr wrap="square" rtlCol="0">
            <a:spAutoFit/>
          </a:bodyPr>
          <a:lstStyle/>
          <a:p>
            <a:r>
              <a:rPr lang="en-US" sz="2400"/>
              <a:t>Tricyclic </a:t>
            </a:r>
            <a:r>
              <a:rPr lang="en-US" sz="2400" dirty="0"/>
              <a:t>antidepressant concentrations in plasma: an estimate of their sensitivity and specificity as a predictor of response</a:t>
            </a:r>
          </a:p>
        </p:txBody>
      </p:sp>
    </p:spTree>
    <p:extLst>
      <p:ext uri="{BB962C8B-B14F-4D97-AF65-F5344CB8AC3E}">
        <p14:creationId xmlns:p14="http://schemas.microsoft.com/office/powerpoint/2010/main" val="26939706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word about doses and trials</a:t>
            </a:r>
          </a:p>
        </p:txBody>
      </p:sp>
      <p:sp>
        <p:nvSpPr>
          <p:cNvPr id="3" name="Content Placeholder 2"/>
          <p:cNvSpPr>
            <a:spLocks noGrp="1"/>
          </p:cNvSpPr>
          <p:nvPr>
            <p:ph idx="1"/>
          </p:nvPr>
        </p:nvSpPr>
        <p:spPr/>
        <p:txBody>
          <a:bodyPr/>
          <a:lstStyle/>
          <a:p>
            <a:r>
              <a:rPr lang="en-US" dirty="0"/>
              <a:t>Get levels on all TCA’s and anticonvulsants</a:t>
            </a:r>
          </a:p>
          <a:p>
            <a:r>
              <a:rPr lang="en-US" dirty="0"/>
              <a:t>Ask experienced people the highest dose to use and get there</a:t>
            </a:r>
          </a:p>
          <a:p>
            <a:endParaRPr lang="en-US" dirty="0"/>
          </a:p>
          <a:p>
            <a:r>
              <a:rPr lang="en-US" dirty="0"/>
              <a:t>Patients very seldom have had trials with appropriate doses</a:t>
            </a:r>
          </a:p>
          <a:p>
            <a:r>
              <a:rPr lang="en-US" dirty="0"/>
              <a:t>Patients very seldom have had trials with levels</a:t>
            </a:r>
          </a:p>
          <a:p>
            <a:endParaRPr lang="en-US" dirty="0"/>
          </a:p>
        </p:txBody>
      </p:sp>
    </p:spTree>
    <p:extLst>
      <p:ext uri="{BB962C8B-B14F-4D97-AF65-F5344CB8AC3E}">
        <p14:creationId xmlns:p14="http://schemas.microsoft.com/office/powerpoint/2010/main" val="13931944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610" y="485826"/>
            <a:ext cx="9589438" cy="3407164"/>
          </a:xfrm>
          <a:prstGeom prst="rect">
            <a:avLst/>
          </a:prstGeom>
        </p:spPr>
      </p:pic>
      <p:pic>
        <p:nvPicPr>
          <p:cNvPr id="3" name="Picture 2"/>
          <p:cNvPicPr>
            <a:picLocks noChangeAspect="1"/>
          </p:cNvPicPr>
          <p:nvPr/>
        </p:nvPicPr>
        <p:blipFill>
          <a:blip r:embed="rId3"/>
          <a:stretch>
            <a:fillRect/>
          </a:stretch>
        </p:blipFill>
        <p:spPr>
          <a:xfrm>
            <a:off x="70610" y="4612000"/>
            <a:ext cx="6934200" cy="2209800"/>
          </a:xfrm>
          <a:prstGeom prst="rect">
            <a:avLst/>
          </a:prstGeom>
        </p:spPr>
      </p:pic>
      <p:sp>
        <p:nvSpPr>
          <p:cNvPr id="4" name="TextBox 3"/>
          <p:cNvSpPr txBox="1"/>
          <p:nvPr/>
        </p:nvSpPr>
        <p:spPr>
          <a:xfrm>
            <a:off x="1249378" y="0"/>
            <a:ext cx="8560805" cy="369332"/>
          </a:xfrm>
          <a:prstGeom prst="rect">
            <a:avLst/>
          </a:prstGeom>
          <a:noFill/>
        </p:spPr>
        <p:txBody>
          <a:bodyPr wrap="none" rtlCol="0">
            <a:spAutoFit/>
          </a:bodyPr>
          <a:lstStyle/>
          <a:p>
            <a:r>
              <a:rPr lang="en-US" dirty="0"/>
              <a:t>An example of one of the things that interferes with good pharmacological management </a:t>
            </a:r>
          </a:p>
        </p:txBody>
      </p:sp>
      <p:sp>
        <p:nvSpPr>
          <p:cNvPr id="5" name="TextBox 4"/>
          <p:cNvSpPr txBox="1"/>
          <p:nvPr/>
        </p:nvSpPr>
        <p:spPr>
          <a:xfrm>
            <a:off x="7490807" y="935019"/>
            <a:ext cx="2128211" cy="1200329"/>
          </a:xfrm>
          <a:prstGeom prst="rect">
            <a:avLst/>
          </a:prstGeom>
          <a:noFill/>
        </p:spPr>
        <p:txBody>
          <a:bodyPr wrap="none" rtlCol="0">
            <a:spAutoFit/>
          </a:bodyPr>
          <a:lstStyle/>
          <a:p>
            <a:r>
              <a:rPr lang="en-US" b="1" dirty="0"/>
              <a:t>EPIC warning </a:t>
            </a:r>
          </a:p>
          <a:p>
            <a:r>
              <a:rPr lang="en-US" b="1" dirty="0"/>
              <a:t>Maximum </a:t>
            </a:r>
          </a:p>
          <a:p>
            <a:r>
              <a:rPr lang="en-US" b="1" dirty="0"/>
              <a:t>Recommended dose</a:t>
            </a:r>
          </a:p>
          <a:p>
            <a:r>
              <a:rPr lang="en-US" b="1" dirty="0"/>
              <a:t>20 mg a day</a:t>
            </a:r>
          </a:p>
        </p:txBody>
      </p:sp>
      <p:sp>
        <p:nvSpPr>
          <p:cNvPr id="6" name="TextBox 5"/>
          <p:cNvSpPr txBox="1"/>
          <p:nvPr/>
        </p:nvSpPr>
        <p:spPr>
          <a:xfrm>
            <a:off x="8522799" y="2041612"/>
            <a:ext cx="3043462" cy="646331"/>
          </a:xfrm>
          <a:prstGeom prst="rect">
            <a:avLst/>
          </a:prstGeom>
          <a:noFill/>
        </p:spPr>
        <p:txBody>
          <a:bodyPr wrap="none" rtlCol="0">
            <a:spAutoFit/>
          </a:bodyPr>
          <a:lstStyle/>
          <a:p>
            <a:r>
              <a:rPr lang="en-US" dirty="0"/>
              <a:t>Recommended dose </a:t>
            </a:r>
            <a:r>
              <a:rPr lang="en-US" b="1" dirty="0"/>
              <a:t>15-40 mg</a:t>
            </a:r>
          </a:p>
          <a:p>
            <a:r>
              <a:rPr lang="en-US" dirty="0"/>
              <a:t>from Goodman and Gilman</a:t>
            </a:r>
          </a:p>
        </p:txBody>
      </p:sp>
      <p:pic>
        <p:nvPicPr>
          <p:cNvPr id="7" name="Picture 6"/>
          <p:cNvPicPr>
            <a:picLocks noChangeAspect="1"/>
          </p:cNvPicPr>
          <p:nvPr/>
        </p:nvPicPr>
        <p:blipFill>
          <a:blip r:embed="rId4"/>
          <a:stretch>
            <a:fillRect/>
          </a:stretch>
        </p:blipFill>
        <p:spPr>
          <a:xfrm>
            <a:off x="10044530" y="4292644"/>
            <a:ext cx="1638945" cy="2287448"/>
          </a:xfrm>
          <a:prstGeom prst="rect">
            <a:avLst/>
          </a:prstGeom>
        </p:spPr>
      </p:pic>
      <p:sp>
        <p:nvSpPr>
          <p:cNvPr id="8" name="TextBox 7"/>
          <p:cNvSpPr txBox="1"/>
          <p:nvPr/>
        </p:nvSpPr>
        <p:spPr>
          <a:xfrm>
            <a:off x="7234130" y="4167745"/>
            <a:ext cx="2896386" cy="646331"/>
          </a:xfrm>
          <a:prstGeom prst="rect">
            <a:avLst/>
          </a:prstGeom>
          <a:noFill/>
        </p:spPr>
        <p:txBody>
          <a:bodyPr wrap="square" rtlCol="0">
            <a:spAutoFit/>
          </a:bodyPr>
          <a:lstStyle/>
          <a:p>
            <a:r>
              <a:rPr lang="en-US" dirty="0"/>
              <a:t>The half-life of </a:t>
            </a:r>
            <a:r>
              <a:rPr lang="en-US" dirty="0" err="1"/>
              <a:t>protriptyline</a:t>
            </a:r>
            <a:r>
              <a:rPr lang="en-US" dirty="0"/>
              <a:t> </a:t>
            </a:r>
          </a:p>
          <a:p>
            <a:r>
              <a:rPr lang="en-US" dirty="0"/>
              <a:t>is approximately </a:t>
            </a:r>
            <a:r>
              <a:rPr lang="en-US" b="1" dirty="0"/>
              <a:t>74 hours </a:t>
            </a:r>
          </a:p>
        </p:txBody>
      </p:sp>
      <p:sp>
        <p:nvSpPr>
          <p:cNvPr id="9" name="Rectangle 8"/>
          <p:cNvSpPr/>
          <p:nvPr/>
        </p:nvSpPr>
        <p:spPr>
          <a:xfrm>
            <a:off x="7317436" y="3244415"/>
            <a:ext cx="2492747" cy="923330"/>
          </a:xfrm>
          <a:prstGeom prst="rect">
            <a:avLst/>
          </a:prstGeom>
        </p:spPr>
        <p:txBody>
          <a:bodyPr wrap="square">
            <a:spAutoFit/>
          </a:bodyPr>
          <a:lstStyle/>
          <a:p>
            <a:r>
              <a:rPr lang="en-US" b="1" dirty="0"/>
              <a:t>EPIC warning </a:t>
            </a:r>
          </a:p>
          <a:p>
            <a:r>
              <a:rPr lang="en-US" b="1" dirty="0"/>
              <a:t>Frequency should be </a:t>
            </a:r>
          </a:p>
          <a:p>
            <a:r>
              <a:rPr lang="en-US" b="1" dirty="0"/>
              <a:t>3 </a:t>
            </a:r>
            <a:r>
              <a:rPr lang="en-US" b="1" dirty="0" err="1"/>
              <a:t>tmes</a:t>
            </a:r>
            <a:r>
              <a:rPr lang="en-US" b="1" dirty="0"/>
              <a:t> a day</a:t>
            </a:r>
          </a:p>
        </p:txBody>
      </p:sp>
      <p:sp>
        <p:nvSpPr>
          <p:cNvPr id="10" name="Right Arrow 9"/>
          <p:cNvSpPr/>
          <p:nvPr/>
        </p:nvSpPr>
        <p:spPr>
          <a:xfrm rot="10083279">
            <a:off x="5441609" y="2129434"/>
            <a:ext cx="2052751" cy="216046"/>
          </a:xfrm>
          <a:prstGeom prst="rightArrow">
            <a:avLst>
              <a:gd name="adj1" fmla="val 3634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1986994">
            <a:off x="5506529" y="3277324"/>
            <a:ext cx="1821175" cy="180186"/>
          </a:xfrm>
          <a:prstGeom prst="rightArrow">
            <a:avLst>
              <a:gd name="adj1" fmla="val 3634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p:cNvSpPr/>
          <p:nvPr/>
        </p:nvSpPr>
        <p:spPr>
          <a:xfrm>
            <a:off x="-39756" y="6467374"/>
            <a:ext cx="7044566" cy="3873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2186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409" y="365125"/>
            <a:ext cx="10903226" cy="1325563"/>
          </a:xfrm>
        </p:spPr>
        <p:txBody>
          <a:bodyPr/>
          <a:lstStyle/>
          <a:p>
            <a:r>
              <a:rPr lang="en-US" dirty="0"/>
              <a:t>These patients are often labeled as “functional’</a:t>
            </a:r>
          </a:p>
        </p:txBody>
      </p:sp>
      <p:sp>
        <p:nvSpPr>
          <p:cNvPr id="3" name="Content Placeholder 2"/>
          <p:cNvSpPr>
            <a:spLocks noGrp="1"/>
          </p:cNvSpPr>
          <p:nvPr>
            <p:ph idx="1"/>
          </p:nvPr>
        </p:nvSpPr>
        <p:spPr/>
        <p:txBody>
          <a:bodyPr>
            <a:normAutofit lnSpcReduction="10000"/>
          </a:bodyPr>
          <a:lstStyle/>
          <a:p>
            <a:r>
              <a:rPr lang="en-US" sz="3600" dirty="0"/>
              <a:t>What do we mean by functional? (usually we mean not real)</a:t>
            </a:r>
          </a:p>
          <a:p>
            <a:r>
              <a:rPr lang="en-US" sz="3600" dirty="0"/>
              <a:t>A disorder in which the physical symptoms have a psychological function in the patient-psychosomatic</a:t>
            </a:r>
          </a:p>
          <a:p>
            <a:r>
              <a:rPr lang="en-US" sz="3600" dirty="0"/>
              <a:t> Something the patient is doing</a:t>
            </a:r>
          </a:p>
          <a:p>
            <a:endParaRPr lang="en-US" sz="3600" dirty="0"/>
          </a:p>
          <a:p>
            <a:r>
              <a:rPr lang="en-US" sz="3600" dirty="0"/>
              <a:t>A disorder of function rather than structure (the newer use of the term)</a:t>
            </a:r>
          </a:p>
        </p:txBody>
      </p:sp>
    </p:spTree>
    <p:extLst>
      <p:ext uri="{BB962C8B-B14F-4D97-AF65-F5344CB8AC3E}">
        <p14:creationId xmlns:p14="http://schemas.microsoft.com/office/powerpoint/2010/main" val="252595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9191</TotalTime>
  <Words>4656</Words>
  <Application>Microsoft Macintosh PowerPoint</Application>
  <PresentationFormat>Widescreen</PresentationFormat>
  <Paragraphs>992</Paragraphs>
  <Slides>85</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Academy Engraved LET Plain:1.0</vt:lpstr>
      <vt:lpstr>Arial</vt:lpstr>
      <vt:lpstr>Calibri</vt:lpstr>
      <vt:lpstr>Calibri Light</vt:lpstr>
      <vt:lpstr>Calibri Regular</vt:lpstr>
      <vt:lpstr>system-ui</vt:lpstr>
      <vt:lpstr>Times</vt:lpstr>
      <vt:lpstr>Office Theme</vt:lpstr>
      <vt:lpstr>Interstitial Medicine Seeing the Whole Elephant</vt:lpstr>
      <vt:lpstr>Disclosure</vt:lpstr>
      <vt:lpstr>Objectives</vt:lpstr>
      <vt:lpstr>Holistic understanding of medicine</vt:lpstr>
      <vt:lpstr>Introduction</vt:lpstr>
      <vt:lpstr>PowerPoint Presentation</vt:lpstr>
      <vt:lpstr>PowerPoint Presentation</vt:lpstr>
      <vt:lpstr>A group of ”chronic pain patients” with remarkable co-morbidity</vt:lpstr>
      <vt:lpstr>These patients are often labeled as “functional’</vt:lpstr>
      <vt:lpstr>There are psychosomatic illnesses </vt:lpstr>
      <vt:lpstr>Malingering</vt:lpstr>
      <vt:lpstr>Functional disorder (Pseudoseizures)</vt:lpstr>
      <vt:lpstr>Conversion</vt:lpstr>
      <vt:lpstr>PowerPoint Presentation</vt:lpstr>
      <vt:lpstr>Dysautonomia (dysregulation of the autonomic nervous system) has been linked to all these conditions in the literature </vt:lpstr>
      <vt:lpstr>PowerPoint Presentation</vt:lpstr>
      <vt:lpstr>PowerPoint Presentation</vt:lpstr>
      <vt:lpstr>Because of “medical silos” appreciation of dysautonomia is often missed</vt:lpstr>
      <vt:lpstr>Increasing Interest in Dysautonomia </vt:lpstr>
      <vt:lpstr>PowerPoint Presentation</vt:lpstr>
      <vt:lpstr>Patient with “functional GI disorder”</vt:lpstr>
      <vt:lpstr>    Med list failed meds    current meds</vt:lpstr>
      <vt:lpstr>PowerPoint Presentation</vt:lpstr>
      <vt:lpstr>PowerPoint Presentation</vt:lpstr>
      <vt:lpstr>PowerPoint Presentation</vt:lpstr>
      <vt:lpstr>PowerPoint Presentation</vt:lpstr>
      <vt:lpstr>Da Costa’s Syndrome (1871) (soldier’s heart) (originally thought to be cardiac but reclassified as hysteria)</vt:lpstr>
      <vt:lpstr>PowerPoint Presentation</vt:lpstr>
      <vt:lpstr>What ties together  “…all these things wrong with me?”</vt:lpstr>
      <vt:lpstr>PowerPoint Presentation</vt:lpstr>
      <vt:lpstr>PowerPoint Presentation</vt:lpstr>
      <vt:lpstr>Dysautonomia-Key questions</vt:lpstr>
      <vt:lpstr>Putative causes of dysautonomia </vt:lpstr>
      <vt:lpstr>JAG-A syndrome described by Jay Pasricha</vt:lpstr>
      <vt:lpstr>Of approximately 500 patients seen for pain/dysmotility/weight loss/nausea/vomiting</vt:lpstr>
      <vt:lpstr>PowerPoint Presentation</vt:lpstr>
      <vt:lpstr>43 y.o. patient with anxiety and hyperhidrosis </vt:lpstr>
      <vt:lpstr>Nav1.8 - mutations</vt:lpstr>
      <vt:lpstr>Neuropathic Itch</vt:lpstr>
      <vt:lpstr>PowerPoint Presentation</vt:lpstr>
      <vt:lpstr>PowerPoint Presentation</vt:lpstr>
      <vt:lpstr>Nav1.8 – Behavior - EPM</vt:lpstr>
      <vt:lpstr>Rational Therapeutics</vt:lpstr>
      <vt:lpstr>What does treatment look like for the complex patient with multiple medical issues?</vt:lpstr>
      <vt:lpstr>Work-up (these argue against a purely psychiatric formulation)</vt:lpstr>
      <vt:lpstr>My fundamental hypothesis for these patients- Damaged nerves produce aberrant signals</vt:lpstr>
      <vt:lpstr>Pharmacology for dysautonomia (and how I think they might work)</vt:lpstr>
      <vt:lpstr>Pharmacology for dysautonomia (and how I think they might work)</vt:lpstr>
      <vt:lpstr>Neuromodulators for neuropathic dysautonomia</vt:lpstr>
      <vt:lpstr>Neuromodulators for neuropathic dysautonomia</vt:lpstr>
      <vt:lpstr>Essential information for patients </vt:lpstr>
      <vt:lpstr>Conclusions</vt:lpstr>
      <vt:lpstr>Be a therapeutic optimist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the labs tests are negative it does not mean that the problem is psychiatric</vt:lpstr>
      <vt:lpstr>PowerPoint Presentation</vt:lpstr>
      <vt:lpstr>PowerPoint Presentation</vt:lpstr>
      <vt:lpstr>PowerPoint Presentation</vt:lpstr>
      <vt:lpstr>PowerPoint Presentation</vt:lpstr>
      <vt:lpstr>Patient quote from her evaluation for the pain service</vt:lpstr>
      <vt:lpstr>Patient quote from her evaluation for the pain service</vt:lpstr>
      <vt:lpstr>PowerPoint Presentation</vt:lpstr>
      <vt:lpstr>PowerPoint Presentation</vt:lpstr>
      <vt:lpstr>PowerPoint Presentation</vt:lpstr>
      <vt:lpstr>Somatization-Hysteria-Functional disorders</vt:lpstr>
      <vt:lpstr>Hysteroepilepsy</vt:lpstr>
      <vt:lpstr>Pain and sensory amplification</vt:lpstr>
      <vt:lpstr>PowerPoint Presentation</vt:lpstr>
      <vt:lpstr>PowerPoint Presentation</vt:lpstr>
      <vt:lpstr>PowerPoint Presentation</vt:lpstr>
      <vt:lpstr>PowerPoint Presentation</vt:lpstr>
      <vt:lpstr>PowerPoint Presentation</vt:lpstr>
      <vt:lpstr>Start with a diagnostic formulation…even a wrong one</vt:lpstr>
      <vt:lpstr>Work-up (as suggested by symptoms)</vt:lpstr>
      <vt:lpstr>PowerPoint Presentation</vt:lpstr>
      <vt:lpstr>PowerPoint Presentation</vt:lpstr>
      <vt:lpstr>A word about doses and trials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Diagnosis and treatment of functional disorders</dc:title>
  <dc:creator>Microsoft Office User</dc:creator>
  <cp:lastModifiedBy>Glenn Treisman</cp:lastModifiedBy>
  <cp:revision>180</cp:revision>
  <dcterms:created xsi:type="dcterms:W3CDTF">2021-02-23T20:04:12Z</dcterms:created>
  <dcterms:modified xsi:type="dcterms:W3CDTF">2024-05-15T21:17:32Z</dcterms:modified>
</cp:coreProperties>
</file>