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135246176" r:id="rId2"/>
    <p:sldId id="2135246110" r:id="rId3"/>
    <p:sldId id="2135246186" r:id="rId4"/>
    <p:sldId id="2135246116" r:id="rId5"/>
    <p:sldId id="2135246178" r:id="rId6"/>
    <p:sldId id="2135246106" r:id="rId7"/>
    <p:sldId id="2135246135" r:id="rId8"/>
    <p:sldId id="2135246145" r:id="rId9"/>
    <p:sldId id="2135246149" r:id="rId10"/>
    <p:sldId id="2135246148" r:id="rId11"/>
    <p:sldId id="2135246123" r:id="rId12"/>
    <p:sldId id="2135246179" r:id="rId13"/>
    <p:sldId id="2135246160" r:id="rId14"/>
    <p:sldId id="2135246161" r:id="rId15"/>
    <p:sldId id="2135246157" r:id="rId16"/>
    <p:sldId id="2135246155" r:id="rId17"/>
    <p:sldId id="2135246170" r:id="rId18"/>
    <p:sldId id="2135245944" r:id="rId19"/>
    <p:sldId id="2135246125" r:id="rId20"/>
    <p:sldId id="2135246156" r:id="rId21"/>
    <p:sldId id="2135246126" r:id="rId22"/>
    <p:sldId id="2135246060" r:id="rId23"/>
    <p:sldId id="2135246061" r:id="rId24"/>
    <p:sldId id="2135245854" r:id="rId25"/>
    <p:sldId id="664" r:id="rId26"/>
    <p:sldId id="2135246074" r:id="rId27"/>
    <p:sldId id="536" r:id="rId28"/>
    <p:sldId id="2135245801" r:id="rId29"/>
    <p:sldId id="2135245840" r:id="rId30"/>
    <p:sldId id="2135245900" r:id="rId31"/>
    <p:sldId id="2135245946" r:id="rId32"/>
    <p:sldId id="2135245952" r:id="rId33"/>
    <p:sldId id="2135246130" r:id="rId34"/>
    <p:sldId id="2135246180" r:id="rId35"/>
    <p:sldId id="2135246131" r:id="rId36"/>
    <p:sldId id="2135246128" r:id="rId37"/>
    <p:sldId id="668" r:id="rId38"/>
    <p:sldId id="2135246097" r:id="rId39"/>
    <p:sldId id="2135246100" r:id="rId40"/>
    <p:sldId id="2135246102" r:id="rId41"/>
    <p:sldId id="2135246041" r:id="rId42"/>
    <p:sldId id="2135246184" r:id="rId43"/>
    <p:sldId id="2135245957" r:id="rId44"/>
    <p:sldId id="2135246173" r:id="rId45"/>
    <p:sldId id="2135246055" r:id="rId46"/>
    <p:sldId id="2135245870" r:id="rId47"/>
    <p:sldId id="2135246127" r:id="rId48"/>
    <p:sldId id="2135246174" r:id="rId49"/>
    <p:sldId id="61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A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653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1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7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692B0-DD5C-4A08-B456-9D40BDD7C6F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F56F660-542F-4B9B-8DAC-0BB7073A1C92}">
      <dgm:prSet phldrT="[Text]" custT="1"/>
      <dgm:spPr/>
      <dgm:t>
        <a:bodyPr/>
        <a:lstStyle/>
        <a:p>
          <a:r>
            <a:rPr lang="en-US" sz="1800" dirty="0"/>
            <a:t>Essential Gene</a:t>
          </a:r>
        </a:p>
      </dgm:t>
    </dgm:pt>
    <dgm:pt modelId="{DF1F3CAD-C1EF-4EB7-926C-3849B9583D32}" type="parTrans" cxnId="{8C8B6836-B0F7-4B5C-9A53-60ABD70C775B}">
      <dgm:prSet/>
      <dgm:spPr/>
      <dgm:t>
        <a:bodyPr/>
        <a:lstStyle/>
        <a:p>
          <a:endParaRPr lang="en-US" sz="1600"/>
        </a:p>
      </dgm:t>
    </dgm:pt>
    <dgm:pt modelId="{E7C1F5A8-116D-404F-9CDC-58687A0FCD0C}" type="sibTrans" cxnId="{8C8B6836-B0F7-4B5C-9A53-60ABD70C775B}">
      <dgm:prSet/>
      <dgm:spPr/>
      <dgm:t>
        <a:bodyPr/>
        <a:lstStyle/>
        <a:p>
          <a:endParaRPr lang="en-US" sz="1600"/>
        </a:p>
      </dgm:t>
    </dgm:pt>
    <dgm:pt modelId="{C3BA3F7D-5061-492D-BDA3-7C6C3D710D0D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1800" dirty="0"/>
            <a:t>Narrow Spectrum</a:t>
          </a:r>
        </a:p>
      </dgm:t>
    </dgm:pt>
    <dgm:pt modelId="{D69B3088-CF88-4EDA-952B-E397F132C1F5}" type="parTrans" cxnId="{A8A01BAE-9F42-4AA4-B0D4-5BF458F349A1}">
      <dgm:prSet/>
      <dgm:spPr/>
      <dgm:t>
        <a:bodyPr/>
        <a:lstStyle/>
        <a:p>
          <a:endParaRPr lang="en-US" sz="1600"/>
        </a:p>
      </dgm:t>
    </dgm:pt>
    <dgm:pt modelId="{90942581-A036-421E-B883-7A00B9B08007}" type="sibTrans" cxnId="{A8A01BAE-9F42-4AA4-B0D4-5BF458F349A1}">
      <dgm:prSet/>
      <dgm:spPr/>
      <dgm:t>
        <a:bodyPr/>
        <a:lstStyle/>
        <a:p>
          <a:endParaRPr lang="en-US" sz="1600"/>
        </a:p>
      </dgm:t>
    </dgm:pt>
    <dgm:pt modelId="{1F7679C1-9E30-4265-9220-25EA39ED11BD}">
      <dgm:prSet phldrT="[Text]" custT="1"/>
      <dgm:spPr>
        <a:solidFill>
          <a:srgbClr val="FF9933">
            <a:alpha val="49804"/>
          </a:srgbClr>
        </a:solidFill>
      </dgm:spPr>
      <dgm:t>
        <a:bodyPr/>
        <a:lstStyle/>
        <a:p>
          <a:r>
            <a:rPr lang="en-US" sz="1800" dirty="0"/>
            <a:t>Protein Synthesis Inhibitor</a:t>
          </a:r>
        </a:p>
      </dgm:t>
    </dgm:pt>
    <dgm:pt modelId="{84B52A0D-28A6-480B-A0BE-80AF955DB844}" type="parTrans" cxnId="{7F0910EB-53E0-403E-8654-6CD345F7BAD0}">
      <dgm:prSet/>
      <dgm:spPr/>
      <dgm:t>
        <a:bodyPr/>
        <a:lstStyle/>
        <a:p>
          <a:endParaRPr lang="en-US" sz="1600"/>
        </a:p>
      </dgm:t>
    </dgm:pt>
    <dgm:pt modelId="{4544120D-5C16-43F4-B352-9E5667D7C840}" type="sibTrans" cxnId="{7F0910EB-53E0-403E-8654-6CD345F7BAD0}">
      <dgm:prSet/>
      <dgm:spPr/>
      <dgm:t>
        <a:bodyPr/>
        <a:lstStyle/>
        <a:p>
          <a:endParaRPr lang="en-US" sz="1600"/>
        </a:p>
      </dgm:t>
    </dgm:pt>
    <dgm:pt modelId="{B877EE5D-8083-4BBA-826F-BD5780A9A808}" type="pres">
      <dgm:prSet presAssocID="{981692B0-DD5C-4A08-B456-9D40BDD7C6F2}" presName="compositeShape" presStyleCnt="0">
        <dgm:presLayoutVars>
          <dgm:chMax val="7"/>
          <dgm:dir/>
          <dgm:resizeHandles val="exact"/>
        </dgm:presLayoutVars>
      </dgm:prSet>
      <dgm:spPr/>
    </dgm:pt>
    <dgm:pt modelId="{A1808E22-AC2D-4697-ACB8-612D42F47B20}" type="pres">
      <dgm:prSet presAssocID="{2F56F660-542F-4B9B-8DAC-0BB7073A1C92}" presName="circ1" presStyleLbl="vennNode1" presStyleIdx="0" presStyleCnt="3" custLinFactNeighborY="4466"/>
      <dgm:spPr/>
    </dgm:pt>
    <dgm:pt modelId="{3F89E576-9AF1-4D19-988E-D7BC2952BF4A}" type="pres">
      <dgm:prSet presAssocID="{2F56F660-542F-4B9B-8DAC-0BB7073A1C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ECC044A-89C2-45BF-9350-91C2B53A15EA}" type="pres">
      <dgm:prSet presAssocID="{C3BA3F7D-5061-492D-BDA3-7C6C3D710D0D}" presName="circ2" presStyleLbl="vennNode1" presStyleIdx="1" presStyleCnt="3"/>
      <dgm:spPr/>
    </dgm:pt>
    <dgm:pt modelId="{BAE33208-91B8-45B1-B4A3-7268C8B1A378}" type="pres">
      <dgm:prSet presAssocID="{C3BA3F7D-5061-492D-BDA3-7C6C3D710D0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E83C048-0364-49ED-95E2-1BF4E9D2E9FC}" type="pres">
      <dgm:prSet presAssocID="{1F7679C1-9E30-4265-9220-25EA39ED11BD}" presName="circ3" presStyleLbl="vennNode1" presStyleIdx="2" presStyleCnt="3"/>
      <dgm:spPr/>
    </dgm:pt>
    <dgm:pt modelId="{2BB84EE2-7AE6-4099-8000-DD358D4F0C13}" type="pres">
      <dgm:prSet presAssocID="{1F7679C1-9E30-4265-9220-25EA39ED11B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675B220-9149-42FC-9260-DB31CE9E291A}" type="presOf" srcId="{2F56F660-542F-4B9B-8DAC-0BB7073A1C92}" destId="{A1808E22-AC2D-4697-ACB8-612D42F47B20}" srcOrd="0" destOrd="0" presId="urn:microsoft.com/office/officeart/2005/8/layout/venn1"/>
    <dgm:cxn modelId="{8C8B6836-B0F7-4B5C-9A53-60ABD70C775B}" srcId="{981692B0-DD5C-4A08-B456-9D40BDD7C6F2}" destId="{2F56F660-542F-4B9B-8DAC-0BB7073A1C92}" srcOrd="0" destOrd="0" parTransId="{DF1F3CAD-C1EF-4EB7-926C-3849B9583D32}" sibTransId="{E7C1F5A8-116D-404F-9CDC-58687A0FCD0C}"/>
    <dgm:cxn modelId="{48A3F648-311E-4B8C-BE6A-DA99259EE1C4}" type="presOf" srcId="{1F7679C1-9E30-4265-9220-25EA39ED11BD}" destId="{6E83C048-0364-49ED-95E2-1BF4E9D2E9FC}" srcOrd="0" destOrd="0" presId="urn:microsoft.com/office/officeart/2005/8/layout/venn1"/>
    <dgm:cxn modelId="{AF3A5E7C-095C-41D7-B662-AD6F288D7044}" type="presOf" srcId="{981692B0-DD5C-4A08-B456-9D40BDD7C6F2}" destId="{B877EE5D-8083-4BBA-826F-BD5780A9A808}" srcOrd="0" destOrd="0" presId="urn:microsoft.com/office/officeart/2005/8/layout/venn1"/>
    <dgm:cxn modelId="{C662CAA5-9733-4F41-9202-BC56807D3C9A}" type="presOf" srcId="{1F7679C1-9E30-4265-9220-25EA39ED11BD}" destId="{2BB84EE2-7AE6-4099-8000-DD358D4F0C13}" srcOrd="1" destOrd="0" presId="urn:microsoft.com/office/officeart/2005/8/layout/venn1"/>
    <dgm:cxn modelId="{A8A01BAE-9F42-4AA4-B0D4-5BF458F349A1}" srcId="{981692B0-DD5C-4A08-B456-9D40BDD7C6F2}" destId="{C3BA3F7D-5061-492D-BDA3-7C6C3D710D0D}" srcOrd="1" destOrd="0" parTransId="{D69B3088-CF88-4EDA-952B-E397F132C1F5}" sibTransId="{90942581-A036-421E-B883-7A00B9B08007}"/>
    <dgm:cxn modelId="{BD1362D3-E0BD-4D83-9816-ECA2E43D3435}" type="presOf" srcId="{2F56F660-542F-4B9B-8DAC-0BB7073A1C92}" destId="{3F89E576-9AF1-4D19-988E-D7BC2952BF4A}" srcOrd="1" destOrd="0" presId="urn:microsoft.com/office/officeart/2005/8/layout/venn1"/>
    <dgm:cxn modelId="{E79ED4E9-4743-45FA-9BD5-6338EB273025}" type="presOf" srcId="{C3BA3F7D-5061-492D-BDA3-7C6C3D710D0D}" destId="{BAE33208-91B8-45B1-B4A3-7268C8B1A378}" srcOrd="1" destOrd="0" presId="urn:microsoft.com/office/officeart/2005/8/layout/venn1"/>
    <dgm:cxn modelId="{7F0910EB-53E0-403E-8654-6CD345F7BAD0}" srcId="{981692B0-DD5C-4A08-B456-9D40BDD7C6F2}" destId="{1F7679C1-9E30-4265-9220-25EA39ED11BD}" srcOrd="2" destOrd="0" parTransId="{84B52A0D-28A6-480B-A0BE-80AF955DB844}" sibTransId="{4544120D-5C16-43F4-B352-9E5667D7C840}"/>
    <dgm:cxn modelId="{37FC5CF9-FC09-4662-AB33-FA40B404D614}" type="presOf" srcId="{C3BA3F7D-5061-492D-BDA3-7C6C3D710D0D}" destId="{5ECC044A-89C2-45BF-9350-91C2B53A15EA}" srcOrd="0" destOrd="0" presId="urn:microsoft.com/office/officeart/2005/8/layout/venn1"/>
    <dgm:cxn modelId="{813B10DD-2F6C-49AC-82F5-C93E409CFF0A}" type="presParOf" srcId="{B877EE5D-8083-4BBA-826F-BD5780A9A808}" destId="{A1808E22-AC2D-4697-ACB8-612D42F47B20}" srcOrd="0" destOrd="0" presId="urn:microsoft.com/office/officeart/2005/8/layout/venn1"/>
    <dgm:cxn modelId="{ABB9756B-4DB5-4311-8D65-1B8BFCCF4ADA}" type="presParOf" srcId="{B877EE5D-8083-4BBA-826F-BD5780A9A808}" destId="{3F89E576-9AF1-4D19-988E-D7BC2952BF4A}" srcOrd="1" destOrd="0" presId="urn:microsoft.com/office/officeart/2005/8/layout/venn1"/>
    <dgm:cxn modelId="{C7AC70F7-29C7-4EA5-B5BD-307B21A81BC6}" type="presParOf" srcId="{B877EE5D-8083-4BBA-826F-BD5780A9A808}" destId="{5ECC044A-89C2-45BF-9350-91C2B53A15EA}" srcOrd="2" destOrd="0" presId="urn:microsoft.com/office/officeart/2005/8/layout/venn1"/>
    <dgm:cxn modelId="{0817D14F-11FA-4105-9BDA-B268365F975A}" type="presParOf" srcId="{B877EE5D-8083-4BBA-826F-BD5780A9A808}" destId="{BAE33208-91B8-45B1-B4A3-7268C8B1A378}" srcOrd="3" destOrd="0" presId="urn:microsoft.com/office/officeart/2005/8/layout/venn1"/>
    <dgm:cxn modelId="{6057EEF2-88C2-4D14-9073-C1576DE49B46}" type="presParOf" srcId="{B877EE5D-8083-4BBA-826F-BD5780A9A808}" destId="{6E83C048-0364-49ED-95E2-1BF4E9D2E9FC}" srcOrd="4" destOrd="0" presId="urn:microsoft.com/office/officeart/2005/8/layout/venn1"/>
    <dgm:cxn modelId="{DEB2C88F-87D6-4B03-87AB-5F409DD6175C}" type="presParOf" srcId="{B877EE5D-8083-4BBA-826F-BD5780A9A808}" destId="{2BB84EE2-7AE6-4099-8000-DD358D4F0C1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8E22-AC2D-4697-ACB8-612D42F47B20}">
      <dsp:nvSpPr>
        <dsp:cNvPr id="0" name=""/>
        <dsp:cNvSpPr/>
      </dsp:nvSpPr>
      <dsp:spPr>
        <a:xfrm>
          <a:off x="1282936" y="129664"/>
          <a:ext cx="1979815" cy="1979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Essential Gene</a:t>
          </a:r>
        </a:p>
      </dsp:txBody>
      <dsp:txXfrm>
        <a:off x="1546912" y="476132"/>
        <a:ext cx="1451864" cy="890917"/>
      </dsp:txXfrm>
    </dsp:sp>
    <dsp:sp modelId="{5ECC044A-89C2-45BF-9350-91C2B53A15EA}">
      <dsp:nvSpPr>
        <dsp:cNvPr id="0" name=""/>
        <dsp:cNvSpPr/>
      </dsp:nvSpPr>
      <dsp:spPr>
        <a:xfrm>
          <a:off x="1997320" y="1278631"/>
          <a:ext cx="1979815" cy="1979815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Narrow Spectrum</a:t>
          </a:r>
        </a:p>
      </dsp:txBody>
      <dsp:txXfrm>
        <a:off x="2602813" y="1790083"/>
        <a:ext cx="1187889" cy="1088898"/>
      </dsp:txXfrm>
    </dsp:sp>
    <dsp:sp modelId="{6E83C048-0364-49ED-95E2-1BF4E9D2E9FC}">
      <dsp:nvSpPr>
        <dsp:cNvPr id="0" name=""/>
        <dsp:cNvSpPr/>
      </dsp:nvSpPr>
      <dsp:spPr>
        <a:xfrm>
          <a:off x="568553" y="1278631"/>
          <a:ext cx="1979815" cy="1979815"/>
        </a:xfrm>
        <a:prstGeom prst="ellipse">
          <a:avLst/>
        </a:prstGeom>
        <a:solidFill>
          <a:srgbClr val="FF9933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Protein Synthesis Inhibitor</a:t>
          </a:r>
        </a:p>
      </dsp:txBody>
      <dsp:txXfrm>
        <a:off x="754985" y="1790083"/>
        <a:ext cx="1187889" cy="1088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21:40:09.98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853.22644"/>
      <inkml:brushProperty name="anchorY" value="-882.49353"/>
      <inkml:brushProperty name="scaleFactor" value="0.5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BAFD-B516-467C-B11C-14116B9882D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27CC6-F639-42A5-87A4-ECFAEF27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5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AD8CA-BB47-4C6C-83DA-CA88319D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BEC82-4E03-89B9-7FBF-64A624A4F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CF7B5-4E15-4F3C-2CA1-D9A5BD876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F66AF-3BA0-D8B4-1365-83A8842A7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92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27CC6-F639-42A5-87A4-ECFAEF27D5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8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3260E-A380-F6F5-DBF0-B60DA9D02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8E806-C968-CB90-CC9A-1068AFE2D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8300" y="679450"/>
            <a:ext cx="6037263" cy="33972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248A7-690A-E157-3521-9BB2154F4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Childhood autism rating scale</a:t>
            </a:r>
          </a:p>
          <a:p>
            <a:endParaRPr lang="en-US" dirty="0"/>
          </a:p>
          <a:p>
            <a:r>
              <a:rPr lang="en-US" dirty="0"/>
              <a:t>FDA provided fast Track based on these results. Keep in mind that this was an open labeled trial.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B5005-8FF0-D617-0954-80D0C5277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BBE41-F51B-9E40-92F4-27F5296BE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1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9074-1F39-343B-380A-7AED245DF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32960-D30F-DE7D-51CD-BB99EDA65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E9EA6-E012-F5AC-187E-19063215D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648C9-B7DE-F140-CD49-CDB6E6206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33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5A6F-C68D-2825-590F-B449DB62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9A3E2-871C-02AA-8A13-C958EE589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4CC84-6140-C3CE-1247-E09E4C11F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8EA37-214F-C37B-0394-D1D5F0D8C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7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27CC6-F639-42A5-87A4-ECFAEF27D5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1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40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27CC6-F639-42A5-87A4-ECFAEF27D5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34C8-5D01-7AD9-0B64-A9774B297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D8F8B-6526-5713-7256-22FEB08F1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987D5-340E-7365-E698-5291AEEA8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4652-17E2-37D8-57C0-907B4AE20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2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5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EEEE9-2532-4EC3-ADE6-B99D0BAA1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8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27CC6-F639-42A5-87A4-ECFAEF27D5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85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7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36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5425" indent="-225425">
              <a:defRPr sz="2800"/>
            </a:lvl1pPr>
            <a:lvl2pPr marL="569913" indent="-338138">
              <a:defRPr sz="2400"/>
            </a:lvl2pPr>
            <a:lvl3pPr marL="914400" indent="-344488">
              <a:defRPr sz="2200"/>
            </a:lvl3pPr>
            <a:lvl4pPr marL="1136650" indent="-228600">
              <a:defRPr/>
            </a:lvl4pPr>
            <a:lvl5pPr marL="1377950" indent="-22542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356351"/>
            <a:ext cx="1117600" cy="365125"/>
          </a:xfrm>
        </p:spPr>
        <p:txBody>
          <a:bodyPr/>
          <a:lstStyle>
            <a:lvl1pPr>
              <a:defRPr/>
            </a:lvl1pPr>
          </a:lstStyle>
          <a:p>
            <a:fld id="{CC9DFEEA-8BE6-4C63-829C-4F89A11C07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986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356351"/>
            <a:ext cx="1117600" cy="365125"/>
          </a:xfrm>
        </p:spPr>
        <p:txBody>
          <a:bodyPr/>
          <a:lstStyle>
            <a:lvl1pPr>
              <a:defRPr/>
            </a:lvl1pPr>
          </a:lstStyle>
          <a:p>
            <a:fld id="{F34FF5BF-F1F6-47FF-B460-1711FE0A248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35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1117600" cy="365125"/>
          </a:xfrm>
        </p:spPr>
        <p:txBody>
          <a:bodyPr/>
          <a:lstStyle>
            <a:lvl1pPr>
              <a:defRPr/>
            </a:lvl1pPr>
          </a:lstStyle>
          <a:p>
            <a:fld id="{3C28320A-31FD-4057-AB92-D8ECE666197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499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14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9F7DC-79DB-4876-B254-46933B12A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274638"/>
            <a:ext cx="11582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356351"/>
            <a:ext cx="111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E51A2AA-B75D-4F2D-860D-106D4BA94C59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32" name="Rectangle 32"/>
          <p:cNvSpPr>
            <a:spLocks noChangeArrowheads="1"/>
          </p:cNvSpPr>
          <p:nvPr userDrawn="1"/>
        </p:nvSpPr>
        <p:spPr bwMode="auto">
          <a:xfrm>
            <a:off x="184151" y="1181100"/>
            <a:ext cx="11808883" cy="87177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69"/>
              </a:gs>
            </a:gsLst>
            <a:lin ang="0" scaled="1"/>
          </a:gradFill>
          <a:ln w="9525">
            <a:solidFill>
              <a:srgbClr val="3333CC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itchFamily="34" charset="0"/>
            </a:endParaRPr>
          </a:p>
        </p:txBody>
      </p:sp>
      <p:pic>
        <p:nvPicPr>
          <p:cNvPr id="1033" name="Picture 7" descr="CrestoneBarLogoFinal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35" y="6452845"/>
            <a:ext cx="1640618" cy="20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36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007A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007A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20000"/>
        </a:buClr>
        <a:buFont typeface="Arial" panose="020B0604020202020204" pitchFamily="34" charset="0"/>
        <a:buChar char="•"/>
        <a:defRPr sz="2800" kern="1200">
          <a:solidFill>
            <a:srgbClr val="00007A"/>
          </a:solidFill>
          <a:latin typeface="Arial" pitchFamily="34" charset="0"/>
          <a:ea typeface="+mn-ea"/>
          <a:cs typeface="Arial" pitchFamily="34" charset="0"/>
        </a:defRPr>
      </a:lvl1pPr>
      <a:lvl2pPr marL="795338" indent="-338138" algn="l" rtl="0" eaLnBrk="0" fontAlgn="base" hangingPunct="0">
        <a:spcBef>
          <a:spcPct val="20000"/>
        </a:spcBef>
        <a:spcAft>
          <a:spcPct val="0"/>
        </a:spcAft>
        <a:buClr>
          <a:srgbClr val="D20000"/>
        </a:buClr>
        <a:buFont typeface="Arial" panose="020B0604020202020204" pitchFamily="34" charset="0"/>
        <a:buChar char="–"/>
        <a:defRPr sz="2400" kern="1200">
          <a:solidFill>
            <a:srgbClr val="00007A"/>
          </a:solidFill>
          <a:latin typeface="Arial" pitchFamily="34" charset="0"/>
          <a:ea typeface="+mn-ea"/>
          <a:cs typeface="Arial" pitchFamily="34" charset="0"/>
        </a:defRPr>
      </a:lvl2pPr>
      <a:lvl3pPr marL="1036638" indent="-228600" algn="l" rtl="0" eaLnBrk="0" fontAlgn="base" hangingPunct="0">
        <a:spcBef>
          <a:spcPct val="20000"/>
        </a:spcBef>
        <a:spcAft>
          <a:spcPct val="0"/>
        </a:spcAft>
        <a:buClr>
          <a:srgbClr val="D20000"/>
        </a:buClr>
        <a:buFont typeface="Arial" panose="020B0604020202020204" pitchFamily="34" charset="0"/>
        <a:buChar char="•"/>
        <a:defRPr sz="2200" kern="1200">
          <a:solidFill>
            <a:srgbClr val="00007A"/>
          </a:solidFill>
          <a:latin typeface="Arial" pitchFamily="34" charset="0"/>
          <a:ea typeface="+mn-ea"/>
          <a:cs typeface="Arial" pitchFamily="34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D20000"/>
        </a:buClr>
        <a:buFont typeface="Arial" panose="020B0604020202020204" pitchFamily="34" charset="0"/>
        <a:buChar char="–"/>
        <a:defRPr sz="2000" kern="1200">
          <a:solidFill>
            <a:srgbClr val="00007A"/>
          </a:solidFill>
          <a:latin typeface="Arial" pitchFamily="34" charset="0"/>
          <a:ea typeface="+mn-ea"/>
          <a:cs typeface="Arial" pitchFamily="34" charset="0"/>
        </a:defRPr>
      </a:lvl4pPr>
      <a:lvl5pPr marL="1484313" indent="-225425" algn="l" rtl="0" eaLnBrk="0" fontAlgn="base" hangingPunct="0">
        <a:spcBef>
          <a:spcPct val="20000"/>
        </a:spcBef>
        <a:spcAft>
          <a:spcPct val="0"/>
        </a:spcAft>
        <a:buClr>
          <a:srgbClr val="D20000"/>
        </a:buClr>
        <a:buFont typeface="Arial" panose="020B0604020202020204" pitchFamily="34" charset="0"/>
        <a:buChar char="»"/>
        <a:defRPr sz="2000" kern="1200">
          <a:solidFill>
            <a:srgbClr val="000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s://pxhere.com/en/photo/60627" TargetMode="External"/><Relationship Id="rId7" Type="http://schemas.openxmlformats.org/officeDocument/2006/relationships/hyperlink" Target="https://www.flickr.com/photos/chrispiascik/4770584960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s://pxhere.com/en/photo/1361188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://www.flickr.com/photos/coconinonationalforest/3910055199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2106338" TargetMode="External"/><Relationship Id="rId2" Type="http://schemas.openxmlformats.org/officeDocument/2006/relationships/hyperlink" Target="https://clinicaltrials.gov/ct2/show/NCT0155100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7.sv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0F00-376B-FEB9-D9E2-273DE48CF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800" y="1181100"/>
            <a:ext cx="10102850" cy="3035301"/>
          </a:xfrm>
        </p:spPr>
        <p:txBody>
          <a:bodyPr/>
          <a:lstStyle/>
          <a:p>
            <a:r>
              <a:rPr lang="en-US" sz="3200" dirty="0"/>
              <a:t>Selective targeting of bad bugs in the gut may have many health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06ABA-8518-3D75-91DD-787C1EA58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9451" y="4267201"/>
            <a:ext cx="8611547" cy="1231899"/>
          </a:xfrm>
        </p:spPr>
        <p:txBody>
          <a:bodyPr/>
          <a:lstStyle/>
          <a:p>
            <a:r>
              <a:rPr lang="en-US" dirty="0"/>
              <a:t>Nebojsa Janjic, Ph.D.</a:t>
            </a:r>
          </a:p>
          <a:p>
            <a:r>
              <a:rPr lang="en-US" dirty="0"/>
              <a:t>Crestone, Inc.</a:t>
            </a:r>
          </a:p>
        </p:txBody>
      </p:sp>
    </p:spTree>
    <p:extLst>
      <p:ext uri="{BB962C8B-B14F-4D97-AF65-F5344CB8AC3E}">
        <p14:creationId xmlns:p14="http://schemas.microsoft.com/office/powerpoint/2010/main" val="84633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1E28-4B27-61B8-DC19-5C02005A9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11CC-FFB5-1496-626C-4D824E2A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life has compromised microbial diversity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E76EE2-DE50-2304-735D-1A2332983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384" y="1396334"/>
            <a:ext cx="3232223" cy="4837079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E2D504-F438-89D5-66DA-3E5D0973A063}"/>
              </a:ext>
            </a:extLst>
          </p:cNvPr>
          <p:cNvSpPr/>
          <p:nvPr/>
        </p:nvSpPr>
        <p:spPr>
          <a:xfrm>
            <a:off x="5424591" y="5634300"/>
            <a:ext cx="2651760" cy="4756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 C-sections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07B3EF-0DEB-D41F-CC44-0882E11803B9}"/>
              </a:ext>
            </a:extLst>
          </p:cNvPr>
          <p:cNvSpPr/>
          <p:nvPr/>
        </p:nvSpPr>
        <p:spPr>
          <a:xfrm>
            <a:off x="6393362" y="4843490"/>
            <a:ext cx="3232223" cy="5497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↓ Breast feeding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502C14-AAD2-F0E5-235F-B521AF2C342E}"/>
              </a:ext>
            </a:extLst>
          </p:cNvPr>
          <p:cNvSpPr/>
          <p:nvPr/>
        </p:nvSpPr>
        <p:spPr>
          <a:xfrm>
            <a:off x="7094402" y="3180577"/>
            <a:ext cx="3232223" cy="55733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 Antibiotics use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9EC901-CC98-9D80-1060-DEAC01620680}"/>
              </a:ext>
            </a:extLst>
          </p:cNvPr>
          <p:cNvSpPr/>
          <p:nvPr/>
        </p:nvSpPr>
        <p:spPr>
          <a:xfrm>
            <a:off x="5102535" y="1582730"/>
            <a:ext cx="3983733" cy="5239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 Processed food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8D0ABB-09BF-344B-3BD4-FA4A97DC2C45}"/>
              </a:ext>
            </a:extLst>
          </p:cNvPr>
          <p:cNvSpPr/>
          <p:nvPr/>
        </p:nvSpPr>
        <p:spPr>
          <a:xfrm>
            <a:off x="5677758" y="2357454"/>
            <a:ext cx="3983732" cy="5726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↓ Fiber consumption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F433CB-C5A8-81B2-A868-B247B103BFA3}"/>
              </a:ext>
            </a:extLst>
          </p:cNvPr>
          <p:cNvSpPr/>
          <p:nvPr/>
        </p:nvSpPr>
        <p:spPr>
          <a:xfrm>
            <a:off x="6953830" y="4045103"/>
            <a:ext cx="3232223" cy="5573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↓ Family size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DA0741-B7FF-2C42-E8DF-A7F31AA5221C}"/>
              </a:ext>
            </a:extLst>
          </p:cNvPr>
          <p:cNvCxnSpPr>
            <a:stCxn id="9" idx="1"/>
            <a:endCxn id="6" idx="3"/>
          </p:cNvCxnSpPr>
          <p:nvPr/>
        </p:nvCxnSpPr>
        <p:spPr>
          <a:xfrm flipH="1" flipV="1">
            <a:off x="3721607" y="3814874"/>
            <a:ext cx="1702984" cy="2057233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2BCEEA-ECA4-06F8-6682-503BD9B4EE08}"/>
              </a:ext>
            </a:extLst>
          </p:cNvPr>
          <p:cNvCxnSpPr>
            <a:cxnSpLocks/>
            <a:stCxn id="10" idx="1"/>
            <a:endCxn id="6" idx="3"/>
          </p:cNvCxnSpPr>
          <p:nvPr/>
        </p:nvCxnSpPr>
        <p:spPr>
          <a:xfrm flipH="1" flipV="1">
            <a:off x="3721607" y="3814874"/>
            <a:ext cx="2671755" cy="130349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0A78D0-66C8-61BD-3184-AA7D78B703B6}"/>
              </a:ext>
            </a:extLst>
          </p:cNvPr>
          <p:cNvCxnSpPr>
            <a:cxnSpLocks/>
            <a:stCxn id="15" idx="1"/>
            <a:endCxn id="6" idx="3"/>
          </p:cNvCxnSpPr>
          <p:nvPr/>
        </p:nvCxnSpPr>
        <p:spPr>
          <a:xfrm flipH="1" flipV="1">
            <a:off x="3721607" y="3814874"/>
            <a:ext cx="3232223" cy="50889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7C6A5E-A349-9AC4-8E6F-0F40FB0CFEC6}"/>
              </a:ext>
            </a:extLst>
          </p:cNvPr>
          <p:cNvCxnSpPr>
            <a:cxnSpLocks/>
            <a:stCxn id="12" idx="1"/>
            <a:endCxn id="6" idx="3"/>
          </p:cNvCxnSpPr>
          <p:nvPr/>
        </p:nvCxnSpPr>
        <p:spPr>
          <a:xfrm flipH="1">
            <a:off x="3721607" y="3459246"/>
            <a:ext cx="3372795" cy="35562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CF4940-9E06-9CAF-8D1D-002890F5EB76}"/>
              </a:ext>
            </a:extLst>
          </p:cNvPr>
          <p:cNvCxnSpPr>
            <a:cxnSpLocks/>
            <a:stCxn id="13" idx="1"/>
            <a:endCxn id="6" idx="3"/>
          </p:cNvCxnSpPr>
          <p:nvPr/>
        </p:nvCxnSpPr>
        <p:spPr>
          <a:xfrm flipH="1">
            <a:off x="3721607" y="1844719"/>
            <a:ext cx="1380928" cy="197015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4E81CB-C734-58AE-5432-CCAEDD3990D6}"/>
              </a:ext>
            </a:extLst>
          </p:cNvPr>
          <p:cNvCxnSpPr>
            <a:cxnSpLocks/>
            <a:stCxn id="14" idx="1"/>
            <a:endCxn id="6" idx="3"/>
          </p:cNvCxnSpPr>
          <p:nvPr/>
        </p:nvCxnSpPr>
        <p:spPr>
          <a:xfrm flipH="1">
            <a:off x="3721607" y="2643791"/>
            <a:ext cx="1956151" cy="1171083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87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E031-3250-BBD8-AA2A-B3A97E99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Damage to gut flora weakens colonization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CDE51-9358-642C-33D4-6CBBA929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71" y="1500964"/>
            <a:ext cx="11515165" cy="157195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Most infections are treated empirically (with broad-spectrum antibiotics)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This causes massive damage to gut flora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And antibiotic-associated diarrhea, mostly caused by </a:t>
            </a:r>
            <a:r>
              <a:rPr lang="en-US" sz="2400" i="1" dirty="0" err="1"/>
              <a:t>Clostridioides</a:t>
            </a:r>
            <a:r>
              <a:rPr lang="en-US" sz="2400" i="1" dirty="0"/>
              <a:t> difficile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3855D3-41E4-6AC7-1588-3993CC7A53D2}"/>
              </a:ext>
            </a:extLst>
          </p:cNvPr>
          <p:cNvGrpSpPr/>
          <p:nvPr/>
        </p:nvGrpSpPr>
        <p:grpSpPr>
          <a:xfrm>
            <a:off x="515546" y="3660439"/>
            <a:ext cx="2449048" cy="2467064"/>
            <a:chOff x="7203700" y="1786271"/>
            <a:chExt cx="4487666" cy="4295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1EB83DD-9EE1-100C-FB91-369570464408}"/>
                </a:ext>
              </a:extLst>
            </p:cNvPr>
            <p:cNvSpPr/>
            <p:nvPr/>
          </p:nvSpPr>
          <p:spPr>
            <a:xfrm>
              <a:off x="7203700" y="1786271"/>
              <a:ext cx="4487666" cy="42950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59291F-E725-3B63-92F9-1ADFA2187282}"/>
                </a:ext>
              </a:extLst>
            </p:cNvPr>
            <p:cNvSpPr/>
            <p:nvPr/>
          </p:nvSpPr>
          <p:spPr>
            <a:xfrm>
              <a:off x="9502583" y="3601520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6E9A76-BBD0-7944-BA19-4B317E9B584F}"/>
                </a:ext>
              </a:extLst>
            </p:cNvPr>
            <p:cNvGrpSpPr/>
            <p:nvPr/>
          </p:nvGrpSpPr>
          <p:grpSpPr>
            <a:xfrm rot="6940164">
              <a:off x="7299497" y="3527501"/>
              <a:ext cx="1148073" cy="234629"/>
              <a:chOff x="8507503" y="4359347"/>
              <a:chExt cx="1372126" cy="264060"/>
            </a:xfrm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FE4D30A4-F0C1-F336-48C3-9A1F91F675F5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4BC00CE-FF35-A5B0-0A25-DB91FB241376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821511F-196F-C9F0-BC90-2975ADD284DF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9628A6-87C9-9C38-AC1D-94AAE8C090AC}"/>
                </a:ext>
              </a:extLst>
            </p:cNvPr>
            <p:cNvGrpSpPr/>
            <p:nvPr/>
          </p:nvGrpSpPr>
          <p:grpSpPr>
            <a:xfrm>
              <a:off x="8011391" y="2453796"/>
              <a:ext cx="1325149" cy="626389"/>
              <a:chOff x="8185102" y="2031667"/>
              <a:chExt cx="1886288" cy="971883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62977A4-C042-7D7F-9ECB-C9CE28EE3FBB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9FFEC71-E759-51C8-6566-7DFAF0EEB229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8ADA0F0-BC85-626B-725D-AB762E8FBE19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BCCE876C-29B1-21B6-251A-C49BA66526EF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020A9D40-0FDB-0CDE-2023-2F1E29F1C2C1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B933B05-8D1A-C48F-70EC-100CB0CCCF83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78E5D8D-06F4-6987-ADFD-51100F9F9EAD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7766E982-40F1-8FF3-FD4A-382DD084E5C3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D7C8AA1-6BE0-4E8A-A25B-FC012244A244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7A29C5C-C114-592C-BE9B-E4DA7B0CFA6A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F43EB85-E732-73AF-5708-FD16CB7AE237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3723BA6-910B-7FFD-797A-66EC6E2CB099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DDED4EC-19E0-2B9A-CABA-BA6BC9928046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22F16B7E-085B-DE7E-830D-CCD85554725F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7BBBA4D-D717-0EA2-5907-FBAA93AE0853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0D73E4-A406-583A-42D6-4E25C2C15C98}"/>
                </a:ext>
              </a:extLst>
            </p:cNvPr>
            <p:cNvGrpSpPr/>
            <p:nvPr/>
          </p:nvGrpSpPr>
          <p:grpSpPr>
            <a:xfrm rot="3225340">
              <a:off x="7987307" y="4907323"/>
              <a:ext cx="1168768" cy="488220"/>
              <a:chOff x="8185102" y="2031667"/>
              <a:chExt cx="1886288" cy="971883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8801C916-8054-8EE6-A454-D4C4C39778C3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24CEAE3-0AD4-2995-BA35-2DD3A75EB0A3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F803285D-1451-9C44-2C4A-8E7C6362B318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76C735C-D2C7-C8E9-10B4-CA6D04333B7E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82969F1-F1E3-0429-1FC0-D574AACB418E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1A68183-B765-5FE9-AEC3-F62A562D99C6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79D1F755-9F23-A55D-746A-07E5F14136F5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B57DF65-AC74-413B-09E1-B75C2FA53A21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495C006-C2DF-51A2-A5EB-96F685EE4AEB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8C745FF-06A1-5930-164E-0481036BEE42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7DC008D-392F-499A-8F30-DF13E376ECB8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55E337-E43B-9DDF-BD13-C827073D0193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4FFD42E-5A41-D034-C945-91714C3F3883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1B8F058-AE87-79D6-EFFA-1364C1994B81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6FBF1BA-2190-E6D4-F259-A723ED389D15}"/>
                  </a:ext>
                </a:extLst>
              </p:cNvPr>
              <p:cNvSpPr/>
              <p:nvPr/>
            </p:nvSpPr>
            <p:spPr>
              <a:xfrm>
                <a:off x="9918700" y="2647338"/>
                <a:ext cx="152690" cy="108562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4E69CC-DE35-D660-512F-C2A77BBFE311}"/>
                </a:ext>
              </a:extLst>
            </p:cNvPr>
            <p:cNvSpPr/>
            <p:nvPr/>
          </p:nvSpPr>
          <p:spPr>
            <a:xfrm>
              <a:off x="7946394" y="4182675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2A9B51-063F-79E7-A108-0059FF60D0AD}"/>
                </a:ext>
              </a:extLst>
            </p:cNvPr>
            <p:cNvSpPr/>
            <p:nvPr/>
          </p:nvSpPr>
          <p:spPr>
            <a:xfrm>
              <a:off x="9861980" y="3153907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68CF33-D000-8916-BF9F-1F63871CD0B8}"/>
                </a:ext>
              </a:extLst>
            </p:cNvPr>
            <p:cNvSpPr/>
            <p:nvPr/>
          </p:nvSpPr>
          <p:spPr>
            <a:xfrm>
              <a:off x="9005015" y="5063259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AE2869-F919-CCAD-A20E-1AB594A3BD69}"/>
                </a:ext>
              </a:extLst>
            </p:cNvPr>
            <p:cNvGrpSpPr/>
            <p:nvPr/>
          </p:nvGrpSpPr>
          <p:grpSpPr>
            <a:xfrm rot="17932157">
              <a:off x="10286437" y="4456554"/>
              <a:ext cx="1305293" cy="327148"/>
              <a:chOff x="10159678" y="5063761"/>
              <a:chExt cx="1305293" cy="327148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742880F-236E-1CBD-4ADB-68053DE14AE9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A563D3F8-65B1-2DE9-398F-D1E532339EC1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636538A-4E3C-7222-B2FB-A2805EE7EDF8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76395B31-0073-DC13-3A5D-CDAEA7C11277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5DA783B-401C-6777-C66D-6A4C6819E681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8F04313-C600-65DA-F29D-6D362D75430A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5F5CA7F-10E0-9631-C123-2C875BE614DC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3BE6C4F-0426-DFBC-EF6C-EA7AB61EA96D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ADBB610-0AE8-D372-4BC0-9B8BF370D022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8B902B53-A2D9-9C42-3B1F-CE7259653204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AEB04636-059E-72EE-7E50-BCB708C8CF5B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86C1A48-B018-13D0-205E-FB2A589550BB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46BBB5A-2E78-0D04-4AE2-DB4BB78760A7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8F65891-4BFE-8A35-A6A5-82E6CB6AFF45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EA691CB-22EA-3808-9873-7E54D07DC051}"/>
                </a:ext>
              </a:extLst>
            </p:cNvPr>
            <p:cNvGrpSpPr/>
            <p:nvPr/>
          </p:nvGrpSpPr>
          <p:grpSpPr>
            <a:xfrm rot="18350851">
              <a:off x="8557107" y="3344660"/>
              <a:ext cx="1305293" cy="327148"/>
              <a:chOff x="10159678" y="5063761"/>
              <a:chExt cx="1305293" cy="32714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B740677-9F7F-FD41-E4B1-97E3E9958108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CB09ED2B-091C-A818-A21D-3966D041343C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9E2482D7-6FBB-9086-1E8E-DA80ED5C2ADB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4CAABB6-9DE9-4837-E4DA-CECF93C74403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FC9C43-8EA1-14E7-ED0A-E33F680B3178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42DF3C94-C405-E30F-38A7-D602124C1F14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C81E59CD-B759-CC9D-909A-38F256CB0F60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6BD4090-EB19-D88B-633C-7ACE57757497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1172E258-526C-CF16-A258-3B3AC71E9367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850C726-C819-4DB4-C5D1-ED4CE3ADF19C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22E1242-AE69-88E4-C2EA-ECE9F301CEF5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FF66411-462A-6A8F-397C-1D431A687C32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1157A32-0C63-FCBC-1135-BAD8B9773894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AC02FE7-1794-599A-432A-246E32157086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89F045-4345-E9CA-E4C1-6161D28DF240}"/>
                </a:ext>
              </a:extLst>
            </p:cNvPr>
            <p:cNvGrpSpPr/>
            <p:nvPr/>
          </p:nvGrpSpPr>
          <p:grpSpPr>
            <a:xfrm rot="13129881">
              <a:off x="8447315" y="4510104"/>
              <a:ext cx="1305293" cy="327148"/>
              <a:chOff x="10159678" y="5063761"/>
              <a:chExt cx="1305293" cy="327148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C0069DC-8CA2-33EB-6538-AA906C3F820C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59D606B5-6687-6851-77CC-BBE9F60DC287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FE4C583-2774-83D4-DFDC-C5F3219B3A1D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AF82ABC-48A6-DF8D-9A68-5F6B31774330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322B939-0379-8A5F-0364-2ECA276E8B38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8DDAB19-D38D-7287-A246-79F81B7472F4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33005E7-7A9B-3151-F51B-F2964D0D7C45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FF4CFB1-21E1-8B86-7F27-123A41D6C306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12625F9-8F83-F302-07E7-ACE86A3B004E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83DBAB0-9BB1-E67B-04C5-EA0F9C0BD345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8DF8F5C-D0C4-C43D-1476-2A4A52725404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4C19AAB-7C4F-5375-92F4-AD3A1A8C26A8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344C1D7-BAB9-214E-D014-79A1386F4FBB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44DA6D4-6122-26B5-2B01-D96FA4381F2B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7B6398-8E20-F0A0-69D4-EF9B1B7FF1BC}"/>
                </a:ext>
              </a:extLst>
            </p:cNvPr>
            <p:cNvGrpSpPr/>
            <p:nvPr/>
          </p:nvGrpSpPr>
          <p:grpSpPr>
            <a:xfrm>
              <a:off x="9552252" y="4172540"/>
              <a:ext cx="801098" cy="1297985"/>
              <a:chOff x="9552252" y="4172540"/>
              <a:chExt cx="801098" cy="1297985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655A0F-0B12-38B7-0DEB-41D41CE3EA8A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70C226E7-841D-54AE-75FE-FC5363E71DC4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245D9983-3186-2C44-D488-6EFB400A27E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BD06CF49-FACE-8CE1-516E-B6AAB6CA4AD9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B6863B11-D0F3-C53C-E1C5-1ECF9F3468B1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BC04BE1B-CCBA-FFF8-F9AA-C09790D62AF5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70" name="Arc 69">
                    <a:extLst>
                      <a:ext uri="{FF2B5EF4-FFF2-40B4-BE49-F238E27FC236}">
                        <a16:creationId xmlns:a16="http://schemas.microsoft.com/office/drawing/2014/main" id="{B0F071C7-A954-40D1-5472-D350E044AE3E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Arc 70">
                    <a:extLst>
                      <a:ext uri="{FF2B5EF4-FFF2-40B4-BE49-F238E27FC236}">
                        <a16:creationId xmlns:a16="http://schemas.microsoft.com/office/drawing/2014/main" id="{68BE6143-54B1-FFD4-816E-533F25D3422D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Arc 71">
                    <a:extLst>
                      <a:ext uri="{FF2B5EF4-FFF2-40B4-BE49-F238E27FC236}">
                        <a16:creationId xmlns:a16="http://schemas.microsoft.com/office/drawing/2014/main" id="{D46B7922-34C6-A9AF-3DDE-2A54F41D952E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Arc 72">
                    <a:extLst>
                      <a:ext uri="{FF2B5EF4-FFF2-40B4-BE49-F238E27FC236}">
                        <a16:creationId xmlns:a16="http://schemas.microsoft.com/office/drawing/2014/main" id="{33F99741-B902-35DF-509B-B8FF0785512D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Arc 73">
                    <a:extLst>
                      <a:ext uri="{FF2B5EF4-FFF2-40B4-BE49-F238E27FC236}">
                        <a16:creationId xmlns:a16="http://schemas.microsoft.com/office/drawing/2014/main" id="{7FF12A05-8681-29AC-13CD-5E44265AF01D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2B3C3D5A-FC5C-F1F7-5775-DA34B5097496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65" name="Arc 64">
                    <a:extLst>
                      <a:ext uri="{FF2B5EF4-FFF2-40B4-BE49-F238E27FC236}">
                        <a16:creationId xmlns:a16="http://schemas.microsoft.com/office/drawing/2014/main" id="{43B1E4BF-FDAB-454B-9E0F-2DD23237C81F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Arc 65">
                    <a:extLst>
                      <a:ext uri="{FF2B5EF4-FFF2-40B4-BE49-F238E27FC236}">
                        <a16:creationId xmlns:a16="http://schemas.microsoft.com/office/drawing/2014/main" id="{4AFEA30D-05F5-D45B-ED14-FD7275303837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Arc 66">
                    <a:extLst>
                      <a:ext uri="{FF2B5EF4-FFF2-40B4-BE49-F238E27FC236}">
                        <a16:creationId xmlns:a16="http://schemas.microsoft.com/office/drawing/2014/main" id="{17732B1B-3A2B-FD22-7029-D34471EB8724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Arc 67">
                    <a:extLst>
                      <a:ext uri="{FF2B5EF4-FFF2-40B4-BE49-F238E27FC236}">
                        <a16:creationId xmlns:a16="http://schemas.microsoft.com/office/drawing/2014/main" id="{279F4A3C-5004-9147-E24B-751619902342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Arc 68">
                    <a:extLst>
                      <a:ext uri="{FF2B5EF4-FFF2-40B4-BE49-F238E27FC236}">
                        <a16:creationId xmlns:a16="http://schemas.microsoft.com/office/drawing/2014/main" id="{D4EA65F0-7721-8A67-7EC5-CF754B36212A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12D594C-0ABD-1650-AE70-C99B8807A812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0750F7C-EAA0-6D24-F823-D2D5D0526986}"/>
                </a:ext>
              </a:extLst>
            </p:cNvPr>
            <p:cNvSpPr/>
            <p:nvPr/>
          </p:nvSpPr>
          <p:spPr>
            <a:xfrm rot="15825541">
              <a:off x="8030478" y="3717160"/>
              <a:ext cx="747283" cy="265206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6CDA22E-440F-F561-05AD-ED7AD01224B3}"/>
                </a:ext>
              </a:extLst>
            </p:cNvPr>
            <p:cNvSpPr/>
            <p:nvPr/>
          </p:nvSpPr>
          <p:spPr>
            <a:xfrm rot="2772308">
              <a:off x="10496098" y="3015795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17FA3A-3136-DD0D-FE72-38CCBF7417CD}"/>
                </a:ext>
              </a:extLst>
            </p:cNvPr>
            <p:cNvSpPr/>
            <p:nvPr/>
          </p:nvSpPr>
          <p:spPr>
            <a:xfrm rot="19586746">
              <a:off x="10018755" y="4343228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EB2FBDE-C8AE-6EEE-6624-F16C71C21D31}"/>
                </a:ext>
              </a:extLst>
            </p:cNvPr>
            <p:cNvGrpSpPr/>
            <p:nvPr/>
          </p:nvGrpSpPr>
          <p:grpSpPr>
            <a:xfrm rot="18899644">
              <a:off x="9564989" y="1962653"/>
              <a:ext cx="801098" cy="1297985"/>
              <a:chOff x="9552252" y="4172540"/>
              <a:chExt cx="801098" cy="129798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A74C5CA-EE7C-6AA8-0A1A-D064686DC3B2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9D958D9-68A7-634B-7BD3-EC102F2F0D4C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A08E9EA7-F2AA-6F70-2CA7-877A259DF25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9AFE6F11-CFE0-D4E5-DA79-728A36FA6EFE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FC48A69A-D4B0-B99B-643F-46A55EB508F3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26EF19A2-3EBC-B1C8-5101-12FF51639C54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52" name="Arc 51">
                    <a:extLst>
                      <a:ext uri="{FF2B5EF4-FFF2-40B4-BE49-F238E27FC236}">
                        <a16:creationId xmlns:a16="http://schemas.microsoft.com/office/drawing/2014/main" id="{4757268E-9532-378F-3C3D-4F11D58ABE40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Arc 52">
                    <a:extLst>
                      <a:ext uri="{FF2B5EF4-FFF2-40B4-BE49-F238E27FC236}">
                        <a16:creationId xmlns:a16="http://schemas.microsoft.com/office/drawing/2014/main" id="{5DD3F6B2-3A57-8078-3D6C-986717F67D53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Arc 53">
                    <a:extLst>
                      <a:ext uri="{FF2B5EF4-FFF2-40B4-BE49-F238E27FC236}">
                        <a16:creationId xmlns:a16="http://schemas.microsoft.com/office/drawing/2014/main" id="{984DB28D-354D-0000-CE9F-4CBCFD5A0426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Arc 54">
                    <a:extLst>
                      <a:ext uri="{FF2B5EF4-FFF2-40B4-BE49-F238E27FC236}">
                        <a16:creationId xmlns:a16="http://schemas.microsoft.com/office/drawing/2014/main" id="{C8BA3592-EAAE-9660-06F1-DE3C665F17BF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Arc 55">
                    <a:extLst>
                      <a:ext uri="{FF2B5EF4-FFF2-40B4-BE49-F238E27FC236}">
                        <a16:creationId xmlns:a16="http://schemas.microsoft.com/office/drawing/2014/main" id="{FEBB3D54-1A2F-3738-0903-7A0E826CE28C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48E59C13-DCBF-6E82-EDDF-C6AB4561EA74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47" name="Arc 46">
                    <a:extLst>
                      <a:ext uri="{FF2B5EF4-FFF2-40B4-BE49-F238E27FC236}">
                        <a16:creationId xmlns:a16="http://schemas.microsoft.com/office/drawing/2014/main" id="{38882D04-E541-003D-5087-59C4D8F3BAC7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77138E7E-B6A2-24A5-77C5-C026AA75486E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Arc 48">
                    <a:extLst>
                      <a:ext uri="{FF2B5EF4-FFF2-40B4-BE49-F238E27FC236}">
                        <a16:creationId xmlns:a16="http://schemas.microsoft.com/office/drawing/2014/main" id="{68F96A80-31FA-F0AD-71C0-2630709F3838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Arc 49">
                    <a:extLst>
                      <a:ext uri="{FF2B5EF4-FFF2-40B4-BE49-F238E27FC236}">
                        <a16:creationId xmlns:a16="http://schemas.microsoft.com/office/drawing/2014/main" id="{C624931E-8588-983F-D208-94235956183B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Arc 50">
                    <a:extLst>
                      <a:ext uri="{FF2B5EF4-FFF2-40B4-BE49-F238E27FC236}">
                        <a16:creationId xmlns:a16="http://schemas.microsoft.com/office/drawing/2014/main" id="{BFA550E7-57D6-2831-50DC-E76135CE127A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4E5EA21-3F64-B2C8-F7E4-8D79B04AA05E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650F80-9F50-0292-2E31-2B64C2E71BC1}"/>
                </a:ext>
              </a:extLst>
            </p:cNvPr>
            <p:cNvGrpSpPr/>
            <p:nvPr/>
          </p:nvGrpSpPr>
          <p:grpSpPr>
            <a:xfrm rot="13357990">
              <a:off x="9958999" y="3125505"/>
              <a:ext cx="801098" cy="1297985"/>
              <a:chOff x="9552252" y="4172540"/>
              <a:chExt cx="801098" cy="129798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1E884D-2730-4CF9-F336-CBA491CB1042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93D0AE7-A6D0-33C5-CDDD-8325D3E1D8BB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6B4CB43A-7096-EB9E-AD3B-E81BA83070E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E15492AD-BDBD-2455-A48C-ED5D2B9C7E6C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FC831D77-818F-DE63-CE68-174E29AE985C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B94888D-4478-E99C-9D0F-7BD4399E4ECD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4" name="Arc 33">
                    <a:extLst>
                      <a:ext uri="{FF2B5EF4-FFF2-40B4-BE49-F238E27FC236}">
                        <a16:creationId xmlns:a16="http://schemas.microsoft.com/office/drawing/2014/main" id="{1233B8FE-FF6F-61B8-ADCC-D404C8F3F5D4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Arc 34">
                    <a:extLst>
                      <a:ext uri="{FF2B5EF4-FFF2-40B4-BE49-F238E27FC236}">
                        <a16:creationId xmlns:a16="http://schemas.microsoft.com/office/drawing/2014/main" id="{53C69A87-A451-ACCA-A31C-3EA8BCDB01E4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Arc 35">
                    <a:extLst>
                      <a:ext uri="{FF2B5EF4-FFF2-40B4-BE49-F238E27FC236}">
                        <a16:creationId xmlns:a16="http://schemas.microsoft.com/office/drawing/2014/main" id="{1068EE8B-FFC2-589A-8ADA-391A7C07A918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Arc 36">
                    <a:extLst>
                      <a:ext uri="{FF2B5EF4-FFF2-40B4-BE49-F238E27FC236}">
                        <a16:creationId xmlns:a16="http://schemas.microsoft.com/office/drawing/2014/main" id="{C4BCB7AF-BC2A-6DD2-8614-1FE0374179C9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Arc 37">
                    <a:extLst>
                      <a:ext uri="{FF2B5EF4-FFF2-40B4-BE49-F238E27FC236}">
                        <a16:creationId xmlns:a16="http://schemas.microsoft.com/office/drawing/2014/main" id="{95FCADC5-EBEA-FA98-9F4E-A744AD90973F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62D73F1-E329-AC7B-951B-0452F081E95D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29" name="Arc 28">
                    <a:extLst>
                      <a:ext uri="{FF2B5EF4-FFF2-40B4-BE49-F238E27FC236}">
                        <a16:creationId xmlns:a16="http://schemas.microsoft.com/office/drawing/2014/main" id="{4FB4865D-FB27-47F8-10E0-F153FFBA1C6C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Arc 29">
                    <a:extLst>
                      <a:ext uri="{FF2B5EF4-FFF2-40B4-BE49-F238E27FC236}">
                        <a16:creationId xmlns:a16="http://schemas.microsoft.com/office/drawing/2014/main" id="{5D7F6767-3098-5072-9129-57E9A176AAE1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Arc 30">
                    <a:extLst>
                      <a:ext uri="{FF2B5EF4-FFF2-40B4-BE49-F238E27FC236}">
                        <a16:creationId xmlns:a16="http://schemas.microsoft.com/office/drawing/2014/main" id="{D1B53076-ECC9-EBEA-DF8F-89F074EBFA5F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Arc 31">
                    <a:extLst>
                      <a:ext uri="{FF2B5EF4-FFF2-40B4-BE49-F238E27FC236}">
                        <a16:creationId xmlns:a16="http://schemas.microsoft.com/office/drawing/2014/main" id="{465068C1-D6A1-4830-A44E-47B1FBD167C6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Arc 32">
                    <a:extLst>
                      <a:ext uri="{FF2B5EF4-FFF2-40B4-BE49-F238E27FC236}">
                        <a16:creationId xmlns:a16="http://schemas.microsoft.com/office/drawing/2014/main" id="{67CFCE6D-E8C3-BABD-C2BD-7882F8EB5322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42149B3-8DF3-9BD3-2E73-2E45DE799068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310F7A-4DDD-662B-5445-B49F48E70386}"/>
              </a:ext>
            </a:extLst>
          </p:cNvPr>
          <p:cNvGrpSpPr/>
          <p:nvPr/>
        </p:nvGrpSpPr>
        <p:grpSpPr>
          <a:xfrm>
            <a:off x="4802223" y="3708716"/>
            <a:ext cx="2449048" cy="2467064"/>
            <a:chOff x="4802223" y="3659100"/>
            <a:chExt cx="2449048" cy="2467064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E874D00-FB00-740F-C76E-BFBCEB1D88B0}"/>
                </a:ext>
              </a:extLst>
            </p:cNvPr>
            <p:cNvSpPr/>
            <p:nvPr/>
          </p:nvSpPr>
          <p:spPr>
            <a:xfrm>
              <a:off x="4802223" y="3659100"/>
              <a:ext cx="2449048" cy="24670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DBD0538-5B1B-9F75-2257-B42DAD9F8848}"/>
                </a:ext>
              </a:extLst>
            </p:cNvPr>
            <p:cNvGrpSpPr/>
            <p:nvPr/>
          </p:nvGrpSpPr>
          <p:grpSpPr>
            <a:xfrm rot="6940164">
              <a:off x="4838048" y="4662613"/>
              <a:ext cx="659445" cy="128044"/>
              <a:chOff x="8507503" y="4359347"/>
              <a:chExt cx="1372126" cy="264060"/>
            </a:xfrm>
          </p:grpSpPr>
          <p:sp>
            <p:nvSpPr>
              <p:cNvPr id="297" name="Rectangle: Rounded Corners 296">
                <a:extLst>
                  <a:ext uri="{FF2B5EF4-FFF2-40B4-BE49-F238E27FC236}">
                    <a16:creationId xmlns:a16="http://schemas.microsoft.com/office/drawing/2014/main" id="{41131246-F4C2-1E18-01EB-99FE13FAAEF9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9AB3E15F-AB5B-BE97-32FB-44086E4514E3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03EE128C-118E-3791-C199-0DCFD8D46426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833CB86-AF42-5EF9-AA05-1968B21F1F2F}"/>
                </a:ext>
              </a:extLst>
            </p:cNvPr>
            <p:cNvGrpSpPr/>
            <p:nvPr/>
          </p:nvGrpSpPr>
          <p:grpSpPr>
            <a:xfrm>
              <a:off x="5243003" y="4042522"/>
              <a:ext cx="723172" cy="359793"/>
              <a:chOff x="8185102" y="2031667"/>
              <a:chExt cx="1886288" cy="971883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1E06E6B-CACA-3C1C-8A30-0ACCF161F0F0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FBC37ECB-B012-5FB0-32D5-31F84C43B361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86E11D52-6FFE-4890-2B67-0BC2561629EF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7622135D-2045-D3CF-E9FB-777F46E86A89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72082580-CB76-7D15-0C28-E54A4894CF57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CE080E9-4A2B-D5EA-D54A-C677FA92ED21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D9EA57B6-7304-32E1-2C1A-4127F7E05FA6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CAD2F548-C994-CFD6-35CC-0A16E7315C46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B57B599E-0AAC-0EAF-2C16-DBE85B4A5571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28A8FD9B-1522-6EC1-C679-C83AE635D3CF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E15DEE-8440-88D5-B56A-DB1DDF46A1A5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E21024BE-EBA1-3205-0DD1-FD890B42F60E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AC750F84-9E6B-468C-D9B6-896FF8A6CA08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2CB7FF2-9BDC-F7E6-6E23-E4C210A601BE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5FA44F1-17D7-B84B-836A-211F8E952456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65B298F-DC59-45C4-93F6-E7D739D9E12F}"/>
                </a:ext>
              </a:extLst>
            </p:cNvPr>
            <p:cNvSpPr/>
            <p:nvPr/>
          </p:nvSpPr>
          <p:spPr>
            <a:xfrm>
              <a:off x="5207532" y="5035578"/>
              <a:ext cx="271537" cy="25550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63ACBCA-1759-D61B-286A-57471F467587}"/>
                </a:ext>
              </a:extLst>
            </p:cNvPr>
            <p:cNvGrpSpPr/>
            <p:nvPr/>
          </p:nvGrpSpPr>
          <p:grpSpPr>
            <a:xfrm rot="17932157">
              <a:off x="6465853" y="5197581"/>
              <a:ext cx="749751" cy="178534"/>
              <a:chOff x="10159678" y="5063761"/>
              <a:chExt cx="1305293" cy="327148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E5F8640D-23F1-E592-4B90-9BC909D16383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264" name="Rectangle: Rounded Corners 263">
                  <a:extLst>
                    <a:ext uri="{FF2B5EF4-FFF2-40B4-BE49-F238E27FC236}">
                      <a16:creationId xmlns:a16="http://schemas.microsoft.com/office/drawing/2014/main" id="{D3F2339E-0CE5-D4E8-810C-9915CBDD7B42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40595AEA-F986-6436-39A6-A29F8275811F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9F4CBE56-E43D-EA4E-4C26-4F4EB59FCF53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DF5A426-0238-B59F-B197-87BDFA7B4599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910D5B0-38B8-8D9F-BDA6-106F3A3A9F90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5E1B9AD2-09A5-1EE0-81BB-F41A7078FD93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C941CA6E-4AAD-DC20-38FC-BEC062C6350E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CA8A62-B5B0-B81E-E613-F6B806784317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17F25380-21D8-C981-249A-2DA940DF9FA9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1D373D78-BA63-7234-9207-CF28D1236B93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5701692B-55C5-5F22-B3D9-2FBA9A13D305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CD08754B-82B1-FA64-83C2-4999557F5FA7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7230F3AC-F2A1-5B2A-010F-ADFA45E78B7B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3A4CCB2-6F17-FF58-BD60-3BD2A785474F}"/>
                </a:ext>
              </a:extLst>
            </p:cNvPr>
            <p:cNvSpPr/>
            <p:nvPr/>
          </p:nvSpPr>
          <p:spPr>
            <a:xfrm rot="15825541">
              <a:off x="5242709" y="4771990"/>
              <a:ext cx="429234" cy="144731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E910573-C087-6BC2-42A0-792FCA3BC496}"/>
                </a:ext>
              </a:extLst>
            </p:cNvPr>
            <p:cNvSpPr/>
            <p:nvPr/>
          </p:nvSpPr>
          <p:spPr>
            <a:xfrm rot="2772308">
              <a:off x="6586029" y="4369289"/>
              <a:ext cx="519017" cy="150744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A5BE383-B76F-7F22-9241-5EC6E5CCDB70}"/>
                </a:ext>
              </a:extLst>
            </p:cNvPr>
            <p:cNvGrpSpPr/>
            <p:nvPr/>
          </p:nvGrpSpPr>
          <p:grpSpPr>
            <a:xfrm rot="18899644">
              <a:off x="6079365" y="3779016"/>
              <a:ext cx="460145" cy="708348"/>
              <a:chOff x="9552252" y="4172540"/>
              <a:chExt cx="801098" cy="1297985"/>
            </a:xfrm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B7D472C3-FF2F-871A-3973-60D32845AEEC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6D301895-FAA9-25C6-A61F-CBAFEAB97C31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848ADEEA-7C2C-B1FB-F9AB-E7072F4FE42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455918BB-99E9-69B3-8EEC-D368639A26D8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E70C4A46-DBB9-6738-18D2-F0741A61D466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4E458ABA-DAED-3921-3C2F-29EBB2AEE56A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199" name="Arc 198">
                    <a:extLst>
                      <a:ext uri="{FF2B5EF4-FFF2-40B4-BE49-F238E27FC236}">
                        <a16:creationId xmlns:a16="http://schemas.microsoft.com/office/drawing/2014/main" id="{68B32E2D-A7D6-A024-2C76-BD1D9E6DCA60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Arc 199">
                    <a:extLst>
                      <a:ext uri="{FF2B5EF4-FFF2-40B4-BE49-F238E27FC236}">
                        <a16:creationId xmlns:a16="http://schemas.microsoft.com/office/drawing/2014/main" id="{47D1C8EE-7617-F32F-60D1-95D0C5CECB1C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Arc 200">
                    <a:extLst>
                      <a:ext uri="{FF2B5EF4-FFF2-40B4-BE49-F238E27FC236}">
                        <a16:creationId xmlns:a16="http://schemas.microsoft.com/office/drawing/2014/main" id="{E2DC49DE-84A6-CC81-9768-2F209640DBC8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Arc 201">
                    <a:extLst>
                      <a:ext uri="{FF2B5EF4-FFF2-40B4-BE49-F238E27FC236}">
                        <a16:creationId xmlns:a16="http://schemas.microsoft.com/office/drawing/2014/main" id="{07D22B29-5E12-2CB7-4B1C-F4D06FD929FF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Arc 202">
                    <a:extLst>
                      <a:ext uri="{FF2B5EF4-FFF2-40B4-BE49-F238E27FC236}">
                        <a16:creationId xmlns:a16="http://schemas.microsoft.com/office/drawing/2014/main" id="{58C82EFB-E0C3-2C29-CC54-0350DBAD243A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0C1DAD26-1585-8952-E703-9DBA3311C934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194" name="Arc 193">
                    <a:extLst>
                      <a:ext uri="{FF2B5EF4-FFF2-40B4-BE49-F238E27FC236}">
                        <a16:creationId xmlns:a16="http://schemas.microsoft.com/office/drawing/2014/main" id="{FC25A931-6A44-9E11-EE6E-2C9A8A3BAFB0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Arc 194">
                    <a:extLst>
                      <a:ext uri="{FF2B5EF4-FFF2-40B4-BE49-F238E27FC236}">
                        <a16:creationId xmlns:a16="http://schemas.microsoft.com/office/drawing/2014/main" id="{9AD56BCF-1ACE-DE7F-3738-E7CAC3591A20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Arc 195">
                    <a:extLst>
                      <a:ext uri="{FF2B5EF4-FFF2-40B4-BE49-F238E27FC236}">
                        <a16:creationId xmlns:a16="http://schemas.microsoft.com/office/drawing/2014/main" id="{C8FFAE81-D9B1-2951-2636-DBA8C4EA6C70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Arc 196">
                    <a:extLst>
                      <a:ext uri="{FF2B5EF4-FFF2-40B4-BE49-F238E27FC236}">
                        <a16:creationId xmlns:a16="http://schemas.microsoft.com/office/drawing/2014/main" id="{B1C6FA44-A338-59DD-E348-0EDB92C694DA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Arc 197">
                    <a:extLst>
                      <a:ext uri="{FF2B5EF4-FFF2-40B4-BE49-F238E27FC236}">
                        <a16:creationId xmlns:a16="http://schemas.microsoft.com/office/drawing/2014/main" id="{E502976C-DE23-4BA3-4675-3F1629E3E0F6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40D93E1-D5B8-2D0F-E179-23485F6A5349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C4FBFB5-A8AB-2C8B-5DEC-3FC9E349D76A}"/>
              </a:ext>
            </a:extLst>
          </p:cNvPr>
          <p:cNvGrpSpPr/>
          <p:nvPr/>
        </p:nvGrpSpPr>
        <p:grpSpPr>
          <a:xfrm>
            <a:off x="9133352" y="3708716"/>
            <a:ext cx="2449048" cy="2467064"/>
            <a:chOff x="9133352" y="3659100"/>
            <a:chExt cx="2449048" cy="2467064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DD3E9956-59F4-0F47-FB0B-5D3C962632D4}"/>
                </a:ext>
              </a:extLst>
            </p:cNvPr>
            <p:cNvSpPr/>
            <p:nvPr/>
          </p:nvSpPr>
          <p:spPr>
            <a:xfrm>
              <a:off x="9133352" y="3659100"/>
              <a:ext cx="2449048" cy="24670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BAC18A06-CA31-F052-468B-67F6A03272BB}"/>
                </a:ext>
              </a:extLst>
            </p:cNvPr>
            <p:cNvGrpSpPr/>
            <p:nvPr/>
          </p:nvGrpSpPr>
          <p:grpSpPr>
            <a:xfrm rot="6940164">
              <a:off x="9169177" y="4662613"/>
              <a:ext cx="659445" cy="128044"/>
              <a:chOff x="8507503" y="4359347"/>
              <a:chExt cx="1372126" cy="264060"/>
            </a:xfrm>
          </p:grpSpPr>
          <p:sp>
            <p:nvSpPr>
              <p:cNvPr id="444" name="Rectangle: Rounded Corners 443">
                <a:extLst>
                  <a:ext uri="{FF2B5EF4-FFF2-40B4-BE49-F238E27FC236}">
                    <a16:creationId xmlns:a16="http://schemas.microsoft.com/office/drawing/2014/main" id="{F1195804-2C96-945A-AF45-F58FB9FEAACD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7625F9FE-FA55-C89D-4272-0ECDFC78AED0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43609897-03C2-46C8-3596-C71AA17551FB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ABF28A0-50FB-FEF9-39CF-88ED15538F7D}"/>
                </a:ext>
              </a:extLst>
            </p:cNvPr>
            <p:cNvGrpSpPr/>
            <p:nvPr/>
          </p:nvGrpSpPr>
          <p:grpSpPr>
            <a:xfrm>
              <a:off x="9574132" y="4042522"/>
              <a:ext cx="723172" cy="359793"/>
              <a:chOff x="8185102" y="2031667"/>
              <a:chExt cx="1886288" cy="971883"/>
            </a:xfrm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38ACB39-9B58-8AA1-FE26-71BC0E7AB1D1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E4031B21-1046-AC76-1AE8-6611698B9DB6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618A2330-110A-0F5D-1E91-2598B335E694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56718F4D-BA28-8F31-D7DA-622768C839EA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00C704B2-C6A4-6501-C617-3ACA2BFA492F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B69F6208-FAD0-AD4D-0B3C-3942DC9CD0EF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5ACDFEFB-0C9C-47B5-16AA-1257BBD89965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0DF0C1D6-2314-FF9B-AC27-033D01E967B7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8CA69EE8-9F26-5D38-79C3-45EDC5B49766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1E0DBCAA-84FF-AC15-2499-B9531712392E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8C48AD14-84C4-98B9-1131-32DAE3B75441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D5383FC7-8721-01CF-C94C-8C6D070EE022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B4A46AD-1CE7-50DA-953D-54EA00F82087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D654744-2923-A1FC-70A1-B44A5FF8C2E6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1A800746-CB0A-E5FD-0DF8-88748CCE4D24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124F739D-707D-DFA7-2AA0-9BAB78726F86}"/>
                </a:ext>
              </a:extLst>
            </p:cNvPr>
            <p:cNvSpPr/>
            <p:nvPr/>
          </p:nvSpPr>
          <p:spPr>
            <a:xfrm>
              <a:off x="9538661" y="5035578"/>
              <a:ext cx="271537" cy="25550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6509BD5-D43D-09DB-C9D0-20C640C2806A}"/>
                </a:ext>
              </a:extLst>
            </p:cNvPr>
            <p:cNvGrpSpPr/>
            <p:nvPr/>
          </p:nvGrpSpPr>
          <p:grpSpPr>
            <a:xfrm rot="17932157">
              <a:off x="10796982" y="5197581"/>
              <a:ext cx="749751" cy="178534"/>
              <a:chOff x="10159678" y="5063761"/>
              <a:chExt cx="1305293" cy="327148"/>
            </a:xfrm>
          </p:grpSpPr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8462169A-D4F4-60D3-44F7-8375262986EA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411" name="Rectangle: Rounded Corners 410">
                  <a:extLst>
                    <a:ext uri="{FF2B5EF4-FFF2-40B4-BE49-F238E27FC236}">
                      <a16:creationId xmlns:a16="http://schemas.microsoft.com/office/drawing/2014/main" id="{BDB312E6-F33E-58C8-FADF-4C9AEB413EF4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4CB09465-6861-CF59-63BF-96D0D412AED1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C4C4E4B7-01C0-6E7C-E3D2-B9F5FEF8CB65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33DAA3BD-D9CA-DB91-E40A-E1ACB19062D5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70DF88E2-13FB-3776-3847-04B971713611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541B4EA-FEC4-29F8-6A78-F4404DA7B64B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7C686D-B7C6-1C43-8808-DBD4B63890BA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95AA8E8D-1521-DDB6-58FE-4E41CF86F7E8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1D144CC-4F75-F2DA-D4AD-ADFCB0F0E39C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3E10ED8A-FACB-8107-27D2-A3F781670D83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FE9BBB94-6F9C-DB6C-5B27-50C3DA731BEB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E52BA25A-50F5-FEE6-9054-81B6192E675F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7CBFDE8F-4674-7A9D-8627-E5F8419FD30A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B7139A32-764C-3063-F0EB-438BBB5FADE7}"/>
                </a:ext>
              </a:extLst>
            </p:cNvPr>
            <p:cNvSpPr/>
            <p:nvPr/>
          </p:nvSpPr>
          <p:spPr>
            <a:xfrm rot="15825541">
              <a:off x="9573838" y="4771990"/>
              <a:ext cx="429234" cy="144731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D16C3261-81E8-908D-2B6D-7756BE700AC7}"/>
                </a:ext>
              </a:extLst>
            </p:cNvPr>
            <p:cNvSpPr/>
            <p:nvPr/>
          </p:nvSpPr>
          <p:spPr>
            <a:xfrm rot="2772308">
              <a:off x="10917158" y="4369289"/>
              <a:ext cx="519017" cy="150744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C66C12A-C713-1B4F-A8E2-DAB4DB1F6787}"/>
                </a:ext>
              </a:extLst>
            </p:cNvPr>
            <p:cNvSpPr/>
            <p:nvPr/>
          </p:nvSpPr>
          <p:spPr>
            <a:xfrm rot="19586746">
              <a:off x="10669608" y="5127798"/>
              <a:ext cx="493116" cy="158662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2309F21C-F234-365E-A018-19D97DD133DF}"/>
                </a:ext>
              </a:extLst>
            </p:cNvPr>
            <p:cNvGrpSpPr/>
            <p:nvPr/>
          </p:nvGrpSpPr>
          <p:grpSpPr>
            <a:xfrm rot="18899644">
              <a:off x="10410494" y="3779016"/>
              <a:ext cx="460145" cy="708348"/>
              <a:chOff x="9552252" y="4172540"/>
              <a:chExt cx="801098" cy="1297985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297D582F-F662-34D5-2444-54D63D851039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869C7A25-49B7-151D-B557-BA1505835F4F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51" name="Rectangle: Rounded Corners 350">
                    <a:extLst>
                      <a:ext uri="{FF2B5EF4-FFF2-40B4-BE49-F238E27FC236}">
                        <a16:creationId xmlns:a16="http://schemas.microsoft.com/office/drawing/2014/main" id="{94C0ABD9-EC00-9374-AA34-5D46D9EAF00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Oval 351">
                    <a:extLst>
                      <a:ext uri="{FF2B5EF4-FFF2-40B4-BE49-F238E27FC236}">
                        <a16:creationId xmlns:a16="http://schemas.microsoft.com/office/drawing/2014/main" id="{C4EAE796-17C7-A2DA-0AE3-315D9001B80E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Oval 352">
                    <a:extLst>
                      <a:ext uri="{FF2B5EF4-FFF2-40B4-BE49-F238E27FC236}">
                        <a16:creationId xmlns:a16="http://schemas.microsoft.com/office/drawing/2014/main" id="{D0C53C6E-3B4C-4A5F-95D1-EE49F8A1A045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2DA239FE-436F-3651-1815-E7AA67EEFBEA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46" name="Arc 345">
                    <a:extLst>
                      <a:ext uri="{FF2B5EF4-FFF2-40B4-BE49-F238E27FC236}">
                        <a16:creationId xmlns:a16="http://schemas.microsoft.com/office/drawing/2014/main" id="{112E52B4-E626-6192-D2B4-66EE6136EA84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Arc 346">
                    <a:extLst>
                      <a:ext uri="{FF2B5EF4-FFF2-40B4-BE49-F238E27FC236}">
                        <a16:creationId xmlns:a16="http://schemas.microsoft.com/office/drawing/2014/main" id="{4494D308-C5C5-E00F-6790-CC9FF57BE14B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Arc 347">
                    <a:extLst>
                      <a:ext uri="{FF2B5EF4-FFF2-40B4-BE49-F238E27FC236}">
                        <a16:creationId xmlns:a16="http://schemas.microsoft.com/office/drawing/2014/main" id="{3C1AEF0E-DF4F-B191-C4AA-7AEAFAACF01D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Arc 348">
                    <a:extLst>
                      <a:ext uri="{FF2B5EF4-FFF2-40B4-BE49-F238E27FC236}">
                        <a16:creationId xmlns:a16="http://schemas.microsoft.com/office/drawing/2014/main" id="{D4782840-6F5D-2BB7-9E76-2A4F0D57C03D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Arc 349">
                    <a:extLst>
                      <a:ext uri="{FF2B5EF4-FFF2-40B4-BE49-F238E27FC236}">
                        <a16:creationId xmlns:a16="http://schemas.microsoft.com/office/drawing/2014/main" id="{F24D2E7D-F1FB-DC5D-249D-80BD6C7A5923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18F9CF17-6020-1CCB-3E01-29C0473DC2A0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41" name="Arc 340">
                    <a:extLst>
                      <a:ext uri="{FF2B5EF4-FFF2-40B4-BE49-F238E27FC236}">
                        <a16:creationId xmlns:a16="http://schemas.microsoft.com/office/drawing/2014/main" id="{0DFADF87-91A0-0B99-E698-69011C2A0FDE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Arc 341">
                    <a:extLst>
                      <a:ext uri="{FF2B5EF4-FFF2-40B4-BE49-F238E27FC236}">
                        <a16:creationId xmlns:a16="http://schemas.microsoft.com/office/drawing/2014/main" id="{4C4C0924-430C-A9CD-3F08-B43D16AE6455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Arc 342">
                    <a:extLst>
                      <a:ext uri="{FF2B5EF4-FFF2-40B4-BE49-F238E27FC236}">
                        <a16:creationId xmlns:a16="http://schemas.microsoft.com/office/drawing/2014/main" id="{7CEA2584-DAD5-920D-9CB0-E76F9A9B26AE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Arc 343">
                    <a:extLst>
                      <a:ext uri="{FF2B5EF4-FFF2-40B4-BE49-F238E27FC236}">
                        <a16:creationId xmlns:a16="http://schemas.microsoft.com/office/drawing/2014/main" id="{61094037-F783-4272-5096-F71CCDF27F7F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Arc 344">
                    <a:extLst>
                      <a:ext uri="{FF2B5EF4-FFF2-40B4-BE49-F238E27FC236}">
                        <a16:creationId xmlns:a16="http://schemas.microsoft.com/office/drawing/2014/main" id="{363753AA-AA7B-45CD-1352-CEED0AA1898E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53799086-B1A4-6483-CB56-FFA41E592E3F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4BED69EA-0640-43DF-5AAE-3C044865AC45}"/>
                </a:ext>
              </a:extLst>
            </p:cNvPr>
            <p:cNvGrpSpPr/>
            <p:nvPr/>
          </p:nvGrpSpPr>
          <p:grpSpPr>
            <a:xfrm rot="8679778">
              <a:off x="9708267" y="5296472"/>
              <a:ext cx="659445" cy="128044"/>
              <a:chOff x="8507503" y="4359347"/>
              <a:chExt cx="1372126" cy="264060"/>
            </a:xfrm>
          </p:grpSpPr>
          <p:sp>
            <p:nvSpPr>
              <p:cNvPr id="448" name="Rectangle: Rounded Corners 447">
                <a:extLst>
                  <a:ext uri="{FF2B5EF4-FFF2-40B4-BE49-F238E27FC236}">
                    <a16:creationId xmlns:a16="http://schemas.microsoft.com/office/drawing/2014/main" id="{92985CC6-F631-DD2F-2151-D55D70AEE82F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FFFC716B-5936-D05B-E5F0-B133A7D474D5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DAB8C69B-F5BC-6692-B7B5-C1889CE3ADF5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19E586B2-D9F4-E5E2-60DC-578B3DC355B4}"/>
                </a:ext>
              </a:extLst>
            </p:cNvPr>
            <p:cNvGrpSpPr/>
            <p:nvPr/>
          </p:nvGrpSpPr>
          <p:grpSpPr>
            <a:xfrm rot="3394837">
              <a:off x="9757142" y="4685347"/>
              <a:ext cx="659445" cy="128044"/>
              <a:chOff x="8507503" y="4359347"/>
              <a:chExt cx="1372126" cy="264060"/>
            </a:xfrm>
          </p:grpSpPr>
          <p:sp>
            <p:nvSpPr>
              <p:cNvPr id="452" name="Rectangle: Rounded Corners 451">
                <a:extLst>
                  <a:ext uri="{FF2B5EF4-FFF2-40B4-BE49-F238E27FC236}">
                    <a16:creationId xmlns:a16="http://schemas.microsoft.com/office/drawing/2014/main" id="{C570E850-C567-AB61-75B9-222E38A5CFE2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77122B28-C0B9-3928-19FD-F2BEFE94CE55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AEF5352E-7838-F790-6A56-4AEAFF25201B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ACF84A13-E792-C5F0-20AD-AA4EBB155D9B}"/>
                </a:ext>
              </a:extLst>
            </p:cNvPr>
            <p:cNvGrpSpPr/>
            <p:nvPr/>
          </p:nvGrpSpPr>
          <p:grpSpPr>
            <a:xfrm rot="14514155">
              <a:off x="10127054" y="4861008"/>
              <a:ext cx="659445" cy="128044"/>
              <a:chOff x="8507503" y="4359347"/>
              <a:chExt cx="1372126" cy="264060"/>
            </a:xfrm>
          </p:grpSpPr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1A88AD2C-A34E-BA91-8F8B-BFB8C43A6711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BE9F32A4-D3B3-2FA9-9817-CE4A50B8C2C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6ADD066-4EE4-BC9E-0687-9C8EB5ECDFAA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A0022858-F319-B4F0-0E27-C6EA8A5C84A9}"/>
                </a:ext>
              </a:extLst>
            </p:cNvPr>
            <p:cNvGrpSpPr/>
            <p:nvPr/>
          </p:nvGrpSpPr>
          <p:grpSpPr>
            <a:xfrm rot="9326386">
              <a:off x="9934721" y="5730226"/>
              <a:ext cx="659445" cy="128044"/>
              <a:chOff x="8507503" y="4359347"/>
              <a:chExt cx="1372126" cy="264060"/>
            </a:xfrm>
          </p:grpSpPr>
          <p:sp>
            <p:nvSpPr>
              <p:cNvPr id="460" name="Rectangle: Rounded Corners 459">
                <a:extLst>
                  <a:ext uri="{FF2B5EF4-FFF2-40B4-BE49-F238E27FC236}">
                    <a16:creationId xmlns:a16="http://schemas.microsoft.com/office/drawing/2014/main" id="{143C39AF-1500-77DA-449F-78F23FB3A0EB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883DB25C-2482-BF38-9841-B1EE6AB15377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FC0CF627-B160-B46F-49DC-28957156FAA4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09D49F8D-E281-22C3-7614-5CBEB08AD33E}"/>
                </a:ext>
              </a:extLst>
            </p:cNvPr>
            <p:cNvGrpSpPr/>
            <p:nvPr/>
          </p:nvGrpSpPr>
          <p:grpSpPr>
            <a:xfrm rot="11261670">
              <a:off x="10251116" y="4471461"/>
              <a:ext cx="659445" cy="128044"/>
              <a:chOff x="8507503" y="4359347"/>
              <a:chExt cx="1372126" cy="264060"/>
            </a:xfrm>
          </p:grpSpPr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D0874DA1-B469-F2A3-BEEF-640C86DD1A96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920DC246-A750-4B54-AF1B-687EFDBACF1F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D3DC5D0-6F4A-309F-6227-AD88E45D8B26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0B41304F-A86A-E6CD-B712-963F351B9FA6}"/>
                </a:ext>
              </a:extLst>
            </p:cNvPr>
            <p:cNvGrpSpPr/>
            <p:nvPr/>
          </p:nvGrpSpPr>
          <p:grpSpPr>
            <a:xfrm rot="14646852">
              <a:off x="10337122" y="5554310"/>
              <a:ext cx="659445" cy="128044"/>
              <a:chOff x="8507503" y="4359347"/>
              <a:chExt cx="1372126" cy="264060"/>
            </a:xfrm>
          </p:grpSpPr>
          <p:sp>
            <p:nvSpPr>
              <p:cNvPr id="468" name="Rectangle: Rounded Corners 467">
                <a:extLst>
                  <a:ext uri="{FF2B5EF4-FFF2-40B4-BE49-F238E27FC236}">
                    <a16:creationId xmlns:a16="http://schemas.microsoft.com/office/drawing/2014/main" id="{745EB00F-194A-8AB0-6ADC-5B107B9522C3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9028C2A4-4E72-F3CC-9E96-1784BCB98747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4E4737AB-2AF0-408E-B778-ECC0EDEBFCF2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A249D726-3613-54B4-0659-A4F8DC76A3C8}"/>
                </a:ext>
              </a:extLst>
            </p:cNvPr>
            <p:cNvGrpSpPr/>
            <p:nvPr/>
          </p:nvGrpSpPr>
          <p:grpSpPr>
            <a:xfrm rot="8679778">
              <a:off x="9860667" y="5448872"/>
              <a:ext cx="659445" cy="128044"/>
              <a:chOff x="8507503" y="4359347"/>
              <a:chExt cx="1372126" cy="264060"/>
            </a:xfrm>
          </p:grpSpPr>
          <p:sp>
            <p:nvSpPr>
              <p:cNvPr id="472" name="Rectangle: Rounded Corners 471">
                <a:extLst>
                  <a:ext uri="{FF2B5EF4-FFF2-40B4-BE49-F238E27FC236}">
                    <a16:creationId xmlns:a16="http://schemas.microsoft.com/office/drawing/2014/main" id="{A9491EE9-442E-30B9-42D9-75D7B84AB8A9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FCD61D2-2359-8F25-4B69-D44B51133B63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61953E64-4A5A-0326-2BD9-7D0896A68F0B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CA3CE904-C12B-04C1-5EA1-2B25181C09F2}"/>
                </a:ext>
              </a:extLst>
            </p:cNvPr>
            <p:cNvGrpSpPr/>
            <p:nvPr/>
          </p:nvGrpSpPr>
          <p:grpSpPr>
            <a:xfrm rot="11651576">
              <a:off x="10586443" y="4735216"/>
              <a:ext cx="659445" cy="128044"/>
              <a:chOff x="8507503" y="4359347"/>
              <a:chExt cx="1372126" cy="264060"/>
            </a:xfrm>
          </p:grpSpPr>
          <p:sp>
            <p:nvSpPr>
              <p:cNvPr id="476" name="Rectangle: Rounded Corners 475">
                <a:extLst>
                  <a:ext uri="{FF2B5EF4-FFF2-40B4-BE49-F238E27FC236}">
                    <a16:creationId xmlns:a16="http://schemas.microsoft.com/office/drawing/2014/main" id="{52E035A9-85F2-91B9-132A-4DDDB8F6C63D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151087E3-DD1B-C7AF-B6EF-71D69DC82D85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444E81FA-E9F5-95CD-2B7D-4E2B92339AD2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42D53706-4AB6-C534-FCBC-8F8EA9F48D82}"/>
                </a:ext>
              </a:extLst>
            </p:cNvPr>
            <p:cNvGrpSpPr/>
            <p:nvPr/>
          </p:nvGrpSpPr>
          <p:grpSpPr>
            <a:xfrm rot="13651307">
              <a:off x="9259956" y="5525968"/>
              <a:ext cx="659445" cy="128044"/>
              <a:chOff x="8507503" y="4359347"/>
              <a:chExt cx="1372126" cy="264060"/>
            </a:xfrm>
          </p:grpSpPr>
          <p:sp>
            <p:nvSpPr>
              <p:cNvPr id="480" name="Rectangle: Rounded Corners 479">
                <a:extLst>
                  <a:ext uri="{FF2B5EF4-FFF2-40B4-BE49-F238E27FC236}">
                    <a16:creationId xmlns:a16="http://schemas.microsoft.com/office/drawing/2014/main" id="{BF415702-1487-9DE8-0D0E-AED1CF862C81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6B5B6F8E-54CF-DD89-0539-CC9A5ED95F37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6ED9061F-78D6-889B-8A47-DD2CB9458124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A25488D8-AF43-7F54-7966-A5E82D18FFFB}"/>
                </a:ext>
              </a:extLst>
            </p:cNvPr>
            <p:cNvGrpSpPr/>
            <p:nvPr/>
          </p:nvGrpSpPr>
          <p:grpSpPr>
            <a:xfrm rot="10800000">
              <a:off x="10126481" y="5898268"/>
              <a:ext cx="659445" cy="128044"/>
              <a:chOff x="8507503" y="4359347"/>
              <a:chExt cx="1372126" cy="264060"/>
            </a:xfrm>
          </p:grpSpPr>
          <p:sp>
            <p:nvSpPr>
              <p:cNvPr id="484" name="Rectangle: Rounded Corners 483">
                <a:extLst>
                  <a:ext uri="{FF2B5EF4-FFF2-40B4-BE49-F238E27FC236}">
                    <a16:creationId xmlns:a16="http://schemas.microsoft.com/office/drawing/2014/main" id="{658B3DA9-E436-06D4-F3F1-25BC98CE1850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AC097911-0D50-7F7E-FBA7-EB7950BA315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BD827C19-00CA-F160-B7D3-9E3094D044EE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1DD1B529-ED74-5CD1-86D5-6285EE82E4DD}"/>
                </a:ext>
              </a:extLst>
            </p:cNvPr>
            <p:cNvGrpSpPr/>
            <p:nvPr/>
          </p:nvGrpSpPr>
          <p:grpSpPr>
            <a:xfrm rot="10800000">
              <a:off x="9883723" y="3787408"/>
              <a:ext cx="659445" cy="128044"/>
              <a:chOff x="8507503" y="4359347"/>
              <a:chExt cx="1372126" cy="264060"/>
            </a:xfrm>
          </p:grpSpPr>
          <p:sp>
            <p:nvSpPr>
              <p:cNvPr id="488" name="Rectangle: Rounded Corners 487">
                <a:extLst>
                  <a:ext uri="{FF2B5EF4-FFF2-40B4-BE49-F238E27FC236}">
                    <a16:creationId xmlns:a16="http://schemas.microsoft.com/office/drawing/2014/main" id="{E308D4FB-8711-9161-B301-7AE181E46CD7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B4606C9D-8F36-92AB-10CF-03E575E14527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BC416085-0136-EDBB-006A-F0D5D0013A65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1" name="Arrow: Right 490">
            <a:extLst>
              <a:ext uri="{FF2B5EF4-FFF2-40B4-BE49-F238E27FC236}">
                <a16:creationId xmlns:a16="http://schemas.microsoft.com/office/drawing/2014/main" id="{997B85A4-88CE-3013-096F-9F8D3FC4979F}"/>
              </a:ext>
            </a:extLst>
          </p:cNvPr>
          <p:cNvSpPr/>
          <p:nvPr/>
        </p:nvSpPr>
        <p:spPr>
          <a:xfrm>
            <a:off x="3103546" y="4229379"/>
            <a:ext cx="1752916" cy="14257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Dysbiosis</a:t>
            </a:r>
          </a:p>
        </p:txBody>
      </p:sp>
      <p:sp>
        <p:nvSpPr>
          <p:cNvPr id="492" name="Arrow: Right 491">
            <a:extLst>
              <a:ext uri="{FF2B5EF4-FFF2-40B4-BE49-F238E27FC236}">
                <a16:creationId xmlns:a16="http://schemas.microsoft.com/office/drawing/2014/main" id="{D6AC0424-3658-2451-A690-22C3DCE01ACD}"/>
              </a:ext>
            </a:extLst>
          </p:cNvPr>
          <p:cNvSpPr/>
          <p:nvPr/>
        </p:nvSpPr>
        <p:spPr>
          <a:xfrm>
            <a:off x="7383784" y="4222008"/>
            <a:ext cx="1745014" cy="14257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difficile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overgrowth</a:t>
            </a:r>
          </a:p>
        </p:txBody>
      </p:sp>
      <p:sp>
        <p:nvSpPr>
          <p:cNvPr id="493" name="Speech Bubble: Rectangle with Corners Rounded 492">
            <a:extLst>
              <a:ext uri="{FF2B5EF4-FFF2-40B4-BE49-F238E27FC236}">
                <a16:creationId xmlns:a16="http://schemas.microsoft.com/office/drawing/2014/main" id="{8A253CDB-E0AE-CE41-6B51-E175299B8DD0}"/>
              </a:ext>
            </a:extLst>
          </p:cNvPr>
          <p:cNvSpPr/>
          <p:nvPr/>
        </p:nvSpPr>
        <p:spPr>
          <a:xfrm>
            <a:off x="2579447" y="3287168"/>
            <a:ext cx="2877879" cy="451400"/>
          </a:xfrm>
          <a:prstGeom prst="wedgeRoundRectCallout">
            <a:avLst>
              <a:gd name="adj1" fmla="val 40772"/>
              <a:gd name="adj2" fmla="val 2328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Finally, room to grow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8434F41-07B7-6281-E244-129F85478636}"/>
              </a:ext>
            </a:extLst>
          </p:cNvPr>
          <p:cNvGrpSpPr/>
          <p:nvPr/>
        </p:nvGrpSpPr>
        <p:grpSpPr>
          <a:xfrm>
            <a:off x="10798553" y="2483876"/>
            <a:ext cx="1154483" cy="461665"/>
            <a:chOff x="10741256" y="1775383"/>
            <a:chExt cx="1154483" cy="461665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0A6ADC30-EB2A-A54B-C6FB-4E7442B22C7D}"/>
                </a:ext>
              </a:extLst>
            </p:cNvPr>
            <p:cNvSpPr txBox="1"/>
            <p:nvPr/>
          </p:nvSpPr>
          <p:spPr>
            <a:xfrm>
              <a:off x="10741256" y="1775383"/>
              <a:ext cx="1154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)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5BF840A-ED24-22A9-139C-13DD40E3877C}"/>
                </a:ext>
              </a:extLst>
            </p:cNvPr>
            <p:cNvGrpSpPr/>
            <p:nvPr/>
          </p:nvGrpSpPr>
          <p:grpSpPr>
            <a:xfrm>
              <a:off x="10982871" y="1969896"/>
              <a:ext cx="659444" cy="128263"/>
              <a:chOff x="10960926" y="1969896"/>
              <a:chExt cx="659444" cy="128263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1CA069EF-4BDD-B4D2-2278-7D576674A465}"/>
                  </a:ext>
                </a:extLst>
              </p:cNvPr>
              <p:cNvSpPr/>
              <p:nvPr/>
            </p:nvSpPr>
            <p:spPr>
              <a:xfrm rot="5403052">
                <a:off x="11215538" y="1781815"/>
                <a:ext cx="127176" cy="50333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3142301A-D30B-D237-27FA-79EFCE31AE48}"/>
                  </a:ext>
                </a:extLst>
              </p:cNvPr>
              <p:cNvSpPr/>
              <p:nvPr/>
            </p:nvSpPr>
            <p:spPr>
              <a:xfrm rot="10803052">
                <a:off x="10960926" y="1970563"/>
                <a:ext cx="187767" cy="1271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AE017C5-224D-9616-45BF-6022400F1C96}"/>
                  </a:ext>
                </a:extLst>
              </p:cNvPr>
              <p:cNvSpPr/>
              <p:nvPr/>
            </p:nvSpPr>
            <p:spPr>
              <a:xfrm rot="10803052">
                <a:off x="11432603" y="1970982"/>
                <a:ext cx="187767" cy="1271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0" animBg="1"/>
      <p:bldP spid="492" grpId="0" animBg="1"/>
      <p:bldP spid="4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7CA98-8CEC-FE80-35D4-F3D47458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98AC-FDF6-117D-22CF-6CB4347C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Toxinogenic</a:t>
            </a:r>
            <a:r>
              <a:rPr lang="en-US" sz="3200" dirty="0"/>
              <a:t> </a:t>
            </a:r>
            <a:r>
              <a:rPr lang="en-US" sz="3200" i="1" dirty="0"/>
              <a:t>C. difficile</a:t>
            </a:r>
            <a:r>
              <a:rPr lang="en-US" sz="3200" dirty="0"/>
              <a:t> is a bad bug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4A7-86DC-C58B-67AF-9CFD49446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3" y="1737307"/>
            <a:ext cx="6988211" cy="178801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/>
              <a:t>Toxins A and B (and other toxins) encoded on pathogenicity island (</a:t>
            </a:r>
            <a:r>
              <a:rPr lang="en-US" sz="2400" dirty="0" err="1"/>
              <a:t>PaLoc</a:t>
            </a:r>
            <a:r>
              <a:rPr lang="en-US" sz="2400" dirty="0"/>
              <a:t>) cassette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Cause severe damage to intestinal epithelium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F33EC-2423-9B01-192E-234649F379A1}"/>
              </a:ext>
            </a:extLst>
          </p:cNvPr>
          <p:cNvSpPr txBox="1"/>
          <p:nvPr/>
        </p:nvSpPr>
        <p:spPr>
          <a:xfrm>
            <a:off x="1570141" y="4652381"/>
            <a:ext cx="94134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Toxin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8D060-0D4A-C8D3-7740-0714E41AD911}"/>
              </a:ext>
            </a:extLst>
          </p:cNvPr>
          <p:cNvSpPr txBox="1"/>
          <p:nvPr/>
        </p:nvSpPr>
        <p:spPr>
          <a:xfrm>
            <a:off x="4360525" y="4663446"/>
            <a:ext cx="94134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Toxin 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C7F23-E433-568D-C048-A5D836AE90A0}"/>
              </a:ext>
            </a:extLst>
          </p:cNvPr>
          <p:cNvGrpSpPr/>
          <p:nvPr/>
        </p:nvGrpSpPr>
        <p:grpSpPr>
          <a:xfrm>
            <a:off x="673979" y="3394129"/>
            <a:ext cx="5980176" cy="738664"/>
            <a:chOff x="5751576" y="3689405"/>
            <a:chExt cx="5980176" cy="738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6AFEB2-1C8E-A572-EA66-A44D0B11981C}"/>
                </a:ext>
              </a:extLst>
            </p:cNvPr>
            <p:cNvSpPr txBox="1"/>
            <p:nvPr/>
          </p:nvSpPr>
          <p:spPr>
            <a:xfrm>
              <a:off x="8404529" y="368940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96BAFA-8BBB-F04C-3CE4-3C7CD9482E45}"/>
                </a:ext>
              </a:extLst>
            </p:cNvPr>
            <p:cNvCxnSpPr/>
            <p:nvPr/>
          </p:nvCxnSpPr>
          <p:spPr>
            <a:xfrm>
              <a:off x="5751576" y="4176455"/>
              <a:ext cx="598017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BE4767D-042D-4D50-7DC4-108636B57CDE}"/>
                </a:ext>
              </a:extLst>
            </p:cNvPr>
            <p:cNvSpPr/>
            <p:nvPr/>
          </p:nvSpPr>
          <p:spPr>
            <a:xfrm>
              <a:off x="5841164" y="3931968"/>
              <a:ext cx="641931" cy="48851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tcdR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F79FBE8-5D22-1A5F-A4F0-432D48F246C5}"/>
                </a:ext>
              </a:extLst>
            </p:cNvPr>
            <p:cNvSpPr/>
            <p:nvPr/>
          </p:nvSpPr>
          <p:spPr>
            <a:xfrm>
              <a:off x="6647738" y="3931968"/>
              <a:ext cx="1124662" cy="488512"/>
            </a:xfrm>
            <a:prstGeom prst="rightArrow">
              <a:avLst/>
            </a:prstGeom>
            <a:solidFill>
              <a:srgbClr val="FFC9C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tcdB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A9FE4985-F345-6F00-E1BC-3E6CC4381710}"/>
                </a:ext>
              </a:extLst>
            </p:cNvPr>
            <p:cNvSpPr/>
            <p:nvPr/>
          </p:nvSpPr>
          <p:spPr>
            <a:xfrm>
              <a:off x="7910052" y="3939557"/>
              <a:ext cx="641931" cy="48851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tcdE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24C53FC-563F-64AA-24EA-659C12859A89}"/>
                </a:ext>
              </a:extLst>
            </p:cNvPr>
            <p:cNvSpPr/>
            <p:nvPr/>
          </p:nvSpPr>
          <p:spPr>
            <a:xfrm>
              <a:off x="8643469" y="3939557"/>
              <a:ext cx="641931" cy="48851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tcdL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63D49E14-0FA0-B41B-22E3-1AC4BB76D412}"/>
                </a:ext>
              </a:extLst>
            </p:cNvPr>
            <p:cNvSpPr/>
            <p:nvPr/>
          </p:nvSpPr>
          <p:spPr>
            <a:xfrm>
              <a:off x="9431704" y="3939557"/>
              <a:ext cx="1248488" cy="488512"/>
            </a:xfrm>
            <a:prstGeom prst="rightArrow">
              <a:avLst/>
            </a:prstGeom>
            <a:solidFill>
              <a:srgbClr val="FFC9C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tcdA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Arrow: Left 25">
              <a:extLst>
                <a:ext uri="{FF2B5EF4-FFF2-40B4-BE49-F238E27FC236}">
                  <a16:creationId xmlns:a16="http://schemas.microsoft.com/office/drawing/2014/main" id="{BAB073B2-C884-6779-509F-D018683E2F93}"/>
                </a:ext>
              </a:extLst>
            </p:cNvPr>
            <p:cNvSpPr/>
            <p:nvPr/>
          </p:nvSpPr>
          <p:spPr>
            <a:xfrm>
              <a:off x="10885006" y="3933437"/>
              <a:ext cx="641931" cy="487043"/>
            </a:xfrm>
            <a:prstGeom prst="lef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tcdC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72" name="Freeform: Shape 3071">
            <a:extLst>
              <a:ext uri="{FF2B5EF4-FFF2-40B4-BE49-F238E27FC236}">
                <a16:creationId xmlns:a16="http://schemas.microsoft.com/office/drawing/2014/main" id="{E7CAB1D0-6210-F82D-793F-6A3FD60ED2B5}"/>
              </a:ext>
            </a:extLst>
          </p:cNvPr>
          <p:cNvSpPr/>
          <p:nvPr/>
        </p:nvSpPr>
        <p:spPr>
          <a:xfrm>
            <a:off x="7785100" y="1906392"/>
            <a:ext cx="3945322" cy="2049851"/>
          </a:xfrm>
          <a:custGeom>
            <a:avLst/>
            <a:gdLst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35964 w 6484907"/>
              <a:gd name="connsiteY2" fmla="*/ 128719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690606 w 6484907"/>
              <a:gd name="connsiteY15" fmla="*/ 862365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690606 w 6484907"/>
              <a:gd name="connsiteY15" fmla="*/ 862365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56711 w 6484907"/>
              <a:gd name="connsiteY19" fmla="*/ 1049721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12634 w 6484907"/>
              <a:gd name="connsiteY11" fmla="*/ 605533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56711 w 6484907"/>
              <a:gd name="connsiteY19" fmla="*/ 1049721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12634 w 6484907"/>
              <a:gd name="connsiteY11" fmla="*/ 605533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290998 w 6484907"/>
              <a:gd name="connsiteY3" fmla="*/ 28084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393879 w 6484907"/>
              <a:gd name="connsiteY2" fmla="*/ 79074 h 2172937"/>
              <a:gd name="connsiteX3" fmla="*/ 290998 w 6484907"/>
              <a:gd name="connsiteY3" fmla="*/ 28084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12795 h 2142074"/>
              <a:gd name="connsiteX1" fmla="*/ 1105815 w 6484907"/>
              <a:gd name="connsiteY1" fmla="*/ 2163 h 2142074"/>
              <a:gd name="connsiteX2" fmla="*/ 393879 w 6484907"/>
              <a:gd name="connsiteY2" fmla="*/ 48211 h 2142074"/>
              <a:gd name="connsiteX3" fmla="*/ 290998 w 6484907"/>
              <a:gd name="connsiteY3" fmla="*/ 249982 h 2142074"/>
              <a:gd name="connsiteX4" fmla="*/ 542289 w 6484907"/>
              <a:gd name="connsiteY4" fmla="*/ 299874 h 2142074"/>
              <a:gd name="connsiteX5" fmla="*/ 1254671 w 6484907"/>
              <a:gd name="connsiteY5" fmla="*/ 289242 h 2142074"/>
              <a:gd name="connsiteX6" fmla="*/ 1626810 w 6484907"/>
              <a:gd name="connsiteY6" fmla="*/ 342405 h 2142074"/>
              <a:gd name="connsiteX7" fmla="*/ 1594913 w 6484907"/>
              <a:gd name="connsiteY7" fmla="*/ 469995 h 2142074"/>
              <a:gd name="connsiteX8" fmla="*/ 1329099 w 6484907"/>
              <a:gd name="connsiteY8" fmla="*/ 469995 h 2142074"/>
              <a:gd name="connsiteX9" fmla="*/ 925061 w 6484907"/>
              <a:gd name="connsiteY9" fmla="*/ 501893 h 2142074"/>
              <a:gd name="connsiteX10" fmla="*/ 563554 w 6484907"/>
              <a:gd name="connsiteY10" fmla="*/ 501893 h 2142074"/>
              <a:gd name="connsiteX11" fmla="*/ 190237 w 6484907"/>
              <a:gd name="connsiteY11" fmla="*/ 528903 h 2142074"/>
              <a:gd name="connsiteX12" fmla="*/ 232225 w 6484907"/>
              <a:gd name="connsiteY12" fmla="*/ 712100 h 2142074"/>
              <a:gd name="connsiteX13" fmla="*/ 701778 w 6484907"/>
              <a:gd name="connsiteY13" fmla="*/ 714544 h 2142074"/>
              <a:gd name="connsiteX14" fmla="*/ 1648075 w 6484907"/>
              <a:gd name="connsiteY14" fmla="*/ 735809 h 2142074"/>
              <a:gd name="connsiteX15" fmla="*/ 1717482 w 6484907"/>
              <a:gd name="connsiteY15" fmla="*/ 860925 h 2142074"/>
              <a:gd name="connsiteX16" fmla="*/ 1541750 w 6484907"/>
              <a:gd name="connsiteY16" fmla="*/ 959093 h 2142074"/>
              <a:gd name="connsiteX17" fmla="*/ 893164 w 6484907"/>
              <a:gd name="connsiteY17" fmla="*/ 959093 h 2142074"/>
              <a:gd name="connsiteX18" fmla="*/ 297740 w 6484907"/>
              <a:gd name="connsiteY18" fmla="*/ 959093 h 2142074"/>
              <a:gd name="connsiteX19" fmla="*/ 143274 w 6484907"/>
              <a:gd name="connsiteY19" fmla="*/ 986167 h 2142074"/>
              <a:gd name="connsiteX20" fmla="*/ 180782 w 6484907"/>
              <a:gd name="connsiteY20" fmla="*/ 1139846 h 2142074"/>
              <a:gd name="connsiteX21" fmla="*/ 1031387 w 6484907"/>
              <a:gd name="connsiteY21" fmla="*/ 1161112 h 2142074"/>
              <a:gd name="connsiteX22" fmla="*/ 1541750 w 6484907"/>
              <a:gd name="connsiteY22" fmla="*/ 1193009 h 2142074"/>
              <a:gd name="connsiteX23" fmla="*/ 1692868 w 6484907"/>
              <a:gd name="connsiteY23" fmla="*/ 1256772 h 2142074"/>
              <a:gd name="connsiteX24" fmla="*/ 1616178 w 6484907"/>
              <a:gd name="connsiteY24" fmla="*/ 1395028 h 2142074"/>
              <a:gd name="connsiteX25" fmla="*/ 1307833 w 6484907"/>
              <a:gd name="connsiteY25" fmla="*/ 1416293 h 2142074"/>
              <a:gd name="connsiteX26" fmla="*/ 435964 w 6484907"/>
              <a:gd name="connsiteY26" fmla="*/ 1448191 h 2142074"/>
              <a:gd name="connsiteX27" fmla="*/ 148885 w 6484907"/>
              <a:gd name="connsiteY27" fmla="*/ 1448191 h 2142074"/>
              <a:gd name="connsiteX28" fmla="*/ 29 w 6484907"/>
              <a:gd name="connsiteY28" fmla="*/ 1607679 h 2142074"/>
              <a:gd name="connsiteX29" fmla="*/ 159517 w 6484907"/>
              <a:gd name="connsiteY29" fmla="*/ 1714005 h 2142074"/>
              <a:gd name="connsiteX30" fmla="*/ 627350 w 6484907"/>
              <a:gd name="connsiteY30" fmla="*/ 1692739 h 2142074"/>
              <a:gd name="connsiteX31" fmla="*/ 1690606 w 6484907"/>
              <a:gd name="connsiteY31" fmla="*/ 1650209 h 2142074"/>
              <a:gd name="connsiteX32" fmla="*/ 1796931 w 6484907"/>
              <a:gd name="connsiteY32" fmla="*/ 1788432 h 2142074"/>
              <a:gd name="connsiteX33" fmla="*/ 1307833 w 6484907"/>
              <a:gd name="connsiteY33" fmla="*/ 1905391 h 2142074"/>
              <a:gd name="connsiteX34" fmla="*/ 765573 w 6484907"/>
              <a:gd name="connsiteY34" fmla="*/ 1894758 h 2142074"/>
              <a:gd name="connsiteX35" fmla="*/ 138252 w 6484907"/>
              <a:gd name="connsiteY35" fmla="*/ 1905391 h 2142074"/>
              <a:gd name="connsiteX36" fmla="*/ 95722 w 6484907"/>
              <a:gd name="connsiteY36" fmla="*/ 2128674 h 2142074"/>
              <a:gd name="connsiteX37" fmla="*/ 606085 w 6484907"/>
              <a:gd name="connsiteY37" fmla="*/ 2118042 h 2142074"/>
              <a:gd name="connsiteX38" fmla="*/ 1414159 w 6484907"/>
              <a:gd name="connsiteY38" fmla="*/ 2128674 h 2142074"/>
              <a:gd name="connsiteX39" fmla="*/ 5656550 w 6484907"/>
              <a:gd name="connsiteY39" fmla="*/ 2054246 h 2142074"/>
              <a:gd name="connsiteX40" fmla="*/ 6400829 w 6484907"/>
              <a:gd name="connsiteY40" fmla="*/ 1777800 h 2142074"/>
              <a:gd name="connsiteX41" fmla="*/ 6453992 w 6484907"/>
              <a:gd name="connsiteY41" fmla="*/ 1235539 h 2142074"/>
              <a:gd name="connsiteX42" fmla="*/ 6475257 w 6484907"/>
              <a:gd name="connsiteY42" fmla="*/ 640116 h 2142074"/>
              <a:gd name="connsiteX43" fmla="*/ 6294503 w 6484907"/>
              <a:gd name="connsiteY43" fmla="*/ 97856 h 2142074"/>
              <a:gd name="connsiteX44" fmla="*/ 5718672 w 6484907"/>
              <a:gd name="connsiteY44" fmla="*/ 2956 h 2142074"/>
              <a:gd name="connsiteX45" fmla="*/ 5273778 w 6484907"/>
              <a:gd name="connsiteY45" fmla="*/ 12795 h 2142074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18672 w 6484907"/>
              <a:gd name="connsiteY44" fmla="*/ 10601 h 2139911"/>
              <a:gd name="connsiteX45" fmla="*/ 5273778 w 6484907"/>
              <a:gd name="connsiteY45" fmla="*/ 10632 h 2139911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23150 w 6484907"/>
              <a:gd name="connsiteY44" fmla="*/ 10601 h 2139911"/>
              <a:gd name="connsiteX45" fmla="*/ 5273778 w 6484907"/>
              <a:gd name="connsiteY45" fmla="*/ 10632 h 2139911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23150 w 6484907"/>
              <a:gd name="connsiteY44" fmla="*/ 10601 h 2139911"/>
              <a:gd name="connsiteX45" fmla="*/ 5273778 w 6484907"/>
              <a:gd name="connsiteY45" fmla="*/ 10632 h 2139911"/>
              <a:gd name="connsiteX0" fmla="*/ 5273778 w 6489091"/>
              <a:gd name="connsiteY0" fmla="*/ 10632 h 2139911"/>
              <a:gd name="connsiteX1" fmla="*/ 1105815 w 6489091"/>
              <a:gd name="connsiteY1" fmla="*/ 0 h 2139911"/>
              <a:gd name="connsiteX2" fmla="*/ 393879 w 6489091"/>
              <a:gd name="connsiteY2" fmla="*/ 46048 h 2139911"/>
              <a:gd name="connsiteX3" fmla="*/ 290998 w 6489091"/>
              <a:gd name="connsiteY3" fmla="*/ 247819 h 2139911"/>
              <a:gd name="connsiteX4" fmla="*/ 542289 w 6489091"/>
              <a:gd name="connsiteY4" fmla="*/ 297711 h 2139911"/>
              <a:gd name="connsiteX5" fmla="*/ 1254671 w 6489091"/>
              <a:gd name="connsiteY5" fmla="*/ 287079 h 2139911"/>
              <a:gd name="connsiteX6" fmla="*/ 1626810 w 6489091"/>
              <a:gd name="connsiteY6" fmla="*/ 340242 h 2139911"/>
              <a:gd name="connsiteX7" fmla="*/ 1594913 w 6489091"/>
              <a:gd name="connsiteY7" fmla="*/ 467832 h 2139911"/>
              <a:gd name="connsiteX8" fmla="*/ 1329099 w 6489091"/>
              <a:gd name="connsiteY8" fmla="*/ 467832 h 2139911"/>
              <a:gd name="connsiteX9" fmla="*/ 925061 w 6489091"/>
              <a:gd name="connsiteY9" fmla="*/ 499730 h 2139911"/>
              <a:gd name="connsiteX10" fmla="*/ 563554 w 6489091"/>
              <a:gd name="connsiteY10" fmla="*/ 499730 h 2139911"/>
              <a:gd name="connsiteX11" fmla="*/ 190237 w 6489091"/>
              <a:gd name="connsiteY11" fmla="*/ 526740 h 2139911"/>
              <a:gd name="connsiteX12" fmla="*/ 232225 w 6489091"/>
              <a:gd name="connsiteY12" fmla="*/ 709937 h 2139911"/>
              <a:gd name="connsiteX13" fmla="*/ 701778 w 6489091"/>
              <a:gd name="connsiteY13" fmla="*/ 712381 h 2139911"/>
              <a:gd name="connsiteX14" fmla="*/ 1648075 w 6489091"/>
              <a:gd name="connsiteY14" fmla="*/ 733646 h 2139911"/>
              <a:gd name="connsiteX15" fmla="*/ 1717482 w 6489091"/>
              <a:gd name="connsiteY15" fmla="*/ 858762 h 2139911"/>
              <a:gd name="connsiteX16" fmla="*/ 1541750 w 6489091"/>
              <a:gd name="connsiteY16" fmla="*/ 956930 h 2139911"/>
              <a:gd name="connsiteX17" fmla="*/ 893164 w 6489091"/>
              <a:gd name="connsiteY17" fmla="*/ 956930 h 2139911"/>
              <a:gd name="connsiteX18" fmla="*/ 297740 w 6489091"/>
              <a:gd name="connsiteY18" fmla="*/ 956930 h 2139911"/>
              <a:gd name="connsiteX19" fmla="*/ 143274 w 6489091"/>
              <a:gd name="connsiteY19" fmla="*/ 984004 h 2139911"/>
              <a:gd name="connsiteX20" fmla="*/ 180782 w 6489091"/>
              <a:gd name="connsiteY20" fmla="*/ 1137683 h 2139911"/>
              <a:gd name="connsiteX21" fmla="*/ 1031387 w 6489091"/>
              <a:gd name="connsiteY21" fmla="*/ 1158949 h 2139911"/>
              <a:gd name="connsiteX22" fmla="*/ 1541750 w 6489091"/>
              <a:gd name="connsiteY22" fmla="*/ 1190846 h 2139911"/>
              <a:gd name="connsiteX23" fmla="*/ 1692868 w 6489091"/>
              <a:gd name="connsiteY23" fmla="*/ 1254609 h 2139911"/>
              <a:gd name="connsiteX24" fmla="*/ 1616178 w 6489091"/>
              <a:gd name="connsiteY24" fmla="*/ 1392865 h 2139911"/>
              <a:gd name="connsiteX25" fmla="*/ 1307833 w 6489091"/>
              <a:gd name="connsiteY25" fmla="*/ 1414130 h 2139911"/>
              <a:gd name="connsiteX26" fmla="*/ 435964 w 6489091"/>
              <a:gd name="connsiteY26" fmla="*/ 1446028 h 2139911"/>
              <a:gd name="connsiteX27" fmla="*/ 148885 w 6489091"/>
              <a:gd name="connsiteY27" fmla="*/ 1446028 h 2139911"/>
              <a:gd name="connsiteX28" fmla="*/ 29 w 6489091"/>
              <a:gd name="connsiteY28" fmla="*/ 1605516 h 2139911"/>
              <a:gd name="connsiteX29" fmla="*/ 159517 w 6489091"/>
              <a:gd name="connsiteY29" fmla="*/ 1711842 h 2139911"/>
              <a:gd name="connsiteX30" fmla="*/ 627350 w 6489091"/>
              <a:gd name="connsiteY30" fmla="*/ 1690576 h 2139911"/>
              <a:gd name="connsiteX31" fmla="*/ 1690606 w 6489091"/>
              <a:gd name="connsiteY31" fmla="*/ 1648046 h 2139911"/>
              <a:gd name="connsiteX32" fmla="*/ 1796931 w 6489091"/>
              <a:gd name="connsiteY32" fmla="*/ 1786269 h 2139911"/>
              <a:gd name="connsiteX33" fmla="*/ 1307833 w 6489091"/>
              <a:gd name="connsiteY33" fmla="*/ 1903228 h 2139911"/>
              <a:gd name="connsiteX34" fmla="*/ 765573 w 6489091"/>
              <a:gd name="connsiteY34" fmla="*/ 1892595 h 2139911"/>
              <a:gd name="connsiteX35" fmla="*/ 138252 w 6489091"/>
              <a:gd name="connsiteY35" fmla="*/ 1903228 h 2139911"/>
              <a:gd name="connsiteX36" fmla="*/ 95722 w 6489091"/>
              <a:gd name="connsiteY36" fmla="*/ 2126511 h 2139911"/>
              <a:gd name="connsiteX37" fmla="*/ 606085 w 6489091"/>
              <a:gd name="connsiteY37" fmla="*/ 2115879 h 2139911"/>
              <a:gd name="connsiteX38" fmla="*/ 1414159 w 6489091"/>
              <a:gd name="connsiteY38" fmla="*/ 2126511 h 2139911"/>
              <a:gd name="connsiteX39" fmla="*/ 5656550 w 6489091"/>
              <a:gd name="connsiteY39" fmla="*/ 2052083 h 2139911"/>
              <a:gd name="connsiteX40" fmla="*/ 6423227 w 6489091"/>
              <a:gd name="connsiteY40" fmla="*/ 1808328 h 2139911"/>
              <a:gd name="connsiteX41" fmla="*/ 6453992 w 6489091"/>
              <a:gd name="connsiteY41" fmla="*/ 1233376 h 2139911"/>
              <a:gd name="connsiteX42" fmla="*/ 6475257 w 6489091"/>
              <a:gd name="connsiteY42" fmla="*/ 637953 h 2139911"/>
              <a:gd name="connsiteX43" fmla="*/ 6294503 w 6489091"/>
              <a:gd name="connsiteY43" fmla="*/ 95693 h 2139911"/>
              <a:gd name="connsiteX44" fmla="*/ 5723150 w 6489091"/>
              <a:gd name="connsiteY44" fmla="*/ 10601 h 2139911"/>
              <a:gd name="connsiteX45" fmla="*/ 5273778 w 6489091"/>
              <a:gd name="connsiteY45" fmla="*/ 10632 h 2139911"/>
              <a:gd name="connsiteX0" fmla="*/ 5273778 w 6484369"/>
              <a:gd name="connsiteY0" fmla="*/ 10632 h 2139911"/>
              <a:gd name="connsiteX1" fmla="*/ 1105815 w 6484369"/>
              <a:gd name="connsiteY1" fmla="*/ 0 h 2139911"/>
              <a:gd name="connsiteX2" fmla="*/ 393879 w 6484369"/>
              <a:gd name="connsiteY2" fmla="*/ 46048 h 2139911"/>
              <a:gd name="connsiteX3" fmla="*/ 290998 w 6484369"/>
              <a:gd name="connsiteY3" fmla="*/ 247819 h 2139911"/>
              <a:gd name="connsiteX4" fmla="*/ 542289 w 6484369"/>
              <a:gd name="connsiteY4" fmla="*/ 297711 h 2139911"/>
              <a:gd name="connsiteX5" fmla="*/ 1254671 w 6484369"/>
              <a:gd name="connsiteY5" fmla="*/ 287079 h 2139911"/>
              <a:gd name="connsiteX6" fmla="*/ 1626810 w 6484369"/>
              <a:gd name="connsiteY6" fmla="*/ 340242 h 2139911"/>
              <a:gd name="connsiteX7" fmla="*/ 1594913 w 6484369"/>
              <a:gd name="connsiteY7" fmla="*/ 467832 h 2139911"/>
              <a:gd name="connsiteX8" fmla="*/ 1329099 w 6484369"/>
              <a:gd name="connsiteY8" fmla="*/ 467832 h 2139911"/>
              <a:gd name="connsiteX9" fmla="*/ 925061 w 6484369"/>
              <a:gd name="connsiteY9" fmla="*/ 499730 h 2139911"/>
              <a:gd name="connsiteX10" fmla="*/ 563554 w 6484369"/>
              <a:gd name="connsiteY10" fmla="*/ 499730 h 2139911"/>
              <a:gd name="connsiteX11" fmla="*/ 190237 w 6484369"/>
              <a:gd name="connsiteY11" fmla="*/ 526740 h 2139911"/>
              <a:gd name="connsiteX12" fmla="*/ 232225 w 6484369"/>
              <a:gd name="connsiteY12" fmla="*/ 709937 h 2139911"/>
              <a:gd name="connsiteX13" fmla="*/ 701778 w 6484369"/>
              <a:gd name="connsiteY13" fmla="*/ 712381 h 2139911"/>
              <a:gd name="connsiteX14" fmla="*/ 1648075 w 6484369"/>
              <a:gd name="connsiteY14" fmla="*/ 733646 h 2139911"/>
              <a:gd name="connsiteX15" fmla="*/ 1717482 w 6484369"/>
              <a:gd name="connsiteY15" fmla="*/ 858762 h 2139911"/>
              <a:gd name="connsiteX16" fmla="*/ 1541750 w 6484369"/>
              <a:gd name="connsiteY16" fmla="*/ 956930 h 2139911"/>
              <a:gd name="connsiteX17" fmla="*/ 893164 w 6484369"/>
              <a:gd name="connsiteY17" fmla="*/ 956930 h 2139911"/>
              <a:gd name="connsiteX18" fmla="*/ 297740 w 6484369"/>
              <a:gd name="connsiteY18" fmla="*/ 956930 h 2139911"/>
              <a:gd name="connsiteX19" fmla="*/ 143274 w 6484369"/>
              <a:gd name="connsiteY19" fmla="*/ 984004 h 2139911"/>
              <a:gd name="connsiteX20" fmla="*/ 180782 w 6484369"/>
              <a:gd name="connsiteY20" fmla="*/ 1137683 h 2139911"/>
              <a:gd name="connsiteX21" fmla="*/ 1031387 w 6484369"/>
              <a:gd name="connsiteY21" fmla="*/ 1158949 h 2139911"/>
              <a:gd name="connsiteX22" fmla="*/ 1541750 w 6484369"/>
              <a:gd name="connsiteY22" fmla="*/ 1190846 h 2139911"/>
              <a:gd name="connsiteX23" fmla="*/ 1692868 w 6484369"/>
              <a:gd name="connsiteY23" fmla="*/ 1254609 h 2139911"/>
              <a:gd name="connsiteX24" fmla="*/ 1616178 w 6484369"/>
              <a:gd name="connsiteY24" fmla="*/ 1392865 h 2139911"/>
              <a:gd name="connsiteX25" fmla="*/ 1307833 w 6484369"/>
              <a:gd name="connsiteY25" fmla="*/ 1414130 h 2139911"/>
              <a:gd name="connsiteX26" fmla="*/ 435964 w 6484369"/>
              <a:gd name="connsiteY26" fmla="*/ 1446028 h 2139911"/>
              <a:gd name="connsiteX27" fmla="*/ 148885 w 6484369"/>
              <a:gd name="connsiteY27" fmla="*/ 1446028 h 2139911"/>
              <a:gd name="connsiteX28" fmla="*/ 29 w 6484369"/>
              <a:gd name="connsiteY28" fmla="*/ 1605516 h 2139911"/>
              <a:gd name="connsiteX29" fmla="*/ 159517 w 6484369"/>
              <a:gd name="connsiteY29" fmla="*/ 1711842 h 2139911"/>
              <a:gd name="connsiteX30" fmla="*/ 627350 w 6484369"/>
              <a:gd name="connsiteY30" fmla="*/ 1690576 h 2139911"/>
              <a:gd name="connsiteX31" fmla="*/ 1690606 w 6484369"/>
              <a:gd name="connsiteY31" fmla="*/ 1648046 h 2139911"/>
              <a:gd name="connsiteX32" fmla="*/ 1796931 w 6484369"/>
              <a:gd name="connsiteY32" fmla="*/ 1786269 h 2139911"/>
              <a:gd name="connsiteX33" fmla="*/ 1307833 w 6484369"/>
              <a:gd name="connsiteY33" fmla="*/ 1903228 h 2139911"/>
              <a:gd name="connsiteX34" fmla="*/ 765573 w 6484369"/>
              <a:gd name="connsiteY34" fmla="*/ 1892595 h 2139911"/>
              <a:gd name="connsiteX35" fmla="*/ 138252 w 6484369"/>
              <a:gd name="connsiteY35" fmla="*/ 1903228 h 2139911"/>
              <a:gd name="connsiteX36" fmla="*/ 95722 w 6484369"/>
              <a:gd name="connsiteY36" fmla="*/ 2126511 h 2139911"/>
              <a:gd name="connsiteX37" fmla="*/ 606085 w 6484369"/>
              <a:gd name="connsiteY37" fmla="*/ 2115879 h 2139911"/>
              <a:gd name="connsiteX38" fmla="*/ 1414159 w 6484369"/>
              <a:gd name="connsiteY38" fmla="*/ 2126511 h 2139911"/>
              <a:gd name="connsiteX39" fmla="*/ 5656550 w 6484369"/>
              <a:gd name="connsiteY39" fmla="*/ 2052083 h 2139911"/>
              <a:gd name="connsiteX40" fmla="*/ 6423227 w 6484369"/>
              <a:gd name="connsiteY40" fmla="*/ 1808328 h 2139911"/>
              <a:gd name="connsiteX41" fmla="*/ 6453992 w 6484369"/>
              <a:gd name="connsiteY41" fmla="*/ 1233376 h 2139911"/>
              <a:gd name="connsiteX42" fmla="*/ 6475257 w 6484369"/>
              <a:gd name="connsiteY42" fmla="*/ 637953 h 2139911"/>
              <a:gd name="connsiteX43" fmla="*/ 6294503 w 6484369"/>
              <a:gd name="connsiteY43" fmla="*/ 95693 h 2139911"/>
              <a:gd name="connsiteX44" fmla="*/ 5723150 w 6484369"/>
              <a:gd name="connsiteY44" fmla="*/ 10601 h 2139911"/>
              <a:gd name="connsiteX45" fmla="*/ 5273778 w 6484369"/>
              <a:gd name="connsiteY45" fmla="*/ 10632 h 213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484369" h="2139911">
                <a:moveTo>
                  <a:pt x="5273778" y="10632"/>
                </a:moveTo>
                <a:lnTo>
                  <a:pt x="1105815" y="0"/>
                </a:lnTo>
                <a:cubicBezTo>
                  <a:pt x="299513" y="14177"/>
                  <a:pt x="529682" y="4745"/>
                  <a:pt x="393879" y="46048"/>
                </a:cubicBezTo>
                <a:cubicBezTo>
                  <a:pt x="258076" y="87351"/>
                  <a:pt x="266263" y="205875"/>
                  <a:pt x="290998" y="247819"/>
                </a:cubicBezTo>
                <a:cubicBezTo>
                  <a:pt x="315733" y="289763"/>
                  <a:pt x="381677" y="291168"/>
                  <a:pt x="542289" y="297711"/>
                </a:cubicBezTo>
                <a:cubicBezTo>
                  <a:pt x="702901" y="304254"/>
                  <a:pt x="1073917" y="279991"/>
                  <a:pt x="1254671" y="287079"/>
                </a:cubicBezTo>
                <a:cubicBezTo>
                  <a:pt x="1435424" y="294168"/>
                  <a:pt x="1570103" y="310117"/>
                  <a:pt x="1626810" y="340242"/>
                </a:cubicBezTo>
                <a:cubicBezTo>
                  <a:pt x="1683517" y="370367"/>
                  <a:pt x="1644531" y="446567"/>
                  <a:pt x="1594913" y="467832"/>
                </a:cubicBezTo>
                <a:cubicBezTo>
                  <a:pt x="1545295" y="489097"/>
                  <a:pt x="1440741" y="462516"/>
                  <a:pt x="1329099" y="467832"/>
                </a:cubicBezTo>
                <a:cubicBezTo>
                  <a:pt x="1217457" y="473148"/>
                  <a:pt x="1052652" y="494414"/>
                  <a:pt x="925061" y="499730"/>
                </a:cubicBezTo>
                <a:cubicBezTo>
                  <a:pt x="797470" y="505046"/>
                  <a:pt x="686025" y="495228"/>
                  <a:pt x="563554" y="499730"/>
                </a:cubicBezTo>
                <a:cubicBezTo>
                  <a:pt x="441083" y="504232"/>
                  <a:pt x="245459" y="491706"/>
                  <a:pt x="190237" y="526740"/>
                </a:cubicBezTo>
                <a:cubicBezTo>
                  <a:pt x="135016" y="561775"/>
                  <a:pt x="146968" y="678997"/>
                  <a:pt x="232225" y="709937"/>
                </a:cubicBezTo>
                <a:cubicBezTo>
                  <a:pt x="317482" y="740877"/>
                  <a:pt x="465803" y="708430"/>
                  <a:pt x="701778" y="712381"/>
                </a:cubicBezTo>
                <a:cubicBezTo>
                  <a:pt x="937753" y="716333"/>
                  <a:pt x="1478791" y="709249"/>
                  <a:pt x="1648075" y="733646"/>
                </a:cubicBezTo>
                <a:cubicBezTo>
                  <a:pt x="1817359" y="758043"/>
                  <a:pt x="1735203" y="821548"/>
                  <a:pt x="1717482" y="858762"/>
                </a:cubicBezTo>
                <a:cubicBezTo>
                  <a:pt x="1699761" y="895976"/>
                  <a:pt x="1679136" y="940569"/>
                  <a:pt x="1541750" y="956930"/>
                </a:cubicBezTo>
                <a:cubicBezTo>
                  <a:pt x="1404364" y="973291"/>
                  <a:pt x="893164" y="956930"/>
                  <a:pt x="893164" y="956930"/>
                </a:cubicBezTo>
                <a:lnTo>
                  <a:pt x="297740" y="956930"/>
                </a:lnTo>
                <a:cubicBezTo>
                  <a:pt x="172758" y="961442"/>
                  <a:pt x="143274" y="984004"/>
                  <a:pt x="143274" y="984004"/>
                </a:cubicBezTo>
                <a:cubicBezTo>
                  <a:pt x="123781" y="1014129"/>
                  <a:pt x="32763" y="1108526"/>
                  <a:pt x="180782" y="1137683"/>
                </a:cubicBezTo>
                <a:cubicBezTo>
                  <a:pt x="328801" y="1166841"/>
                  <a:pt x="804559" y="1150089"/>
                  <a:pt x="1031387" y="1158949"/>
                </a:cubicBezTo>
                <a:cubicBezTo>
                  <a:pt x="1258215" y="1167809"/>
                  <a:pt x="1431503" y="1174903"/>
                  <a:pt x="1541750" y="1190846"/>
                </a:cubicBezTo>
                <a:cubicBezTo>
                  <a:pt x="1651997" y="1206789"/>
                  <a:pt x="1680463" y="1220939"/>
                  <a:pt x="1692868" y="1254609"/>
                </a:cubicBezTo>
                <a:cubicBezTo>
                  <a:pt x="1705273" y="1288279"/>
                  <a:pt x="1680350" y="1366278"/>
                  <a:pt x="1616178" y="1392865"/>
                </a:cubicBezTo>
                <a:cubicBezTo>
                  <a:pt x="1552006" y="1419452"/>
                  <a:pt x="1307833" y="1414130"/>
                  <a:pt x="1307833" y="1414130"/>
                </a:cubicBezTo>
                <a:lnTo>
                  <a:pt x="435964" y="1446028"/>
                </a:lnTo>
                <a:cubicBezTo>
                  <a:pt x="242806" y="1451344"/>
                  <a:pt x="221541" y="1419447"/>
                  <a:pt x="148885" y="1446028"/>
                </a:cubicBezTo>
                <a:cubicBezTo>
                  <a:pt x="76229" y="1472609"/>
                  <a:pt x="-1743" y="1561214"/>
                  <a:pt x="29" y="1605516"/>
                </a:cubicBezTo>
                <a:cubicBezTo>
                  <a:pt x="1801" y="1649818"/>
                  <a:pt x="54963" y="1697665"/>
                  <a:pt x="159517" y="1711842"/>
                </a:cubicBezTo>
                <a:cubicBezTo>
                  <a:pt x="264070" y="1726019"/>
                  <a:pt x="627350" y="1690576"/>
                  <a:pt x="627350" y="1690576"/>
                </a:cubicBezTo>
                <a:cubicBezTo>
                  <a:pt x="882531" y="1679943"/>
                  <a:pt x="1495676" y="1632097"/>
                  <a:pt x="1690606" y="1648046"/>
                </a:cubicBezTo>
                <a:cubicBezTo>
                  <a:pt x="1885536" y="1663995"/>
                  <a:pt x="1860726" y="1743739"/>
                  <a:pt x="1796931" y="1786269"/>
                </a:cubicBezTo>
                <a:cubicBezTo>
                  <a:pt x="1733136" y="1828799"/>
                  <a:pt x="1479726" y="1885507"/>
                  <a:pt x="1307833" y="1903228"/>
                </a:cubicBezTo>
                <a:cubicBezTo>
                  <a:pt x="1135940" y="1920949"/>
                  <a:pt x="960503" y="1892595"/>
                  <a:pt x="765573" y="1892595"/>
                </a:cubicBezTo>
                <a:cubicBezTo>
                  <a:pt x="570643" y="1892595"/>
                  <a:pt x="249894" y="1864242"/>
                  <a:pt x="138252" y="1903228"/>
                </a:cubicBezTo>
                <a:cubicBezTo>
                  <a:pt x="26610" y="1942214"/>
                  <a:pt x="17750" y="2091069"/>
                  <a:pt x="95722" y="2126511"/>
                </a:cubicBezTo>
                <a:cubicBezTo>
                  <a:pt x="173694" y="2161953"/>
                  <a:pt x="386346" y="2115879"/>
                  <a:pt x="606085" y="2115879"/>
                </a:cubicBezTo>
                <a:cubicBezTo>
                  <a:pt x="825824" y="2115879"/>
                  <a:pt x="1414159" y="2126511"/>
                  <a:pt x="1414159" y="2126511"/>
                </a:cubicBezTo>
                <a:cubicBezTo>
                  <a:pt x="2255903" y="2115878"/>
                  <a:pt x="4821705" y="2105113"/>
                  <a:pt x="5656550" y="2052083"/>
                </a:cubicBezTo>
                <a:cubicBezTo>
                  <a:pt x="6491395" y="1999053"/>
                  <a:pt x="6326155" y="1977469"/>
                  <a:pt x="6423227" y="1808328"/>
                </a:cubicBezTo>
                <a:cubicBezTo>
                  <a:pt x="6520299" y="1639187"/>
                  <a:pt x="6445320" y="1428438"/>
                  <a:pt x="6453992" y="1233376"/>
                </a:cubicBezTo>
                <a:cubicBezTo>
                  <a:pt x="6462664" y="1038314"/>
                  <a:pt x="6501838" y="827567"/>
                  <a:pt x="6475257" y="637953"/>
                </a:cubicBezTo>
                <a:cubicBezTo>
                  <a:pt x="6448676" y="448339"/>
                  <a:pt x="6422094" y="207335"/>
                  <a:pt x="6294503" y="95693"/>
                </a:cubicBezTo>
                <a:cubicBezTo>
                  <a:pt x="6166912" y="-15949"/>
                  <a:pt x="5889726" y="9654"/>
                  <a:pt x="5723150" y="10601"/>
                </a:cubicBezTo>
                <a:cubicBezTo>
                  <a:pt x="5556574" y="11548"/>
                  <a:pt x="6041094" y="5316"/>
                  <a:pt x="5273778" y="10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3" name="Freeform: Shape 3072">
            <a:extLst>
              <a:ext uri="{FF2B5EF4-FFF2-40B4-BE49-F238E27FC236}">
                <a16:creationId xmlns:a16="http://schemas.microsoft.com/office/drawing/2014/main" id="{2D53371D-6AA0-0DF2-7BBD-42F9987181E5}"/>
              </a:ext>
            </a:extLst>
          </p:cNvPr>
          <p:cNvSpPr/>
          <p:nvPr/>
        </p:nvSpPr>
        <p:spPr>
          <a:xfrm>
            <a:off x="7666470" y="4078085"/>
            <a:ext cx="4063952" cy="2049851"/>
          </a:xfrm>
          <a:custGeom>
            <a:avLst/>
            <a:gdLst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35964 w 6484907"/>
              <a:gd name="connsiteY2" fmla="*/ 128719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690606 w 6484907"/>
              <a:gd name="connsiteY15" fmla="*/ 862365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690606 w 6484907"/>
              <a:gd name="connsiteY15" fmla="*/ 862365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48075 w 6484907"/>
              <a:gd name="connsiteY23" fmla="*/ 1245137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70150 w 6484907"/>
              <a:gd name="connsiteY19" fmla="*/ 1128179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97740 w 6484907"/>
              <a:gd name="connsiteY11" fmla="*/ 585919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56711 w 6484907"/>
              <a:gd name="connsiteY19" fmla="*/ 1049721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12634 w 6484907"/>
              <a:gd name="connsiteY11" fmla="*/ 605533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56711 w 6484907"/>
              <a:gd name="connsiteY19" fmla="*/ 1049721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212634 w 6484907"/>
              <a:gd name="connsiteY11" fmla="*/ 605533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308373 w 6484907"/>
              <a:gd name="connsiteY12" fmla="*/ 756040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340271 w 6484907"/>
              <a:gd name="connsiteY3" fmla="*/ 27757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420755 w 6484907"/>
              <a:gd name="connsiteY2" fmla="*/ 95420 h 2172937"/>
              <a:gd name="connsiteX3" fmla="*/ 290998 w 6484907"/>
              <a:gd name="connsiteY3" fmla="*/ 28084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43658 h 2172937"/>
              <a:gd name="connsiteX1" fmla="*/ 1105815 w 6484907"/>
              <a:gd name="connsiteY1" fmla="*/ 33026 h 2172937"/>
              <a:gd name="connsiteX2" fmla="*/ 393879 w 6484907"/>
              <a:gd name="connsiteY2" fmla="*/ 79074 h 2172937"/>
              <a:gd name="connsiteX3" fmla="*/ 290998 w 6484907"/>
              <a:gd name="connsiteY3" fmla="*/ 280845 h 2172937"/>
              <a:gd name="connsiteX4" fmla="*/ 542289 w 6484907"/>
              <a:gd name="connsiteY4" fmla="*/ 330737 h 2172937"/>
              <a:gd name="connsiteX5" fmla="*/ 1254671 w 6484907"/>
              <a:gd name="connsiteY5" fmla="*/ 320105 h 2172937"/>
              <a:gd name="connsiteX6" fmla="*/ 1626810 w 6484907"/>
              <a:gd name="connsiteY6" fmla="*/ 373268 h 2172937"/>
              <a:gd name="connsiteX7" fmla="*/ 1594913 w 6484907"/>
              <a:gd name="connsiteY7" fmla="*/ 500858 h 2172937"/>
              <a:gd name="connsiteX8" fmla="*/ 1329099 w 6484907"/>
              <a:gd name="connsiteY8" fmla="*/ 500858 h 2172937"/>
              <a:gd name="connsiteX9" fmla="*/ 925061 w 6484907"/>
              <a:gd name="connsiteY9" fmla="*/ 532756 h 2172937"/>
              <a:gd name="connsiteX10" fmla="*/ 563554 w 6484907"/>
              <a:gd name="connsiteY10" fmla="*/ 532756 h 2172937"/>
              <a:gd name="connsiteX11" fmla="*/ 190237 w 6484907"/>
              <a:gd name="connsiteY11" fmla="*/ 559766 h 2172937"/>
              <a:gd name="connsiteX12" fmla="*/ 232225 w 6484907"/>
              <a:gd name="connsiteY12" fmla="*/ 742963 h 2172937"/>
              <a:gd name="connsiteX13" fmla="*/ 701778 w 6484907"/>
              <a:gd name="connsiteY13" fmla="*/ 745407 h 2172937"/>
              <a:gd name="connsiteX14" fmla="*/ 1648075 w 6484907"/>
              <a:gd name="connsiteY14" fmla="*/ 766672 h 2172937"/>
              <a:gd name="connsiteX15" fmla="*/ 1717482 w 6484907"/>
              <a:gd name="connsiteY15" fmla="*/ 891788 h 2172937"/>
              <a:gd name="connsiteX16" fmla="*/ 1541750 w 6484907"/>
              <a:gd name="connsiteY16" fmla="*/ 989956 h 2172937"/>
              <a:gd name="connsiteX17" fmla="*/ 893164 w 6484907"/>
              <a:gd name="connsiteY17" fmla="*/ 989956 h 2172937"/>
              <a:gd name="connsiteX18" fmla="*/ 297740 w 6484907"/>
              <a:gd name="connsiteY18" fmla="*/ 989956 h 2172937"/>
              <a:gd name="connsiteX19" fmla="*/ 143274 w 6484907"/>
              <a:gd name="connsiteY19" fmla="*/ 1017030 h 2172937"/>
              <a:gd name="connsiteX20" fmla="*/ 180782 w 6484907"/>
              <a:gd name="connsiteY20" fmla="*/ 1170709 h 2172937"/>
              <a:gd name="connsiteX21" fmla="*/ 1031387 w 6484907"/>
              <a:gd name="connsiteY21" fmla="*/ 1191975 h 2172937"/>
              <a:gd name="connsiteX22" fmla="*/ 1541750 w 6484907"/>
              <a:gd name="connsiteY22" fmla="*/ 1223872 h 2172937"/>
              <a:gd name="connsiteX23" fmla="*/ 1692868 w 6484907"/>
              <a:gd name="connsiteY23" fmla="*/ 1287635 h 2172937"/>
              <a:gd name="connsiteX24" fmla="*/ 1616178 w 6484907"/>
              <a:gd name="connsiteY24" fmla="*/ 1425891 h 2172937"/>
              <a:gd name="connsiteX25" fmla="*/ 1307833 w 6484907"/>
              <a:gd name="connsiteY25" fmla="*/ 1447156 h 2172937"/>
              <a:gd name="connsiteX26" fmla="*/ 435964 w 6484907"/>
              <a:gd name="connsiteY26" fmla="*/ 1479054 h 2172937"/>
              <a:gd name="connsiteX27" fmla="*/ 148885 w 6484907"/>
              <a:gd name="connsiteY27" fmla="*/ 1479054 h 2172937"/>
              <a:gd name="connsiteX28" fmla="*/ 29 w 6484907"/>
              <a:gd name="connsiteY28" fmla="*/ 1638542 h 2172937"/>
              <a:gd name="connsiteX29" fmla="*/ 159517 w 6484907"/>
              <a:gd name="connsiteY29" fmla="*/ 1744868 h 2172937"/>
              <a:gd name="connsiteX30" fmla="*/ 627350 w 6484907"/>
              <a:gd name="connsiteY30" fmla="*/ 1723602 h 2172937"/>
              <a:gd name="connsiteX31" fmla="*/ 1690606 w 6484907"/>
              <a:gd name="connsiteY31" fmla="*/ 1681072 h 2172937"/>
              <a:gd name="connsiteX32" fmla="*/ 1796931 w 6484907"/>
              <a:gd name="connsiteY32" fmla="*/ 1819295 h 2172937"/>
              <a:gd name="connsiteX33" fmla="*/ 1307833 w 6484907"/>
              <a:gd name="connsiteY33" fmla="*/ 1936254 h 2172937"/>
              <a:gd name="connsiteX34" fmla="*/ 765573 w 6484907"/>
              <a:gd name="connsiteY34" fmla="*/ 1925621 h 2172937"/>
              <a:gd name="connsiteX35" fmla="*/ 138252 w 6484907"/>
              <a:gd name="connsiteY35" fmla="*/ 1936254 h 2172937"/>
              <a:gd name="connsiteX36" fmla="*/ 95722 w 6484907"/>
              <a:gd name="connsiteY36" fmla="*/ 2159537 h 2172937"/>
              <a:gd name="connsiteX37" fmla="*/ 606085 w 6484907"/>
              <a:gd name="connsiteY37" fmla="*/ 2148905 h 2172937"/>
              <a:gd name="connsiteX38" fmla="*/ 1414159 w 6484907"/>
              <a:gd name="connsiteY38" fmla="*/ 2159537 h 2172937"/>
              <a:gd name="connsiteX39" fmla="*/ 5656550 w 6484907"/>
              <a:gd name="connsiteY39" fmla="*/ 2085109 h 2172937"/>
              <a:gd name="connsiteX40" fmla="*/ 6400829 w 6484907"/>
              <a:gd name="connsiteY40" fmla="*/ 1808663 h 2172937"/>
              <a:gd name="connsiteX41" fmla="*/ 6453992 w 6484907"/>
              <a:gd name="connsiteY41" fmla="*/ 1266402 h 2172937"/>
              <a:gd name="connsiteX42" fmla="*/ 6475257 w 6484907"/>
              <a:gd name="connsiteY42" fmla="*/ 670979 h 2172937"/>
              <a:gd name="connsiteX43" fmla="*/ 6294503 w 6484907"/>
              <a:gd name="connsiteY43" fmla="*/ 128719 h 2172937"/>
              <a:gd name="connsiteX44" fmla="*/ 5709713 w 6484907"/>
              <a:gd name="connsiteY44" fmla="*/ 1128 h 2172937"/>
              <a:gd name="connsiteX45" fmla="*/ 5273778 w 6484907"/>
              <a:gd name="connsiteY45" fmla="*/ 43658 h 2172937"/>
              <a:gd name="connsiteX0" fmla="*/ 5273778 w 6484907"/>
              <a:gd name="connsiteY0" fmla="*/ 12795 h 2142074"/>
              <a:gd name="connsiteX1" fmla="*/ 1105815 w 6484907"/>
              <a:gd name="connsiteY1" fmla="*/ 2163 h 2142074"/>
              <a:gd name="connsiteX2" fmla="*/ 393879 w 6484907"/>
              <a:gd name="connsiteY2" fmla="*/ 48211 h 2142074"/>
              <a:gd name="connsiteX3" fmla="*/ 290998 w 6484907"/>
              <a:gd name="connsiteY3" fmla="*/ 249982 h 2142074"/>
              <a:gd name="connsiteX4" fmla="*/ 542289 w 6484907"/>
              <a:gd name="connsiteY4" fmla="*/ 299874 h 2142074"/>
              <a:gd name="connsiteX5" fmla="*/ 1254671 w 6484907"/>
              <a:gd name="connsiteY5" fmla="*/ 289242 h 2142074"/>
              <a:gd name="connsiteX6" fmla="*/ 1626810 w 6484907"/>
              <a:gd name="connsiteY6" fmla="*/ 342405 h 2142074"/>
              <a:gd name="connsiteX7" fmla="*/ 1594913 w 6484907"/>
              <a:gd name="connsiteY7" fmla="*/ 469995 h 2142074"/>
              <a:gd name="connsiteX8" fmla="*/ 1329099 w 6484907"/>
              <a:gd name="connsiteY8" fmla="*/ 469995 h 2142074"/>
              <a:gd name="connsiteX9" fmla="*/ 925061 w 6484907"/>
              <a:gd name="connsiteY9" fmla="*/ 501893 h 2142074"/>
              <a:gd name="connsiteX10" fmla="*/ 563554 w 6484907"/>
              <a:gd name="connsiteY10" fmla="*/ 501893 h 2142074"/>
              <a:gd name="connsiteX11" fmla="*/ 190237 w 6484907"/>
              <a:gd name="connsiteY11" fmla="*/ 528903 h 2142074"/>
              <a:gd name="connsiteX12" fmla="*/ 232225 w 6484907"/>
              <a:gd name="connsiteY12" fmla="*/ 712100 h 2142074"/>
              <a:gd name="connsiteX13" fmla="*/ 701778 w 6484907"/>
              <a:gd name="connsiteY13" fmla="*/ 714544 h 2142074"/>
              <a:gd name="connsiteX14" fmla="*/ 1648075 w 6484907"/>
              <a:gd name="connsiteY14" fmla="*/ 735809 h 2142074"/>
              <a:gd name="connsiteX15" fmla="*/ 1717482 w 6484907"/>
              <a:gd name="connsiteY15" fmla="*/ 860925 h 2142074"/>
              <a:gd name="connsiteX16" fmla="*/ 1541750 w 6484907"/>
              <a:gd name="connsiteY16" fmla="*/ 959093 h 2142074"/>
              <a:gd name="connsiteX17" fmla="*/ 893164 w 6484907"/>
              <a:gd name="connsiteY17" fmla="*/ 959093 h 2142074"/>
              <a:gd name="connsiteX18" fmla="*/ 297740 w 6484907"/>
              <a:gd name="connsiteY18" fmla="*/ 959093 h 2142074"/>
              <a:gd name="connsiteX19" fmla="*/ 143274 w 6484907"/>
              <a:gd name="connsiteY19" fmla="*/ 986167 h 2142074"/>
              <a:gd name="connsiteX20" fmla="*/ 180782 w 6484907"/>
              <a:gd name="connsiteY20" fmla="*/ 1139846 h 2142074"/>
              <a:gd name="connsiteX21" fmla="*/ 1031387 w 6484907"/>
              <a:gd name="connsiteY21" fmla="*/ 1161112 h 2142074"/>
              <a:gd name="connsiteX22" fmla="*/ 1541750 w 6484907"/>
              <a:gd name="connsiteY22" fmla="*/ 1193009 h 2142074"/>
              <a:gd name="connsiteX23" fmla="*/ 1692868 w 6484907"/>
              <a:gd name="connsiteY23" fmla="*/ 1256772 h 2142074"/>
              <a:gd name="connsiteX24" fmla="*/ 1616178 w 6484907"/>
              <a:gd name="connsiteY24" fmla="*/ 1395028 h 2142074"/>
              <a:gd name="connsiteX25" fmla="*/ 1307833 w 6484907"/>
              <a:gd name="connsiteY25" fmla="*/ 1416293 h 2142074"/>
              <a:gd name="connsiteX26" fmla="*/ 435964 w 6484907"/>
              <a:gd name="connsiteY26" fmla="*/ 1448191 h 2142074"/>
              <a:gd name="connsiteX27" fmla="*/ 148885 w 6484907"/>
              <a:gd name="connsiteY27" fmla="*/ 1448191 h 2142074"/>
              <a:gd name="connsiteX28" fmla="*/ 29 w 6484907"/>
              <a:gd name="connsiteY28" fmla="*/ 1607679 h 2142074"/>
              <a:gd name="connsiteX29" fmla="*/ 159517 w 6484907"/>
              <a:gd name="connsiteY29" fmla="*/ 1714005 h 2142074"/>
              <a:gd name="connsiteX30" fmla="*/ 627350 w 6484907"/>
              <a:gd name="connsiteY30" fmla="*/ 1692739 h 2142074"/>
              <a:gd name="connsiteX31" fmla="*/ 1690606 w 6484907"/>
              <a:gd name="connsiteY31" fmla="*/ 1650209 h 2142074"/>
              <a:gd name="connsiteX32" fmla="*/ 1796931 w 6484907"/>
              <a:gd name="connsiteY32" fmla="*/ 1788432 h 2142074"/>
              <a:gd name="connsiteX33" fmla="*/ 1307833 w 6484907"/>
              <a:gd name="connsiteY33" fmla="*/ 1905391 h 2142074"/>
              <a:gd name="connsiteX34" fmla="*/ 765573 w 6484907"/>
              <a:gd name="connsiteY34" fmla="*/ 1894758 h 2142074"/>
              <a:gd name="connsiteX35" fmla="*/ 138252 w 6484907"/>
              <a:gd name="connsiteY35" fmla="*/ 1905391 h 2142074"/>
              <a:gd name="connsiteX36" fmla="*/ 95722 w 6484907"/>
              <a:gd name="connsiteY36" fmla="*/ 2128674 h 2142074"/>
              <a:gd name="connsiteX37" fmla="*/ 606085 w 6484907"/>
              <a:gd name="connsiteY37" fmla="*/ 2118042 h 2142074"/>
              <a:gd name="connsiteX38" fmla="*/ 1414159 w 6484907"/>
              <a:gd name="connsiteY38" fmla="*/ 2128674 h 2142074"/>
              <a:gd name="connsiteX39" fmla="*/ 5656550 w 6484907"/>
              <a:gd name="connsiteY39" fmla="*/ 2054246 h 2142074"/>
              <a:gd name="connsiteX40" fmla="*/ 6400829 w 6484907"/>
              <a:gd name="connsiteY40" fmla="*/ 1777800 h 2142074"/>
              <a:gd name="connsiteX41" fmla="*/ 6453992 w 6484907"/>
              <a:gd name="connsiteY41" fmla="*/ 1235539 h 2142074"/>
              <a:gd name="connsiteX42" fmla="*/ 6475257 w 6484907"/>
              <a:gd name="connsiteY42" fmla="*/ 640116 h 2142074"/>
              <a:gd name="connsiteX43" fmla="*/ 6294503 w 6484907"/>
              <a:gd name="connsiteY43" fmla="*/ 97856 h 2142074"/>
              <a:gd name="connsiteX44" fmla="*/ 5718672 w 6484907"/>
              <a:gd name="connsiteY44" fmla="*/ 2956 h 2142074"/>
              <a:gd name="connsiteX45" fmla="*/ 5273778 w 6484907"/>
              <a:gd name="connsiteY45" fmla="*/ 12795 h 2142074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18672 w 6484907"/>
              <a:gd name="connsiteY44" fmla="*/ 10601 h 2139911"/>
              <a:gd name="connsiteX45" fmla="*/ 5273778 w 6484907"/>
              <a:gd name="connsiteY45" fmla="*/ 10632 h 2139911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23150 w 6484907"/>
              <a:gd name="connsiteY44" fmla="*/ 10601 h 2139911"/>
              <a:gd name="connsiteX45" fmla="*/ 5273778 w 6484907"/>
              <a:gd name="connsiteY45" fmla="*/ 10632 h 2139911"/>
              <a:gd name="connsiteX0" fmla="*/ 5273778 w 6484907"/>
              <a:gd name="connsiteY0" fmla="*/ 10632 h 2139911"/>
              <a:gd name="connsiteX1" fmla="*/ 1105815 w 6484907"/>
              <a:gd name="connsiteY1" fmla="*/ 0 h 2139911"/>
              <a:gd name="connsiteX2" fmla="*/ 393879 w 6484907"/>
              <a:gd name="connsiteY2" fmla="*/ 46048 h 2139911"/>
              <a:gd name="connsiteX3" fmla="*/ 290998 w 6484907"/>
              <a:gd name="connsiteY3" fmla="*/ 247819 h 2139911"/>
              <a:gd name="connsiteX4" fmla="*/ 542289 w 6484907"/>
              <a:gd name="connsiteY4" fmla="*/ 297711 h 2139911"/>
              <a:gd name="connsiteX5" fmla="*/ 1254671 w 6484907"/>
              <a:gd name="connsiteY5" fmla="*/ 287079 h 2139911"/>
              <a:gd name="connsiteX6" fmla="*/ 1626810 w 6484907"/>
              <a:gd name="connsiteY6" fmla="*/ 340242 h 2139911"/>
              <a:gd name="connsiteX7" fmla="*/ 1594913 w 6484907"/>
              <a:gd name="connsiteY7" fmla="*/ 467832 h 2139911"/>
              <a:gd name="connsiteX8" fmla="*/ 1329099 w 6484907"/>
              <a:gd name="connsiteY8" fmla="*/ 467832 h 2139911"/>
              <a:gd name="connsiteX9" fmla="*/ 925061 w 6484907"/>
              <a:gd name="connsiteY9" fmla="*/ 499730 h 2139911"/>
              <a:gd name="connsiteX10" fmla="*/ 563554 w 6484907"/>
              <a:gd name="connsiteY10" fmla="*/ 499730 h 2139911"/>
              <a:gd name="connsiteX11" fmla="*/ 190237 w 6484907"/>
              <a:gd name="connsiteY11" fmla="*/ 526740 h 2139911"/>
              <a:gd name="connsiteX12" fmla="*/ 232225 w 6484907"/>
              <a:gd name="connsiteY12" fmla="*/ 709937 h 2139911"/>
              <a:gd name="connsiteX13" fmla="*/ 701778 w 6484907"/>
              <a:gd name="connsiteY13" fmla="*/ 712381 h 2139911"/>
              <a:gd name="connsiteX14" fmla="*/ 1648075 w 6484907"/>
              <a:gd name="connsiteY14" fmla="*/ 733646 h 2139911"/>
              <a:gd name="connsiteX15" fmla="*/ 1717482 w 6484907"/>
              <a:gd name="connsiteY15" fmla="*/ 858762 h 2139911"/>
              <a:gd name="connsiteX16" fmla="*/ 1541750 w 6484907"/>
              <a:gd name="connsiteY16" fmla="*/ 956930 h 2139911"/>
              <a:gd name="connsiteX17" fmla="*/ 893164 w 6484907"/>
              <a:gd name="connsiteY17" fmla="*/ 956930 h 2139911"/>
              <a:gd name="connsiteX18" fmla="*/ 297740 w 6484907"/>
              <a:gd name="connsiteY18" fmla="*/ 956930 h 2139911"/>
              <a:gd name="connsiteX19" fmla="*/ 143274 w 6484907"/>
              <a:gd name="connsiteY19" fmla="*/ 984004 h 2139911"/>
              <a:gd name="connsiteX20" fmla="*/ 180782 w 6484907"/>
              <a:gd name="connsiteY20" fmla="*/ 1137683 h 2139911"/>
              <a:gd name="connsiteX21" fmla="*/ 1031387 w 6484907"/>
              <a:gd name="connsiteY21" fmla="*/ 1158949 h 2139911"/>
              <a:gd name="connsiteX22" fmla="*/ 1541750 w 6484907"/>
              <a:gd name="connsiteY22" fmla="*/ 1190846 h 2139911"/>
              <a:gd name="connsiteX23" fmla="*/ 1692868 w 6484907"/>
              <a:gd name="connsiteY23" fmla="*/ 1254609 h 2139911"/>
              <a:gd name="connsiteX24" fmla="*/ 1616178 w 6484907"/>
              <a:gd name="connsiteY24" fmla="*/ 1392865 h 2139911"/>
              <a:gd name="connsiteX25" fmla="*/ 1307833 w 6484907"/>
              <a:gd name="connsiteY25" fmla="*/ 1414130 h 2139911"/>
              <a:gd name="connsiteX26" fmla="*/ 435964 w 6484907"/>
              <a:gd name="connsiteY26" fmla="*/ 1446028 h 2139911"/>
              <a:gd name="connsiteX27" fmla="*/ 148885 w 6484907"/>
              <a:gd name="connsiteY27" fmla="*/ 1446028 h 2139911"/>
              <a:gd name="connsiteX28" fmla="*/ 29 w 6484907"/>
              <a:gd name="connsiteY28" fmla="*/ 1605516 h 2139911"/>
              <a:gd name="connsiteX29" fmla="*/ 159517 w 6484907"/>
              <a:gd name="connsiteY29" fmla="*/ 1711842 h 2139911"/>
              <a:gd name="connsiteX30" fmla="*/ 627350 w 6484907"/>
              <a:gd name="connsiteY30" fmla="*/ 1690576 h 2139911"/>
              <a:gd name="connsiteX31" fmla="*/ 1690606 w 6484907"/>
              <a:gd name="connsiteY31" fmla="*/ 1648046 h 2139911"/>
              <a:gd name="connsiteX32" fmla="*/ 1796931 w 6484907"/>
              <a:gd name="connsiteY32" fmla="*/ 1786269 h 2139911"/>
              <a:gd name="connsiteX33" fmla="*/ 1307833 w 6484907"/>
              <a:gd name="connsiteY33" fmla="*/ 1903228 h 2139911"/>
              <a:gd name="connsiteX34" fmla="*/ 765573 w 6484907"/>
              <a:gd name="connsiteY34" fmla="*/ 1892595 h 2139911"/>
              <a:gd name="connsiteX35" fmla="*/ 138252 w 6484907"/>
              <a:gd name="connsiteY35" fmla="*/ 1903228 h 2139911"/>
              <a:gd name="connsiteX36" fmla="*/ 95722 w 6484907"/>
              <a:gd name="connsiteY36" fmla="*/ 2126511 h 2139911"/>
              <a:gd name="connsiteX37" fmla="*/ 606085 w 6484907"/>
              <a:gd name="connsiteY37" fmla="*/ 2115879 h 2139911"/>
              <a:gd name="connsiteX38" fmla="*/ 1414159 w 6484907"/>
              <a:gd name="connsiteY38" fmla="*/ 2126511 h 2139911"/>
              <a:gd name="connsiteX39" fmla="*/ 5656550 w 6484907"/>
              <a:gd name="connsiteY39" fmla="*/ 2052083 h 2139911"/>
              <a:gd name="connsiteX40" fmla="*/ 6400829 w 6484907"/>
              <a:gd name="connsiteY40" fmla="*/ 1775637 h 2139911"/>
              <a:gd name="connsiteX41" fmla="*/ 6453992 w 6484907"/>
              <a:gd name="connsiteY41" fmla="*/ 1233376 h 2139911"/>
              <a:gd name="connsiteX42" fmla="*/ 6475257 w 6484907"/>
              <a:gd name="connsiteY42" fmla="*/ 637953 h 2139911"/>
              <a:gd name="connsiteX43" fmla="*/ 6294503 w 6484907"/>
              <a:gd name="connsiteY43" fmla="*/ 95693 h 2139911"/>
              <a:gd name="connsiteX44" fmla="*/ 5723150 w 6484907"/>
              <a:gd name="connsiteY44" fmla="*/ 10601 h 2139911"/>
              <a:gd name="connsiteX45" fmla="*/ 5273778 w 6484907"/>
              <a:gd name="connsiteY45" fmla="*/ 10632 h 2139911"/>
              <a:gd name="connsiteX0" fmla="*/ 5273778 w 6505794"/>
              <a:gd name="connsiteY0" fmla="*/ 10632 h 2139911"/>
              <a:gd name="connsiteX1" fmla="*/ 1105815 w 6505794"/>
              <a:gd name="connsiteY1" fmla="*/ 0 h 2139911"/>
              <a:gd name="connsiteX2" fmla="*/ 393879 w 6505794"/>
              <a:gd name="connsiteY2" fmla="*/ 46048 h 2139911"/>
              <a:gd name="connsiteX3" fmla="*/ 290998 w 6505794"/>
              <a:gd name="connsiteY3" fmla="*/ 247819 h 2139911"/>
              <a:gd name="connsiteX4" fmla="*/ 542289 w 6505794"/>
              <a:gd name="connsiteY4" fmla="*/ 297711 h 2139911"/>
              <a:gd name="connsiteX5" fmla="*/ 1254671 w 6505794"/>
              <a:gd name="connsiteY5" fmla="*/ 287079 h 2139911"/>
              <a:gd name="connsiteX6" fmla="*/ 1626810 w 6505794"/>
              <a:gd name="connsiteY6" fmla="*/ 340242 h 2139911"/>
              <a:gd name="connsiteX7" fmla="*/ 1594913 w 6505794"/>
              <a:gd name="connsiteY7" fmla="*/ 467832 h 2139911"/>
              <a:gd name="connsiteX8" fmla="*/ 1329099 w 6505794"/>
              <a:gd name="connsiteY8" fmla="*/ 467832 h 2139911"/>
              <a:gd name="connsiteX9" fmla="*/ 925061 w 6505794"/>
              <a:gd name="connsiteY9" fmla="*/ 499730 h 2139911"/>
              <a:gd name="connsiteX10" fmla="*/ 563554 w 6505794"/>
              <a:gd name="connsiteY10" fmla="*/ 499730 h 2139911"/>
              <a:gd name="connsiteX11" fmla="*/ 190237 w 6505794"/>
              <a:gd name="connsiteY11" fmla="*/ 526740 h 2139911"/>
              <a:gd name="connsiteX12" fmla="*/ 232225 w 6505794"/>
              <a:gd name="connsiteY12" fmla="*/ 709937 h 2139911"/>
              <a:gd name="connsiteX13" fmla="*/ 701778 w 6505794"/>
              <a:gd name="connsiteY13" fmla="*/ 712381 h 2139911"/>
              <a:gd name="connsiteX14" fmla="*/ 1648075 w 6505794"/>
              <a:gd name="connsiteY14" fmla="*/ 733646 h 2139911"/>
              <a:gd name="connsiteX15" fmla="*/ 1717482 w 6505794"/>
              <a:gd name="connsiteY15" fmla="*/ 858762 h 2139911"/>
              <a:gd name="connsiteX16" fmla="*/ 1541750 w 6505794"/>
              <a:gd name="connsiteY16" fmla="*/ 956930 h 2139911"/>
              <a:gd name="connsiteX17" fmla="*/ 893164 w 6505794"/>
              <a:gd name="connsiteY17" fmla="*/ 956930 h 2139911"/>
              <a:gd name="connsiteX18" fmla="*/ 297740 w 6505794"/>
              <a:gd name="connsiteY18" fmla="*/ 956930 h 2139911"/>
              <a:gd name="connsiteX19" fmla="*/ 143274 w 6505794"/>
              <a:gd name="connsiteY19" fmla="*/ 984004 h 2139911"/>
              <a:gd name="connsiteX20" fmla="*/ 180782 w 6505794"/>
              <a:gd name="connsiteY20" fmla="*/ 1137683 h 2139911"/>
              <a:gd name="connsiteX21" fmla="*/ 1031387 w 6505794"/>
              <a:gd name="connsiteY21" fmla="*/ 1158949 h 2139911"/>
              <a:gd name="connsiteX22" fmla="*/ 1541750 w 6505794"/>
              <a:gd name="connsiteY22" fmla="*/ 1190846 h 2139911"/>
              <a:gd name="connsiteX23" fmla="*/ 1692868 w 6505794"/>
              <a:gd name="connsiteY23" fmla="*/ 1254609 h 2139911"/>
              <a:gd name="connsiteX24" fmla="*/ 1616178 w 6505794"/>
              <a:gd name="connsiteY24" fmla="*/ 1392865 h 2139911"/>
              <a:gd name="connsiteX25" fmla="*/ 1307833 w 6505794"/>
              <a:gd name="connsiteY25" fmla="*/ 1414130 h 2139911"/>
              <a:gd name="connsiteX26" fmla="*/ 435964 w 6505794"/>
              <a:gd name="connsiteY26" fmla="*/ 1446028 h 2139911"/>
              <a:gd name="connsiteX27" fmla="*/ 148885 w 6505794"/>
              <a:gd name="connsiteY27" fmla="*/ 1446028 h 2139911"/>
              <a:gd name="connsiteX28" fmla="*/ 29 w 6505794"/>
              <a:gd name="connsiteY28" fmla="*/ 1605516 h 2139911"/>
              <a:gd name="connsiteX29" fmla="*/ 159517 w 6505794"/>
              <a:gd name="connsiteY29" fmla="*/ 1711842 h 2139911"/>
              <a:gd name="connsiteX30" fmla="*/ 627350 w 6505794"/>
              <a:gd name="connsiteY30" fmla="*/ 1690576 h 2139911"/>
              <a:gd name="connsiteX31" fmla="*/ 1690606 w 6505794"/>
              <a:gd name="connsiteY31" fmla="*/ 1648046 h 2139911"/>
              <a:gd name="connsiteX32" fmla="*/ 1796931 w 6505794"/>
              <a:gd name="connsiteY32" fmla="*/ 1786269 h 2139911"/>
              <a:gd name="connsiteX33" fmla="*/ 1307833 w 6505794"/>
              <a:gd name="connsiteY33" fmla="*/ 1903228 h 2139911"/>
              <a:gd name="connsiteX34" fmla="*/ 765573 w 6505794"/>
              <a:gd name="connsiteY34" fmla="*/ 1892595 h 2139911"/>
              <a:gd name="connsiteX35" fmla="*/ 138252 w 6505794"/>
              <a:gd name="connsiteY35" fmla="*/ 1903228 h 2139911"/>
              <a:gd name="connsiteX36" fmla="*/ 95722 w 6505794"/>
              <a:gd name="connsiteY36" fmla="*/ 2126511 h 2139911"/>
              <a:gd name="connsiteX37" fmla="*/ 606085 w 6505794"/>
              <a:gd name="connsiteY37" fmla="*/ 2115879 h 2139911"/>
              <a:gd name="connsiteX38" fmla="*/ 1414159 w 6505794"/>
              <a:gd name="connsiteY38" fmla="*/ 2126511 h 2139911"/>
              <a:gd name="connsiteX39" fmla="*/ 5656550 w 6505794"/>
              <a:gd name="connsiteY39" fmla="*/ 2052083 h 2139911"/>
              <a:gd name="connsiteX40" fmla="*/ 6400829 w 6505794"/>
              <a:gd name="connsiteY40" fmla="*/ 1775637 h 2139911"/>
              <a:gd name="connsiteX41" fmla="*/ 6498785 w 6505794"/>
              <a:gd name="connsiteY41" fmla="*/ 1220299 h 2139911"/>
              <a:gd name="connsiteX42" fmla="*/ 6475257 w 6505794"/>
              <a:gd name="connsiteY42" fmla="*/ 637953 h 2139911"/>
              <a:gd name="connsiteX43" fmla="*/ 6294503 w 6505794"/>
              <a:gd name="connsiteY43" fmla="*/ 95693 h 2139911"/>
              <a:gd name="connsiteX44" fmla="*/ 5723150 w 6505794"/>
              <a:gd name="connsiteY44" fmla="*/ 10601 h 2139911"/>
              <a:gd name="connsiteX45" fmla="*/ 5273778 w 6505794"/>
              <a:gd name="connsiteY45" fmla="*/ 10632 h 2139911"/>
              <a:gd name="connsiteX0" fmla="*/ 5273778 w 6505793"/>
              <a:gd name="connsiteY0" fmla="*/ 10632 h 2139911"/>
              <a:gd name="connsiteX1" fmla="*/ 5269292 w 6505793"/>
              <a:gd name="connsiteY1" fmla="*/ 11539 h 2139911"/>
              <a:gd name="connsiteX2" fmla="*/ 1105815 w 6505793"/>
              <a:gd name="connsiteY2" fmla="*/ 0 h 2139911"/>
              <a:gd name="connsiteX3" fmla="*/ 393879 w 6505793"/>
              <a:gd name="connsiteY3" fmla="*/ 46048 h 2139911"/>
              <a:gd name="connsiteX4" fmla="*/ 290998 w 6505793"/>
              <a:gd name="connsiteY4" fmla="*/ 247819 h 2139911"/>
              <a:gd name="connsiteX5" fmla="*/ 542289 w 6505793"/>
              <a:gd name="connsiteY5" fmla="*/ 297711 h 2139911"/>
              <a:gd name="connsiteX6" fmla="*/ 1254671 w 6505793"/>
              <a:gd name="connsiteY6" fmla="*/ 287079 h 2139911"/>
              <a:gd name="connsiteX7" fmla="*/ 1626810 w 6505793"/>
              <a:gd name="connsiteY7" fmla="*/ 340242 h 2139911"/>
              <a:gd name="connsiteX8" fmla="*/ 1594913 w 6505793"/>
              <a:gd name="connsiteY8" fmla="*/ 467832 h 2139911"/>
              <a:gd name="connsiteX9" fmla="*/ 1329099 w 6505793"/>
              <a:gd name="connsiteY9" fmla="*/ 467832 h 2139911"/>
              <a:gd name="connsiteX10" fmla="*/ 925061 w 6505793"/>
              <a:gd name="connsiteY10" fmla="*/ 499730 h 2139911"/>
              <a:gd name="connsiteX11" fmla="*/ 563554 w 6505793"/>
              <a:gd name="connsiteY11" fmla="*/ 499730 h 2139911"/>
              <a:gd name="connsiteX12" fmla="*/ 190237 w 6505793"/>
              <a:gd name="connsiteY12" fmla="*/ 526740 h 2139911"/>
              <a:gd name="connsiteX13" fmla="*/ 232225 w 6505793"/>
              <a:gd name="connsiteY13" fmla="*/ 709937 h 2139911"/>
              <a:gd name="connsiteX14" fmla="*/ 701778 w 6505793"/>
              <a:gd name="connsiteY14" fmla="*/ 712381 h 2139911"/>
              <a:gd name="connsiteX15" fmla="*/ 1648075 w 6505793"/>
              <a:gd name="connsiteY15" fmla="*/ 733646 h 2139911"/>
              <a:gd name="connsiteX16" fmla="*/ 1717482 w 6505793"/>
              <a:gd name="connsiteY16" fmla="*/ 858762 h 2139911"/>
              <a:gd name="connsiteX17" fmla="*/ 1541750 w 6505793"/>
              <a:gd name="connsiteY17" fmla="*/ 956930 h 2139911"/>
              <a:gd name="connsiteX18" fmla="*/ 893164 w 6505793"/>
              <a:gd name="connsiteY18" fmla="*/ 956930 h 2139911"/>
              <a:gd name="connsiteX19" fmla="*/ 297740 w 6505793"/>
              <a:gd name="connsiteY19" fmla="*/ 956930 h 2139911"/>
              <a:gd name="connsiteX20" fmla="*/ 143274 w 6505793"/>
              <a:gd name="connsiteY20" fmla="*/ 984004 h 2139911"/>
              <a:gd name="connsiteX21" fmla="*/ 180782 w 6505793"/>
              <a:gd name="connsiteY21" fmla="*/ 1137683 h 2139911"/>
              <a:gd name="connsiteX22" fmla="*/ 1031387 w 6505793"/>
              <a:gd name="connsiteY22" fmla="*/ 1158949 h 2139911"/>
              <a:gd name="connsiteX23" fmla="*/ 1541750 w 6505793"/>
              <a:gd name="connsiteY23" fmla="*/ 1190846 h 2139911"/>
              <a:gd name="connsiteX24" fmla="*/ 1692868 w 6505793"/>
              <a:gd name="connsiteY24" fmla="*/ 1254609 h 2139911"/>
              <a:gd name="connsiteX25" fmla="*/ 1616178 w 6505793"/>
              <a:gd name="connsiteY25" fmla="*/ 1392865 h 2139911"/>
              <a:gd name="connsiteX26" fmla="*/ 1307833 w 6505793"/>
              <a:gd name="connsiteY26" fmla="*/ 1414130 h 2139911"/>
              <a:gd name="connsiteX27" fmla="*/ 435964 w 6505793"/>
              <a:gd name="connsiteY27" fmla="*/ 1446028 h 2139911"/>
              <a:gd name="connsiteX28" fmla="*/ 148885 w 6505793"/>
              <a:gd name="connsiteY28" fmla="*/ 1446028 h 2139911"/>
              <a:gd name="connsiteX29" fmla="*/ 29 w 6505793"/>
              <a:gd name="connsiteY29" fmla="*/ 1605516 h 2139911"/>
              <a:gd name="connsiteX30" fmla="*/ 159517 w 6505793"/>
              <a:gd name="connsiteY30" fmla="*/ 1711842 h 2139911"/>
              <a:gd name="connsiteX31" fmla="*/ 627350 w 6505793"/>
              <a:gd name="connsiteY31" fmla="*/ 1690576 h 2139911"/>
              <a:gd name="connsiteX32" fmla="*/ 1690606 w 6505793"/>
              <a:gd name="connsiteY32" fmla="*/ 1648046 h 2139911"/>
              <a:gd name="connsiteX33" fmla="*/ 1796931 w 6505793"/>
              <a:gd name="connsiteY33" fmla="*/ 1786269 h 2139911"/>
              <a:gd name="connsiteX34" fmla="*/ 1307833 w 6505793"/>
              <a:gd name="connsiteY34" fmla="*/ 1903228 h 2139911"/>
              <a:gd name="connsiteX35" fmla="*/ 765573 w 6505793"/>
              <a:gd name="connsiteY35" fmla="*/ 1892595 h 2139911"/>
              <a:gd name="connsiteX36" fmla="*/ 138252 w 6505793"/>
              <a:gd name="connsiteY36" fmla="*/ 1903228 h 2139911"/>
              <a:gd name="connsiteX37" fmla="*/ 95722 w 6505793"/>
              <a:gd name="connsiteY37" fmla="*/ 2126511 h 2139911"/>
              <a:gd name="connsiteX38" fmla="*/ 606085 w 6505793"/>
              <a:gd name="connsiteY38" fmla="*/ 2115879 h 2139911"/>
              <a:gd name="connsiteX39" fmla="*/ 1414159 w 6505793"/>
              <a:gd name="connsiteY39" fmla="*/ 2126511 h 2139911"/>
              <a:gd name="connsiteX40" fmla="*/ 5656550 w 6505793"/>
              <a:gd name="connsiteY40" fmla="*/ 2052083 h 2139911"/>
              <a:gd name="connsiteX41" fmla="*/ 6400829 w 6505793"/>
              <a:gd name="connsiteY41" fmla="*/ 1775637 h 2139911"/>
              <a:gd name="connsiteX42" fmla="*/ 6498785 w 6505793"/>
              <a:gd name="connsiteY42" fmla="*/ 1220299 h 2139911"/>
              <a:gd name="connsiteX43" fmla="*/ 6475257 w 6505793"/>
              <a:gd name="connsiteY43" fmla="*/ 637953 h 2139911"/>
              <a:gd name="connsiteX44" fmla="*/ 6294503 w 6505793"/>
              <a:gd name="connsiteY44" fmla="*/ 95693 h 2139911"/>
              <a:gd name="connsiteX45" fmla="*/ 5723150 w 6505793"/>
              <a:gd name="connsiteY45" fmla="*/ 10601 h 2139911"/>
              <a:gd name="connsiteX46" fmla="*/ 5273778 w 6505793"/>
              <a:gd name="connsiteY46" fmla="*/ 10632 h 2139911"/>
              <a:gd name="connsiteX0" fmla="*/ 5273778 w 6505793"/>
              <a:gd name="connsiteY0" fmla="*/ 10632 h 2139911"/>
              <a:gd name="connsiteX1" fmla="*/ 5269292 w 6505793"/>
              <a:gd name="connsiteY1" fmla="*/ 11539 h 2139911"/>
              <a:gd name="connsiteX2" fmla="*/ 3226736 w 6505793"/>
              <a:gd name="connsiteY2" fmla="*/ 8270 h 2139911"/>
              <a:gd name="connsiteX3" fmla="*/ 1105815 w 6505793"/>
              <a:gd name="connsiteY3" fmla="*/ 0 h 2139911"/>
              <a:gd name="connsiteX4" fmla="*/ 393879 w 6505793"/>
              <a:gd name="connsiteY4" fmla="*/ 46048 h 2139911"/>
              <a:gd name="connsiteX5" fmla="*/ 290998 w 6505793"/>
              <a:gd name="connsiteY5" fmla="*/ 247819 h 2139911"/>
              <a:gd name="connsiteX6" fmla="*/ 542289 w 6505793"/>
              <a:gd name="connsiteY6" fmla="*/ 297711 h 2139911"/>
              <a:gd name="connsiteX7" fmla="*/ 1254671 w 6505793"/>
              <a:gd name="connsiteY7" fmla="*/ 287079 h 2139911"/>
              <a:gd name="connsiteX8" fmla="*/ 1626810 w 6505793"/>
              <a:gd name="connsiteY8" fmla="*/ 340242 h 2139911"/>
              <a:gd name="connsiteX9" fmla="*/ 1594913 w 6505793"/>
              <a:gd name="connsiteY9" fmla="*/ 467832 h 2139911"/>
              <a:gd name="connsiteX10" fmla="*/ 1329099 w 6505793"/>
              <a:gd name="connsiteY10" fmla="*/ 467832 h 2139911"/>
              <a:gd name="connsiteX11" fmla="*/ 925061 w 6505793"/>
              <a:gd name="connsiteY11" fmla="*/ 499730 h 2139911"/>
              <a:gd name="connsiteX12" fmla="*/ 563554 w 6505793"/>
              <a:gd name="connsiteY12" fmla="*/ 499730 h 2139911"/>
              <a:gd name="connsiteX13" fmla="*/ 190237 w 6505793"/>
              <a:gd name="connsiteY13" fmla="*/ 526740 h 2139911"/>
              <a:gd name="connsiteX14" fmla="*/ 232225 w 6505793"/>
              <a:gd name="connsiteY14" fmla="*/ 709937 h 2139911"/>
              <a:gd name="connsiteX15" fmla="*/ 701778 w 6505793"/>
              <a:gd name="connsiteY15" fmla="*/ 712381 h 2139911"/>
              <a:gd name="connsiteX16" fmla="*/ 1648075 w 6505793"/>
              <a:gd name="connsiteY16" fmla="*/ 733646 h 2139911"/>
              <a:gd name="connsiteX17" fmla="*/ 1717482 w 6505793"/>
              <a:gd name="connsiteY17" fmla="*/ 858762 h 2139911"/>
              <a:gd name="connsiteX18" fmla="*/ 1541750 w 6505793"/>
              <a:gd name="connsiteY18" fmla="*/ 956930 h 2139911"/>
              <a:gd name="connsiteX19" fmla="*/ 893164 w 6505793"/>
              <a:gd name="connsiteY19" fmla="*/ 956930 h 2139911"/>
              <a:gd name="connsiteX20" fmla="*/ 297740 w 6505793"/>
              <a:gd name="connsiteY20" fmla="*/ 956930 h 2139911"/>
              <a:gd name="connsiteX21" fmla="*/ 143274 w 6505793"/>
              <a:gd name="connsiteY21" fmla="*/ 984004 h 2139911"/>
              <a:gd name="connsiteX22" fmla="*/ 180782 w 6505793"/>
              <a:gd name="connsiteY22" fmla="*/ 1137683 h 2139911"/>
              <a:gd name="connsiteX23" fmla="*/ 1031387 w 6505793"/>
              <a:gd name="connsiteY23" fmla="*/ 1158949 h 2139911"/>
              <a:gd name="connsiteX24" fmla="*/ 1541750 w 6505793"/>
              <a:gd name="connsiteY24" fmla="*/ 1190846 h 2139911"/>
              <a:gd name="connsiteX25" fmla="*/ 1692868 w 6505793"/>
              <a:gd name="connsiteY25" fmla="*/ 1254609 h 2139911"/>
              <a:gd name="connsiteX26" fmla="*/ 1616178 w 6505793"/>
              <a:gd name="connsiteY26" fmla="*/ 1392865 h 2139911"/>
              <a:gd name="connsiteX27" fmla="*/ 1307833 w 6505793"/>
              <a:gd name="connsiteY27" fmla="*/ 1414130 h 2139911"/>
              <a:gd name="connsiteX28" fmla="*/ 435964 w 6505793"/>
              <a:gd name="connsiteY28" fmla="*/ 1446028 h 2139911"/>
              <a:gd name="connsiteX29" fmla="*/ 148885 w 6505793"/>
              <a:gd name="connsiteY29" fmla="*/ 1446028 h 2139911"/>
              <a:gd name="connsiteX30" fmla="*/ 29 w 6505793"/>
              <a:gd name="connsiteY30" fmla="*/ 1605516 h 2139911"/>
              <a:gd name="connsiteX31" fmla="*/ 159517 w 6505793"/>
              <a:gd name="connsiteY31" fmla="*/ 1711842 h 2139911"/>
              <a:gd name="connsiteX32" fmla="*/ 627350 w 6505793"/>
              <a:gd name="connsiteY32" fmla="*/ 1690576 h 2139911"/>
              <a:gd name="connsiteX33" fmla="*/ 1690606 w 6505793"/>
              <a:gd name="connsiteY33" fmla="*/ 1648046 h 2139911"/>
              <a:gd name="connsiteX34" fmla="*/ 1796931 w 6505793"/>
              <a:gd name="connsiteY34" fmla="*/ 1786269 h 2139911"/>
              <a:gd name="connsiteX35" fmla="*/ 1307833 w 6505793"/>
              <a:gd name="connsiteY35" fmla="*/ 1903228 h 2139911"/>
              <a:gd name="connsiteX36" fmla="*/ 765573 w 6505793"/>
              <a:gd name="connsiteY36" fmla="*/ 1892595 h 2139911"/>
              <a:gd name="connsiteX37" fmla="*/ 138252 w 6505793"/>
              <a:gd name="connsiteY37" fmla="*/ 1903228 h 2139911"/>
              <a:gd name="connsiteX38" fmla="*/ 95722 w 6505793"/>
              <a:gd name="connsiteY38" fmla="*/ 2126511 h 2139911"/>
              <a:gd name="connsiteX39" fmla="*/ 606085 w 6505793"/>
              <a:gd name="connsiteY39" fmla="*/ 2115879 h 2139911"/>
              <a:gd name="connsiteX40" fmla="*/ 1414159 w 6505793"/>
              <a:gd name="connsiteY40" fmla="*/ 2126511 h 2139911"/>
              <a:gd name="connsiteX41" fmla="*/ 5656550 w 6505793"/>
              <a:gd name="connsiteY41" fmla="*/ 2052083 h 2139911"/>
              <a:gd name="connsiteX42" fmla="*/ 6400829 w 6505793"/>
              <a:gd name="connsiteY42" fmla="*/ 1775637 h 2139911"/>
              <a:gd name="connsiteX43" fmla="*/ 6498785 w 6505793"/>
              <a:gd name="connsiteY43" fmla="*/ 1220299 h 2139911"/>
              <a:gd name="connsiteX44" fmla="*/ 6475257 w 6505793"/>
              <a:gd name="connsiteY44" fmla="*/ 637953 h 2139911"/>
              <a:gd name="connsiteX45" fmla="*/ 6294503 w 6505793"/>
              <a:gd name="connsiteY45" fmla="*/ 95693 h 2139911"/>
              <a:gd name="connsiteX46" fmla="*/ 5723150 w 6505793"/>
              <a:gd name="connsiteY46" fmla="*/ 10601 h 2139911"/>
              <a:gd name="connsiteX47" fmla="*/ 5273778 w 6505793"/>
              <a:gd name="connsiteY47" fmla="*/ 10632 h 213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505793" h="2139911">
                <a:moveTo>
                  <a:pt x="5273778" y="10632"/>
                </a:moveTo>
                <a:lnTo>
                  <a:pt x="5269292" y="11539"/>
                </a:lnTo>
                <a:lnTo>
                  <a:pt x="3226736" y="8270"/>
                </a:lnTo>
                <a:lnTo>
                  <a:pt x="1105815" y="0"/>
                </a:lnTo>
                <a:cubicBezTo>
                  <a:pt x="299513" y="14177"/>
                  <a:pt x="529682" y="4745"/>
                  <a:pt x="393879" y="46048"/>
                </a:cubicBezTo>
                <a:cubicBezTo>
                  <a:pt x="258076" y="87351"/>
                  <a:pt x="266263" y="205875"/>
                  <a:pt x="290998" y="247819"/>
                </a:cubicBezTo>
                <a:cubicBezTo>
                  <a:pt x="315733" y="289763"/>
                  <a:pt x="381677" y="291168"/>
                  <a:pt x="542289" y="297711"/>
                </a:cubicBezTo>
                <a:cubicBezTo>
                  <a:pt x="702901" y="304254"/>
                  <a:pt x="1073917" y="279991"/>
                  <a:pt x="1254671" y="287079"/>
                </a:cubicBezTo>
                <a:cubicBezTo>
                  <a:pt x="1435424" y="294168"/>
                  <a:pt x="1570103" y="310117"/>
                  <a:pt x="1626810" y="340242"/>
                </a:cubicBezTo>
                <a:cubicBezTo>
                  <a:pt x="1683517" y="370367"/>
                  <a:pt x="1644531" y="446567"/>
                  <a:pt x="1594913" y="467832"/>
                </a:cubicBezTo>
                <a:cubicBezTo>
                  <a:pt x="1545295" y="489097"/>
                  <a:pt x="1440741" y="462516"/>
                  <a:pt x="1329099" y="467832"/>
                </a:cubicBezTo>
                <a:cubicBezTo>
                  <a:pt x="1217457" y="473148"/>
                  <a:pt x="1052652" y="494414"/>
                  <a:pt x="925061" y="499730"/>
                </a:cubicBezTo>
                <a:cubicBezTo>
                  <a:pt x="797470" y="505046"/>
                  <a:pt x="686025" y="495228"/>
                  <a:pt x="563554" y="499730"/>
                </a:cubicBezTo>
                <a:cubicBezTo>
                  <a:pt x="441083" y="504232"/>
                  <a:pt x="245459" y="491706"/>
                  <a:pt x="190237" y="526740"/>
                </a:cubicBezTo>
                <a:cubicBezTo>
                  <a:pt x="135016" y="561775"/>
                  <a:pt x="146968" y="678997"/>
                  <a:pt x="232225" y="709937"/>
                </a:cubicBezTo>
                <a:cubicBezTo>
                  <a:pt x="317482" y="740877"/>
                  <a:pt x="465803" y="708430"/>
                  <a:pt x="701778" y="712381"/>
                </a:cubicBezTo>
                <a:cubicBezTo>
                  <a:pt x="937753" y="716333"/>
                  <a:pt x="1478791" y="709249"/>
                  <a:pt x="1648075" y="733646"/>
                </a:cubicBezTo>
                <a:cubicBezTo>
                  <a:pt x="1817359" y="758043"/>
                  <a:pt x="1735203" y="821548"/>
                  <a:pt x="1717482" y="858762"/>
                </a:cubicBezTo>
                <a:cubicBezTo>
                  <a:pt x="1699761" y="895976"/>
                  <a:pt x="1679136" y="940569"/>
                  <a:pt x="1541750" y="956930"/>
                </a:cubicBezTo>
                <a:cubicBezTo>
                  <a:pt x="1404364" y="973291"/>
                  <a:pt x="893164" y="956930"/>
                  <a:pt x="893164" y="956930"/>
                </a:cubicBezTo>
                <a:lnTo>
                  <a:pt x="297740" y="956930"/>
                </a:lnTo>
                <a:cubicBezTo>
                  <a:pt x="172758" y="961442"/>
                  <a:pt x="143274" y="984004"/>
                  <a:pt x="143274" y="984004"/>
                </a:cubicBezTo>
                <a:cubicBezTo>
                  <a:pt x="123781" y="1014129"/>
                  <a:pt x="32763" y="1108526"/>
                  <a:pt x="180782" y="1137683"/>
                </a:cubicBezTo>
                <a:cubicBezTo>
                  <a:pt x="328801" y="1166841"/>
                  <a:pt x="804559" y="1150089"/>
                  <a:pt x="1031387" y="1158949"/>
                </a:cubicBezTo>
                <a:cubicBezTo>
                  <a:pt x="1258215" y="1167809"/>
                  <a:pt x="1431503" y="1174903"/>
                  <a:pt x="1541750" y="1190846"/>
                </a:cubicBezTo>
                <a:cubicBezTo>
                  <a:pt x="1651997" y="1206789"/>
                  <a:pt x="1680463" y="1220939"/>
                  <a:pt x="1692868" y="1254609"/>
                </a:cubicBezTo>
                <a:cubicBezTo>
                  <a:pt x="1705273" y="1288279"/>
                  <a:pt x="1680350" y="1366278"/>
                  <a:pt x="1616178" y="1392865"/>
                </a:cubicBezTo>
                <a:cubicBezTo>
                  <a:pt x="1552006" y="1419452"/>
                  <a:pt x="1307833" y="1414130"/>
                  <a:pt x="1307833" y="1414130"/>
                </a:cubicBezTo>
                <a:lnTo>
                  <a:pt x="435964" y="1446028"/>
                </a:lnTo>
                <a:cubicBezTo>
                  <a:pt x="242806" y="1451344"/>
                  <a:pt x="221541" y="1419447"/>
                  <a:pt x="148885" y="1446028"/>
                </a:cubicBezTo>
                <a:cubicBezTo>
                  <a:pt x="76229" y="1472609"/>
                  <a:pt x="-1743" y="1561214"/>
                  <a:pt x="29" y="1605516"/>
                </a:cubicBezTo>
                <a:cubicBezTo>
                  <a:pt x="1801" y="1649818"/>
                  <a:pt x="54963" y="1697665"/>
                  <a:pt x="159517" y="1711842"/>
                </a:cubicBezTo>
                <a:cubicBezTo>
                  <a:pt x="264070" y="1726019"/>
                  <a:pt x="627350" y="1690576"/>
                  <a:pt x="627350" y="1690576"/>
                </a:cubicBezTo>
                <a:cubicBezTo>
                  <a:pt x="882531" y="1679943"/>
                  <a:pt x="1495676" y="1632097"/>
                  <a:pt x="1690606" y="1648046"/>
                </a:cubicBezTo>
                <a:cubicBezTo>
                  <a:pt x="1885536" y="1663995"/>
                  <a:pt x="1860726" y="1743739"/>
                  <a:pt x="1796931" y="1786269"/>
                </a:cubicBezTo>
                <a:cubicBezTo>
                  <a:pt x="1733136" y="1828799"/>
                  <a:pt x="1479726" y="1885507"/>
                  <a:pt x="1307833" y="1903228"/>
                </a:cubicBezTo>
                <a:cubicBezTo>
                  <a:pt x="1135940" y="1920949"/>
                  <a:pt x="960503" y="1892595"/>
                  <a:pt x="765573" y="1892595"/>
                </a:cubicBezTo>
                <a:cubicBezTo>
                  <a:pt x="570643" y="1892595"/>
                  <a:pt x="249894" y="1864242"/>
                  <a:pt x="138252" y="1903228"/>
                </a:cubicBezTo>
                <a:cubicBezTo>
                  <a:pt x="26610" y="1942214"/>
                  <a:pt x="17750" y="2091069"/>
                  <a:pt x="95722" y="2126511"/>
                </a:cubicBezTo>
                <a:cubicBezTo>
                  <a:pt x="173694" y="2161953"/>
                  <a:pt x="386346" y="2115879"/>
                  <a:pt x="606085" y="2115879"/>
                </a:cubicBezTo>
                <a:cubicBezTo>
                  <a:pt x="825824" y="2115879"/>
                  <a:pt x="1414159" y="2126511"/>
                  <a:pt x="1414159" y="2126511"/>
                </a:cubicBezTo>
                <a:cubicBezTo>
                  <a:pt x="2255903" y="2115878"/>
                  <a:pt x="4825438" y="2110562"/>
                  <a:pt x="5656550" y="2052083"/>
                </a:cubicBezTo>
                <a:cubicBezTo>
                  <a:pt x="6487662" y="1993604"/>
                  <a:pt x="6260457" y="1914268"/>
                  <a:pt x="6400829" y="1775637"/>
                </a:cubicBezTo>
                <a:cubicBezTo>
                  <a:pt x="6541201" y="1637006"/>
                  <a:pt x="6486380" y="1409913"/>
                  <a:pt x="6498785" y="1220299"/>
                </a:cubicBezTo>
                <a:cubicBezTo>
                  <a:pt x="6511190" y="1030685"/>
                  <a:pt x="6509304" y="825387"/>
                  <a:pt x="6475257" y="637953"/>
                </a:cubicBezTo>
                <a:cubicBezTo>
                  <a:pt x="6441210" y="450519"/>
                  <a:pt x="6422094" y="207335"/>
                  <a:pt x="6294503" y="95693"/>
                </a:cubicBezTo>
                <a:cubicBezTo>
                  <a:pt x="6166912" y="-15949"/>
                  <a:pt x="5889726" y="9654"/>
                  <a:pt x="5723150" y="10601"/>
                </a:cubicBezTo>
                <a:cubicBezTo>
                  <a:pt x="5556574" y="11548"/>
                  <a:pt x="6041094" y="5316"/>
                  <a:pt x="5273778" y="10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DB078-2BB7-5A81-3FA7-BDB7BD378245}"/>
              </a:ext>
            </a:extLst>
          </p:cNvPr>
          <p:cNvSpPr txBox="1"/>
          <p:nvPr/>
        </p:nvSpPr>
        <p:spPr>
          <a:xfrm>
            <a:off x="8876434" y="1492379"/>
            <a:ext cx="2699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7A"/>
                </a:solidFill>
              </a:rPr>
              <a:t>Intestinal epithelial cells</a:t>
            </a:r>
          </a:p>
        </p:txBody>
      </p:sp>
      <p:sp>
        <p:nvSpPr>
          <p:cNvPr id="3074" name="Flowchart: Terminator 3073">
            <a:extLst>
              <a:ext uri="{FF2B5EF4-FFF2-40B4-BE49-F238E27FC236}">
                <a16:creationId xmlns:a16="http://schemas.microsoft.com/office/drawing/2014/main" id="{782B202E-1286-8A38-B954-70583BA5D754}"/>
              </a:ext>
            </a:extLst>
          </p:cNvPr>
          <p:cNvSpPr/>
          <p:nvPr/>
        </p:nvSpPr>
        <p:spPr>
          <a:xfrm rot="5400000">
            <a:off x="8984541" y="3931814"/>
            <a:ext cx="340711" cy="133617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Flowchart: Terminator 3074">
            <a:extLst>
              <a:ext uri="{FF2B5EF4-FFF2-40B4-BE49-F238E27FC236}">
                <a16:creationId xmlns:a16="http://schemas.microsoft.com/office/drawing/2014/main" id="{2ABC57D9-E5B8-FD50-2491-25F041253DE7}"/>
              </a:ext>
            </a:extLst>
          </p:cNvPr>
          <p:cNvSpPr/>
          <p:nvPr/>
        </p:nvSpPr>
        <p:spPr>
          <a:xfrm rot="5400000">
            <a:off x="9185545" y="3931813"/>
            <a:ext cx="340711" cy="133617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Flowchart: Terminator 3076">
            <a:extLst>
              <a:ext uri="{FF2B5EF4-FFF2-40B4-BE49-F238E27FC236}">
                <a16:creationId xmlns:a16="http://schemas.microsoft.com/office/drawing/2014/main" id="{03744240-DC84-EEF3-BC6D-F1340CBA0FD6}"/>
              </a:ext>
            </a:extLst>
          </p:cNvPr>
          <p:cNvSpPr/>
          <p:nvPr/>
        </p:nvSpPr>
        <p:spPr>
          <a:xfrm rot="5400000">
            <a:off x="9386549" y="3931813"/>
            <a:ext cx="340711" cy="133617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Flowchart: Terminator 3077">
            <a:extLst>
              <a:ext uri="{FF2B5EF4-FFF2-40B4-BE49-F238E27FC236}">
                <a16:creationId xmlns:a16="http://schemas.microsoft.com/office/drawing/2014/main" id="{3A2401BB-9D93-8CA6-FDED-DE4FCAF2529A}"/>
              </a:ext>
            </a:extLst>
          </p:cNvPr>
          <p:cNvSpPr/>
          <p:nvPr/>
        </p:nvSpPr>
        <p:spPr>
          <a:xfrm rot="5400000">
            <a:off x="9587553" y="3932593"/>
            <a:ext cx="340711" cy="133617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EEE6590-98FC-7DE9-65EF-CC8A54D5FF0B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6755966" y="3108011"/>
            <a:ext cx="293146" cy="4142680"/>
          </a:xfrm>
          <a:prstGeom prst="bentConnector2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BB23195-7436-3BE8-D509-BCB58D935D43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5241635" y="1820893"/>
            <a:ext cx="586571" cy="6988210"/>
          </a:xfrm>
          <a:prstGeom prst="bentConnector2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Arrow Connector 3082">
            <a:extLst>
              <a:ext uri="{FF2B5EF4-FFF2-40B4-BE49-F238E27FC236}">
                <a16:creationId xmlns:a16="http://schemas.microsoft.com/office/drawing/2014/main" id="{C9AC0795-2796-ED6D-2EDE-DBB7BB802504}"/>
              </a:ext>
            </a:extLst>
          </p:cNvPr>
          <p:cNvCxnSpPr>
            <a:cxnSpLocks/>
          </p:cNvCxnSpPr>
          <p:nvPr/>
        </p:nvCxnSpPr>
        <p:spPr>
          <a:xfrm flipH="1" flipV="1">
            <a:off x="10136306" y="4473106"/>
            <a:ext cx="225122" cy="27218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Arrow Connector 3084">
            <a:extLst>
              <a:ext uri="{FF2B5EF4-FFF2-40B4-BE49-F238E27FC236}">
                <a16:creationId xmlns:a16="http://schemas.microsoft.com/office/drawing/2014/main" id="{A64D89F4-9DFA-1F57-8A56-8B46347423C5}"/>
              </a:ext>
            </a:extLst>
          </p:cNvPr>
          <p:cNvCxnSpPr>
            <a:cxnSpLocks/>
          </p:cNvCxnSpPr>
          <p:nvPr/>
        </p:nvCxnSpPr>
        <p:spPr>
          <a:xfrm flipH="1" flipV="1">
            <a:off x="9867915" y="4175072"/>
            <a:ext cx="225193" cy="29060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2" name="Straight Arrow Connector 3091">
            <a:extLst>
              <a:ext uri="{FF2B5EF4-FFF2-40B4-BE49-F238E27FC236}">
                <a16:creationId xmlns:a16="http://schemas.microsoft.com/office/drawing/2014/main" id="{64E3E536-38A0-E216-28C1-443C2C1036A2}"/>
              </a:ext>
            </a:extLst>
          </p:cNvPr>
          <p:cNvCxnSpPr>
            <a:cxnSpLocks/>
          </p:cNvCxnSpPr>
          <p:nvPr/>
        </p:nvCxnSpPr>
        <p:spPr>
          <a:xfrm>
            <a:off x="2074655" y="4125204"/>
            <a:ext cx="0" cy="38831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5" name="Straight Arrow Connector 3094">
            <a:extLst>
              <a:ext uri="{FF2B5EF4-FFF2-40B4-BE49-F238E27FC236}">
                <a16:creationId xmlns:a16="http://schemas.microsoft.com/office/drawing/2014/main" id="{B34E926F-ECEB-AF34-0184-8660DA3B0937}"/>
              </a:ext>
            </a:extLst>
          </p:cNvPr>
          <p:cNvCxnSpPr>
            <a:cxnSpLocks/>
          </p:cNvCxnSpPr>
          <p:nvPr/>
        </p:nvCxnSpPr>
        <p:spPr>
          <a:xfrm>
            <a:off x="4831199" y="4132793"/>
            <a:ext cx="0" cy="38831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6" name="Content Placeholder 2">
            <a:extLst>
              <a:ext uri="{FF2B5EF4-FFF2-40B4-BE49-F238E27FC236}">
                <a16:creationId xmlns:a16="http://schemas.microsoft.com/office/drawing/2014/main" id="{1E59FABD-63CF-CF6E-3BEB-3F34E4D0CEA7}"/>
              </a:ext>
            </a:extLst>
          </p:cNvPr>
          <p:cNvSpPr txBox="1">
            <a:spLocks/>
          </p:cNvSpPr>
          <p:nvPr/>
        </p:nvSpPr>
        <p:spPr bwMode="auto">
          <a:xfrm>
            <a:off x="8954082" y="4699154"/>
            <a:ext cx="2791347" cy="15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6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795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Rho GTPase </a:t>
            </a:r>
            <a:r>
              <a:rPr lang="en-US" sz="1600" dirty="0" err="1">
                <a:latin typeface="+mn-lt"/>
              </a:rPr>
              <a:t>glucosylation</a:t>
            </a:r>
            <a:endParaRPr lang="en-US" sz="16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Disruption of cytoskeleton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Breakdown of tight junctions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Cell death</a:t>
            </a:r>
          </a:p>
          <a:p>
            <a:pPr>
              <a:spcBef>
                <a:spcPts val="0"/>
              </a:spcBef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423BE-DE27-25C8-4610-1DF8EB4683B9}"/>
              </a:ext>
            </a:extLst>
          </p:cNvPr>
          <p:cNvSpPr/>
          <p:nvPr/>
        </p:nvSpPr>
        <p:spPr>
          <a:xfrm>
            <a:off x="4315968" y="3306020"/>
            <a:ext cx="1780032" cy="125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F6B94-3230-4557-98D3-8A3BDF4A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/>
              <a:t>C. difficile</a:t>
            </a:r>
            <a:r>
              <a:rPr lang="en-US" sz="3200" dirty="0"/>
              <a:t> also actively suppresses other gut 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72840-7AD0-FEFD-E48A-F8CD923BB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92" y="1614666"/>
            <a:ext cx="5203381" cy="1645232"/>
          </a:xfrm>
        </p:spPr>
        <p:txBody>
          <a:bodyPr/>
          <a:lstStyle/>
          <a:p>
            <a:r>
              <a:rPr lang="en-US" sz="2400" i="1" dirty="0"/>
              <a:t>C. difficile</a:t>
            </a:r>
            <a:r>
              <a:rPr lang="en-US" sz="2400" dirty="0"/>
              <a:t> metabolizes tyrosine to produce </a:t>
            </a:r>
            <a:r>
              <a:rPr lang="en-US" sz="2400" i="1" dirty="0"/>
              <a:t>p</a:t>
            </a:r>
            <a:r>
              <a:rPr lang="en-US" sz="2400" dirty="0"/>
              <a:t>-cresol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Found in mM levels in stool</a:t>
            </a:r>
          </a:p>
          <a:p>
            <a:r>
              <a:rPr lang="en-US" sz="2400" dirty="0"/>
              <a:t>Used as a biological warfare 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E06EE-85FC-D7F1-06F1-3EEC5A57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461"/>
          <a:stretch/>
        </p:blipFill>
        <p:spPr>
          <a:xfrm>
            <a:off x="6433528" y="1582370"/>
            <a:ext cx="5260311" cy="1801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A678C-B3E1-A23C-E408-6282E8A3F823}"/>
              </a:ext>
            </a:extLst>
          </p:cNvPr>
          <p:cNvSpPr txBox="1"/>
          <p:nvPr/>
        </p:nvSpPr>
        <p:spPr>
          <a:xfrm>
            <a:off x="555092" y="6297512"/>
            <a:ext cx="367921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Passmore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(2018)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e1007191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Harrison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(2021)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Front. Cell. Infect.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757599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3D13E-EE82-1083-6FD3-0CCBD3E8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88"/>
          <a:stretch/>
        </p:blipFill>
        <p:spPr>
          <a:xfrm>
            <a:off x="6463356" y="3737113"/>
            <a:ext cx="5252494" cy="16491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D8269F-57DE-49DD-4B92-7D18B1827BC6}"/>
              </a:ext>
            </a:extLst>
          </p:cNvPr>
          <p:cNvSpPr txBox="1"/>
          <p:nvPr/>
        </p:nvSpPr>
        <p:spPr>
          <a:xfrm>
            <a:off x="555092" y="498267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tyrosine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8A03F4-C345-AF2D-BC50-69F61D3DE1B2}"/>
              </a:ext>
            </a:extLst>
          </p:cNvPr>
          <p:cNvSpPr txBox="1"/>
          <p:nvPr/>
        </p:nvSpPr>
        <p:spPr>
          <a:xfrm>
            <a:off x="4385868" y="498267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-cresol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505DD9-D754-0737-E2EC-3EB68AEA2C22}"/>
              </a:ext>
            </a:extLst>
          </p:cNvPr>
          <p:cNvCxnSpPr/>
          <p:nvPr/>
        </p:nvCxnSpPr>
        <p:spPr>
          <a:xfrm>
            <a:off x="3307042" y="4329482"/>
            <a:ext cx="69176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BF81CD-54E3-BFE2-83D7-826AE126FA8B}"/>
              </a:ext>
            </a:extLst>
          </p:cNvPr>
          <p:cNvCxnSpPr/>
          <p:nvPr/>
        </p:nvCxnSpPr>
        <p:spPr>
          <a:xfrm>
            <a:off x="3423661" y="4507723"/>
            <a:ext cx="69176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5E5BD27-A8BE-14DE-1144-B87C2056F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058457"/>
              </p:ext>
            </p:extLst>
          </p:nvPr>
        </p:nvGraphicFramePr>
        <p:xfrm>
          <a:off x="572069" y="3598103"/>
          <a:ext cx="2542657" cy="125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38187" imgH="703854" progId="ChemDraw_x64.Document.6.0">
                  <p:embed/>
                </p:oleObj>
              </mc:Choice>
              <mc:Fallback>
                <p:oleObj r:id="rId4" imgW="1438187" imgH="703854" progId="ChemDraw_x64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5E5BD27-A8BE-14DE-1144-B87C2056F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69" y="3598103"/>
                        <a:ext cx="2542657" cy="12503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7AE724E-D826-C7AE-2430-D293529AD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984392"/>
              </p:ext>
            </p:extLst>
          </p:nvPr>
        </p:nvGraphicFramePr>
        <p:xfrm>
          <a:off x="4385868" y="3872279"/>
          <a:ext cx="1541340" cy="886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24367" imgH="468923" progId="ChemDraw_x64.Document.6.0">
                  <p:embed/>
                </p:oleObj>
              </mc:Choice>
              <mc:Fallback>
                <p:oleObj r:id="rId6" imgW="824367" imgH="468923" progId="ChemDraw_x64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7AE724E-D826-C7AE-2430-D293529AD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868" y="3872279"/>
                        <a:ext cx="1541340" cy="88671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AAE031-EB5E-FBFC-7F24-256BAE3BD626}"/>
              </a:ext>
            </a:extLst>
          </p:cNvPr>
          <p:cNvCxnSpPr>
            <a:cxnSpLocks/>
          </p:cNvCxnSpPr>
          <p:nvPr/>
        </p:nvCxnSpPr>
        <p:spPr>
          <a:xfrm>
            <a:off x="6452578" y="2419429"/>
            <a:ext cx="288827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A393AF-3D48-226D-0879-8E5D03C2D0D1}"/>
              </a:ext>
            </a:extLst>
          </p:cNvPr>
          <p:cNvCxnSpPr>
            <a:cxnSpLocks/>
          </p:cNvCxnSpPr>
          <p:nvPr/>
        </p:nvCxnSpPr>
        <p:spPr>
          <a:xfrm>
            <a:off x="6541478" y="5040876"/>
            <a:ext cx="408207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1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1E387-B7F3-A3C5-0C8C-384E5F734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591D-9665-9598-7A15-A32A8ED0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Some nurses claim they can smell </a:t>
            </a:r>
            <a:r>
              <a:rPr lang="en-US" sz="3200" i="1" dirty="0"/>
              <a:t>C. difficile</a:t>
            </a:r>
            <a:r>
              <a:rPr lang="en-US" sz="3200" dirty="0"/>
              <a:t> on patients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97099-AE38-EF40-FD3F-0DB42647AD49}"/>
              </a:ext>
            </a:extLst>
          </p:cNvPr>
          <p:cNvSpPr txBox="1"/>
          <p:nvPr/>
        </p:nvSpPr>
        <p:spPr>
          <a:xfrm>
            <a:off x="497308" y="6119108"/>
            <a:ext cx="2839239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Burdette et al. (2007)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Clin. Infect. Dis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1142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Rao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(2013)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Clin. Infect. Dis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615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e0215256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7D3E1-E012-CD67-8682-CE7C078EF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577" y="1725918"/>
            <a:ext cx="5602957" cy="28607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Not a great stand-alone diagnostic test</a:t>
            </a:r>
          </a:p>
          <a:p>
            <a:pPr>
              <a:spcAft>
                <a:spcPts val="600"/>
              </a:spcAft>
            </a:pPr>
            <a:r>
              <a:rPr lang="en-US" dirty="0"/>
              <a:t>Maybe a rule-out test</a:t>
            </a:r>
          </a:p>
          <a:p>
            <a:pPr>
              <a:spcAft>
                <a:spcPts val="600"/>
              </a:spcAft>
            </a:pPr>
            <a:r>
              <a:rPr lang="en-US" dirty="0"/>
              <a:t>But there are definitely higher levels of </a:t>
            </a:r>
            <a:r>
              <a:rPr lang="en-US" i="1" dirty="0"/>
              <a:t>p</a:t>
            </a:r>
            <a:r>
              <a:rPr lang="en-US" dirty="0"/>
              <a:t>-cresol in CDI patients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DCAF9E-24E6-06A6-AD87-EF0C99671599}"/>
              </a:ext>
            </a:extLst>
          </p:cNvPr>
          <p:cNvGrpSpPr/>
          <p:nvPr/>
        </p:nvGrpSpPr>
        <p:grpSpPr>
          <a:xfrm>
            <a:off x="6834392" y="1600201"/>
            <a:ext cx="4969565" cy="3937545"/>
            <a:chOff x="6981245" y="1676075"/>
            <a:chExt cx="4670513" cy="39375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B27125-DCA5-46AF-FC62-D667A3FAC0AE}"/>
                </a:ext>
              </a:extLst>
            </p:cNvPr>
            <p:cNvGrpSpPr/>
            <p:nvPr/>
          </p:nvGrpSpPr>
          <p:grpSpPr>
            <a:xfrm>
              <a:off x="6981245" y="1676075"/>
              <a:ext cx="4670513" cy="3937545"/>
              <a:chOff x="666104" y="3670151"/>
              <a:chExt cx="2651254" cy="248541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C903FF-E5B8-0252-CE09-FC55B6863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6104" y="3670151"/>
                <a:ext cx="2651254" cy="248541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1FB8DA-698B-9B85-50A9-A6F26D693B04}"/>
                  </a:ext>
                </a:extLst>
              </p:cNvPr>
              <p:cNvSpPr txBox="1"/>
              <p:nvPr/>
            </p:nvSpPr>
            <p:spPr>
              <a:xfrm rot="16200000">
                <a:off x="357802" y="4665760"/>
                <a:ext cx="924381" cy="175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VOC Emission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A67889-DFB6-106E-0C12-8E8A7CF2F770}"/>
                  </a:ext>
                </a:extLst>
              </p:cNvPr>
              <p:cNvSpPr txBox="1"/>
              <p:nvPr/>
            </p:nvSpPr>
            <p:spPr>
              <a:xfrm>
                <a:off x="1220310" y="3862338"/>
                <a:ext cx="1386218" cy="2202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-Cresol levels in stool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1E9E8-8FDA-5197-CEE6-D00E25F0C903}"/>
                </a:ext>
              </a:extLst>
            </p:cNvPr>
            <p:cNvSpPr txBox="1"/>
            <p:nvPr/>
          </p:nvSpPr>
          <p:spPr>
            <a:xfrm>
              <a:off x="9063014" y="5305843"/>
              <a:ext cx="13981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CDI Diagnosis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39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7D1A-13AE-0A56-2A36-9FBDBE6B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Broad-spectrum antibiotics increase risk of CDI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7523-17DD-CAE0-E179-DFEDB795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50" y="2146006"/>
            <a:ext cx="3671776" cy="3701901"/>
          </a:xfrm>
        </p:spPr>
        <p:txBody>
          <a:bodyPr/>
          <a:lstStyle/>
          <a:p>
            <a:r>
              <a:rPr lang="en-US" dirty="0"/>
              <a:t>Some are worse than others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C5E2F-8E53-FEC9-4A3B-D8B7AEAD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141" y="1733335"/>
            <a:ext cx="8264769" cy="4114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42BD6-4D1E-62A5-91E8-E3B86C25A507}"/>
              </a:ext>
            </a:extLst>
          </p:cNvPr>
          <p:cNvSpPr txBox="1"/>
          <p:nvPr/>
        </p:nvSpPr>
        <p:spPr>
          <a:xfrm>
            <a:off x="396950" y="6460251"/>
            <a:ext cx="326243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Bella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(2024)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e00135-23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1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Left 12">
            <a:extLst>
              <a:ext uri="{FF2B5EF4-FFF2-40B4-BE49-F238E27FC236}">
                <a16:creationId xmlns:a16="http://schemas.microsoft.com/office/drawing/2014/main" id="{69B0A1EF-A08C-A86F-4803-EE11F47B7DE9}"/>
              </a:ext>
            </a:extLst>
          </p:cNvPr>
          <p:cNvSpPr/>
          <p:nvPr/>
        </p:nvSpPr>
        <p:spPr>
          <a:xfrm>
            <a:off x="4919995" y="4182445"/>
            <a:ext cx="2325443" cy="1726039"/>
          </a:xfrm>
          <a:prstGeom prst="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times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57606-4141-1DC8-B4C3-15F9FB49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stress, </a:t>
            </a:r>
            <a:r>
              <a:rPr lang="en-US" i="1" dirty="0"/>
              <a:t>C. difficile</a:t>
            </a:r>
            <a:r>
              <a:rPr lang="en-US" dirty="0"/>
              <a:t> forms spores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763E-05AF-B7E9-55E8-E0E198F5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54" y="1448595"/>
            <a:ext cx="10972800" cy="792162"/>
          </a:xfrm>
        </p:spPr>
        <p:txBody>
          <a:bodyPr/>
          <a:lstStyle/>
          <a:p>
            <a:r>
              <a:rPr lang="en-US" dirty="0"/>
              <a:t>Spores are resistant to heat, alcohol, antibiotics, lack of nutrients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23F74B7-CA3F-539B-5377-2921149CD321}"/>
              </a:ext>
            </a:extLst>
          </p:cNvPr>
          <p:cNvSpPr/>
          <p:nvPr/>
        </p:nvSpPr>
        <p:spPr>
          <a:xfrm>
            <a:off x="5012808" y="2962272"/>
            <a:ext cx="2259198" cy="172603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DFA87-C0E5-88EE-D7BC-FEE3891B337C}"/>
              </a:ext>
            </a:extLst>
          </p:cNvPr>
          <p:cNvSpPr txBox="1"/>
          <p:nvPr/>
        </p:nvSpPr>
        <p:spPr>
          <a:xfrm>
            <a:off x="5019306" y="30031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6EBE0-AC05-1492-1D3A-6F1C8CCCCCE8}"/>
              </a:ext>
            </a:extLst>
          </p:cNvPr>
          <p:cNvSpPr txBox="1"/>
          <p:nvPr/>
        </p:nvSpPr>
        <p:spPr>
          <a:xfrm>
            <a:off x="5900524" y="546193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D5DECB-B6C3-53F3-FB8B-B90DD50394ED}"/>
              </a:ext>
            </a:extLst>
          </p:cNvPr>
          <p:cNvSpPr/>
          <p:nvPr/>
        </p:nvSpPr>
        <p:spPr>
          <a:xfrm>
            <a:off x="863600" y="2383727"/>
            <a:ext cx="3596093" cy="344754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07E00-AD20-34F1-7F92-F2751DA7B005}"/>
              </a:ext>
            </a:extLst>
          </p:cNvPr>
          <p:cNvSpPr txBox="1"/>
          <p:nvPr/>
        </p:nvSpPr>
        <p:spPr>
          <a:xfrm>
            <a:off x="1680280" y="2760390"/>
            <a:ext cx="1962732" cy="83099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Vegetative cells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FBBDB-01EB-2FD0-0ADF-4369512E5F88}"/>
              </a:ext>
            </a:extLst>
          </p:cNvPr>
          <p:cNvSpPr/>
          <p:nvPr/>
        </p:nvSpPr>
        <p:spPr>
          <a:xfrm>
            <a:off x="7705740" y="2383727"/>
            <a:ext cx="3466878" cy="344754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C3522-85D4-63F4-6E3A-0399FA66B8C5}"/>
              </a:ext>
            </a:extLst>
          </p:cNvPr>
          <p:cNvSpPr txBox="1"/>
          <p:nvPr/>
        </p:nvSpPr>
        <p:spPr>
          <a:xfrm>
            <a:off x="8869003" y="2568078"/>
            <a:ext cx="1160895" cy="46166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Spores</a:t>
            </a:r>
          </a:p>
        </p:txBody>
      </p:sp>
    </p:spTree>
    <p:extLst>
      <p:ext uri="{BB962C8B-B14F-4D97-AF65-F5344CB8AC3E}">
        <p14:creationId xmlns:p14="http://schemas.microsoft.com/office/powerpoint/2010/main" val="396090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398D-0D14-5597-6455-B7ED7F66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64AA0A-3C7D-F40D-C255-BCAEEC1B6629}"/>
              </a:ext>
            </a:extLst>
          </p:cNvPr>
          <p:cNvCxnSpPr>
            <a:cxnSpLocks/>
          </p:cNvCxnSpPr>
          <p:nvPr/>
        </p:nvCxnSpPr>
        <p:spPr>
          <a:xfrm>
            <a:off x="5312957" y="3359342"/>
            <a:ext cx="6359914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171A2B-08F2-9580-CA14-832A8675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Spore formation is an evolutionary superpower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E825-6B85-F40C-992D-C31B1D486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42" y="1569833"/>
            <a:ext cx="4864607" cy="3579017"/>
          </a:xfrm>
        </p:spPr>
        <p:txBody>
          <a:bodyPr/>
          <a:lstStyle/>
          <a:p>
            <a:r>
              <a:rPr lang="en-US" sz="2400" dirty="0"/>
              <a:t>No need to be nice</a:t>
            </a:r>
          </a:p>
          <a:p>
            <a:pPr lvl="1"/>
            <a:r>
              <a:rPr lang="en-US" sz="2000" dirty="0"/>
              <a:t>To your host</a:t>
            </a:r>
          </a:p>
          <a:p>
            <a:pPr lvl="1"/>
            <a:r>
              <a:rPr lang="en-US" sz="2000" dirty="0"/>
              <a:t>Or your neighbors</a:t>
            </a:r>
          </a:p>
          <a:p>
            <a:r>
              <a:rPr lang="en-US" sz="2400" dirty="0"/>
              <a:t>Easy spread</a:t>
            </a:r>
          </a:p>
          <a:p>
            <a:r>
              <a:rPr lang="en-US" sz="2400" dirty="0"/>
              <a:t>Survival in harsh conditions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634D99-96FC-DC6A-685A-FAE439F78B45}"/>
              </a:ext>
            </a:extLst>
          </p:cNvPr>
          <p:cNvSpPr/>
          <p:nvPr/>
        </p:nvSpPr>
        <p:spPr>
          <a:xfrm>
            <a:off x="961915" y="4276260"/>
            <a:ext cx="1067012" cy="7542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 in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8BA1B0-F19D-1EF5-991E-FCA840D5769C}"/>
              </a:ext>
            </a:extLst>
          </p:cNvPr>
          <p:cNvSpPr/>
          <p:nvPr/>
        </p:nvSpPr>
        <p:spPr>
          <a:xfrm>
            <a:off x="3920747" y="4276260"/>
            <a:ext cx="948024" cy="7552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95331A-CB42-9337-DD3A-0EAAFCD25E56}"/>
              </a:ext>
            </a:extLst>
          </p:cNvPr>
          <p:cNvSpPr/>
          <p:nvPr/>
        </p:nvSpPr>
        <p:spPr>
          <a:xfrm>
            <a:off x="5312957" y="4262957"/>
            <a:ext cx="6359914" cy="7921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Sleep (a long, long time) and travel (near and far)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4934AFE-97F0-FC86-34E2-EE97C2009EA2}"/>
              </a:ext>
            </a:extLst>
          </p:cNvPr>
          <p:cNvCxnSpPr>
            <a:cxnSpLocks/>
            <a:stCxn id="8" idx="2"/>
            <a:endCxn id="4" idx="1"/>
          </p:cNvCxnSpPr>
          <p:nvPr/>
        </p:nvCxnSpPr>
        <p:spPr>
          <a:xfrm rot="5400000" flipH="1">
            <a:off x="4526548" y="1088753"/>
            <a:ext cx="401733" cy="7530999"/>
          </a:xfrm>
          <a:prstGeom prst="bentConnector4">
            <a:avLst>
              <a:gd name="adj1" fmla="val -197212"/>
              <a:gd name="adj2" fmla="val 104812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B2011E-4920-92D0-B676-02A2DD6F2E1F}"/>
              </a:ext>
            </a:extLst>
          </p:cNvPr>
          <p:cNvSpPr txBox="1"/>
          <p:nvPr/>
        </p:nvSpPr>
        <p:spPr>
          <a:xfrm>
            <a:off x="3939832" y="5340721"/>
            <a:ext cx="119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Repeat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D670AD82-CCCD-42DD-CF3C-BD6B8063E971}"/>
              </a:ext>
            </a:extLst>
          </p:cNvPr>
          <p:cNvCxnSpPr>
            <a:cxnSpLocks/>
            <a:stCxn id="4" idx="3"/>
            <a:endCxn id="32" idx="1"/>
          </p:cNvCxnSpPr>
          <p:nvPr/>
        </p:nvCxnSpPr>
        <p:spPr>
          <a:xfrm>
            <a:off x="2028927" y="4653385"/>
            <a:ext cx="397406" cy="417"/>
          </a:xfrm>
          <a:prstGeom prst="bentConnector3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5C7A5AA-33F6-2EF2-071B-CE2FBAB2F96B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868771" y="4653891"/>
            <a:ext cx="444186" cy="5147"/>
          </a:xfrm>
          <a:prstGeom prst="bentConnector3">
            <a:avLst>
              <a:gd name="adj1" fmla="val 5000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A5181A2-E656-C8A7-12ED-72F8EC99F43F}"/>
              </a:ext>
            </a:extLst>
          </p:cNvPr>
          <p:cNvSpPr/>
          <p:nvPr/>
        </p:nvSpPr>
        <p:spPr>
          <a:xfrm>
            <a:off x="2426333" y="4276260"/>
            <a:ext cx="1067012" cy="7550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Hit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2570F50B-919C-E2BE-A397-F2FC855AD3E0}"/>
              </a:ext>
            </a:extLst>
          </p:cNvPr>
          <p:cNvCxnSpPr>
            <a:cxnSpLocks/>
            <a:stCxn id="32" idx="3"/>
            <a:endCxn id="7" idx="1"/>
          </p:cNvCxnSpPr>
          <p:nvPr/>
        </p:nvCxnSpPr>
        <p:spPr>
          <a:xfrm>
            <a:off x="3493345" y="4653802"/>
            <a:ext cx="427402" cy="89"/>
          </a:xfrm>
          <a:prstGeom prst="bentConnector3">
            <a:avLst>
              <a:gd name="adj1" fmla="val 5000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62A8683-151F-1484-A2F0-82939B8EC471}"/>
              </a:ext>
            </a:extLst>
          </p:cNvPr>
          <p:cNvSpPr/>
          <p:nvPr/>
        </p:nvSpPr>
        <p:spPr>
          <a:xfrm>
            <a:off x="5621286" y="2408160"/>
            <a:ext cx="1785772" cy="1719206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C06C4A-3F2E-A8BA-5E95-0BFF42AEF7A6}"/>
              </a:ext>
            </a:extLst>
          </p:cNvPr>
          <p:cNvSpPr/>
          <p:nvPr/>
        </p:nvSpPr>
        <p:spPr>
          <a:xfrm>
            <a:off x="6729291" y="2408161"/>
            <a:ext cx="1828081" cy="168393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E61D1E-B22B-686C-0923-8167804D0343}"/>
              </a:ext>
            </a:extLst>
          </p:cNvPr>
          <p:cNvSpPr/>
          <p:nvPr/>
        </p:nvSpPr>
        <p:spPr>
          <a:xfrm>
            <a:off x="8090889" y="2408161"/>
            <a:ext cx="1828081" cy="168223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E66751-B516-8D23-074A-09A2A3B0D9C9}"/>
              </a:ext>
            </a:extLst>
          </p:cNvPr>
          <p:cNvSpPr/>
          <p:nvPr/>
        </p:nvSpPr>
        <p:spPr>
          <a:xfrm>
            <a:off x="9551053" y="2413187"/>
            <a:ext cx="1828081" cy="1726414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511A96-D091-1F94-A318-95CD21D808FA}"/>
              </a:ext>
            </a:extLst>
          </p:cNvPr>
          <p:cNvCxnSpPr>
            <a:stCxn id="8" idx="1"/>
          </p:cNvCxnSpPr>
          <p:nvPr/>
        </p:nvCxnSpPr>
        <p:spPr>
          <a:xfrm flipV="1">
            <a:off x="5312957" y="2408160"/>
            <a:ext cx="0" cy="2250878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C7BC7A-11E7-C22D-5871-B2816A7FA7F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1672871" y="2402507"/>
            <a:ext cx="5881" cy="2256531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07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EE182-5024-85C3-F1EC-0BC4F8397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B55F-839A-86AA-2B74-28B42989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11887200" cy="792162"/>
          </a:xfrm>
        </p:spPr>
        <p:txBody>
          <a:bodyPr/>
          <a:lstStyle/>
          <a:p>
            <a:r>
              <a:rPr lang="en-US" sz="3200" i="1" dirty="0"/>
              <a:t>C. difficile</a:t>
            </a:r>
            <a:r>
              <a:rPr lang="en-US" sz="3200" dirty="0"/>
              <a:t> infection (CDI) remains an urgent threat (CDC)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0E864-9C22-A5C7-18CE-637A75C7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208" y="1477812"/>
            <a:ext cx="4982005" cy="2441260"/>
          </a:xfrm>
        </p:spPr>
        <p:txBody>
          <a:bodyPr/>
          <a:lstStyle/>
          <a:p>
            <a:r>
              <a:rPr lang="en-US" sz="2000" dirty="0"/>
              <a:t>High death rate (1 in 11 patients)</a:t>
            </a:r>
          </a:p>
          <a:p>
            <a:r>
              <a:rPr lang="en-US" sz="2000" i="1" dirty="0"/>
              <a:t>C. difficile</a:t>
            </a:r>
            <a:r>
              <a:rPr lang="en-US" sz="2000" dirty="0"/>
              <a:t> spores are everywhere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89869-131C-059F-585F-58B6D60B05BD}"/>
              </a:ext>
            </a:extLst>
          </p:cNvPr>
          <p:cNvSpPr txBox="1"/>
          <p:nvPr/>
        </p:nvSpPr>
        <p:spPr>
          <a:xfrm>
            <a:off x="238152" y="6284305"/>
            <a:ext cx="397277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https://www.cdc.gov/cdiff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https://www.cdc.gov/c-diff/media/images/USBurden.jpg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68FAA-1914-B97A-2F62-4E2BBDD5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819" y="2311400"/>
            <a:ext cx="4982005" cy="3849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26C23-DD93-40FD-C73F-0C47F8E98A7A}"/>
              </a:ext>
            </a:extLst>
          </p:cNvPr>
          <p:cNvSpPr txBox="1"/>
          <p:nvPr/>
        </p:nvSpPr>
        <p:spPr>
          <a:xfrm>
            <a:off x="10109691" y="239926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“Sterile” glove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DD59C-6912-25C9-44AF-6D64496B9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" y="1648989"/>
            <a:ext cx="6439596" cy="3560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437DE-2248-89B6-864A-AB3AA34A36C8}"/>
              </a:ext>
            </a:extLst>
          </p:cNvPr>
          <p:cNvSpPr txBox="1"/>
          <p:nvPr/>
        </p:nvSpPr>
        <p:spPr>
          <a:xfrm>
            <a:off x="6735819" y="6161195"/>
            <a:ext cx="2798229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Bobulsky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(2008)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Clin. Infect. Dis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447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7C1F8A-55D0-5C83-F3C4-E0AECEEA98E1}"/>
              </a:ext>
            </a:extLst>
          </p:cNvPr>
          <p:cNvSpPr/>
          <p:nvPr/>
        </p:nvSpPr>
        <p:spPr>
          <a:xfrm>
            <a:off x="6259033" y="1600201"/>
            <a:ext cx="5506653" cy="45259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8BAB8-39F6-8A74-C1CE-A6E9A9F6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biggest clinical problem with CDI is recurrence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65408-FEA7-4BCC-FC97-E2DC629F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06" y="1600201"/>
            <a:ext cx="5649434" cy="4525963"/>
          </a:xfrm>
        </p:spPr>
        <p:txBody>
          <a:bodyPr/>
          <a:lstStyle/>
          <a:p>
            <a:r>
              <a:rPr lang="en-US" dirty="0"/>
              <a:t>Initial episode of CDI is successfully treated with one of several available antibiotics</a:t>
            </a:r>
          </a:p>
          <a:p>
            <a:pPr lvl="1"/>
            <a:r>
              <a:rPr lang="en-US" dirty="0"/>
              <a:t>Metronidazole (now discouraged)</a:t>
            </a:r>
          </a:p>
          <a:p>
            <a:pPr lvl="1"/>
            <a:r>
              <a:rPr lang="en-US" dirty="0"/>
              <a:t>Vancomycin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Fidaxomicin</a:t>
            </a:r>
          </a:p>
          <a:p>
            <a:r>
              <a:rPr lang="en-US" dirty="0"/>
              <a:t>But recurrence rates remain high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AC9CFC-7A09-A0A7-5F0B-BD3B6D554F42}"/>
              </a:ext>
            </a:extLst>
          </p:cNvPr>
          <p:cNvGraphicFramePr>
            <a:graphicFrameLocks noGrp="1"/>
          </p:cNvGraphicFramePr>
          <p:nvPr/>
        </p:nvGraphicFramePr>
        <p:xfrm>
          <a:off x="7279758" y="2087882"/>
          <a:ext cx="3847974" cy="3398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82658">
                  <a:extLst>
                    <a:ext uri="{9D8B030D-6E8A-4147-A177-3AD203B41FA5}">
                      <a16:colId xmlns:a16="http://schemas.microsoft.com/office/drawing/2014/main" val="3203392799"/>
                    </a:ext>
                  </a:extLst>
                </a:gridCol>
                <a:gridCol w="1282658">
                  <a:extLst>
                    <a:ext uri="{9D8B030D-6E8A-4147-A177-3AD203B41FA5}">
                      <a16:colId xmlns:a16="http://schemas.microsoft.com/office/drawing/2014/main" val="3366632993"/>
                    </a:ext>
                  </a:extLst>
                </a:gridCol>
                <a:gridCol w="1282658">
                  <a:extLst>
                    <a:ext uri="{9D8B030D-6E8A-4147-A177-3AD203B41FA5}">
                      <a16:colId xmlns:a16="http://schemas.microsoft.com/office/drawing/2014/main" val="1543992197"/>
                    </a:ext>
                  </a:extLst>
                </a:gridCol>
              </a:tblGrid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729414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946744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23254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236794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2805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573893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306429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70306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E9DCBA5-E813-DDE1-9902-48B4AEC8FB76}"/>
              </a:ext>
            </a:extLst>
          </p:cNvPr>
          <p:cNvSpPr txBox="1"/>
          <p:nvPr/>
        </p:nvSpPr>
        <p:spPr>
          <a:xfrm>
            <a:off x="6793490" y="36024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7A0617-2C2B-73AC-113A-CDED1B749FCC}"/>
              </a:ext>
            </a:extLst>
          </p:cNvPr>
          <p:cNvSpPr txBox="1"/>
          <p:nvPr/>
        </p:nvSpPr>
        <p:spPr>
          <a:xfrm>
            <a:off x="6788992" y="446213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705383-E634-C9AD-895F-4DBF12B6F9C7}"/>
              </a:ext>
            </a:extLst>
          </p:cNvPr>
          <p:cNvSpPr txBox="1"/>
          <p:nvPr/>
        </p:nvSpPr>
        <p:spPr>
          <a:xfrm>
            <a:off x="6786162" y="27428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482E15-A839-3A09-ECEC-FCAD27E21EE2}"/>
              </a:ext>
            </a:extLst>
          </p:cNvPr>
          <p:cNvSpPr txBox="1"/>
          <p:nvPr/>
        </p:nvSpPr>
        <p:spPr>
          <a:xfrm>
            <a:off x="6786162" y="189699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6D6069-9315-A2A6-E393-B4B68AA5D846}"/>
              </a:ext>
            </a:extLst>
          </p:cNvPr>
          <p:cNvSpPr txBox="1"/>
          <p:nvPr/>
        </p:nvSpPr>
        <p:spPr>
          <a:xfrm>
            <a:off x="6921730" y="52577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5BF846C8-5A58-8C13-54D6-522ED9C1375D}"/>
              </a:ext>
            </a:extLst>
          </p:cNvPr>
          <p:cNvSpPr/>
          <p:nvPr/>
        </p:nvSpPr>
        <p:spPr>
          <a:xfrm rot="16200000">
            <a:off x="7386078" y="4320551"/>
            <a:ext cx="1044299" cy="128740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1982A743-60F0-11FA-757C-C4AA5437C9EF}"/>
              </a:ext>
            </a:extLst>
          </p:cNvPr>
          <p:cNvSpPr/>
          <p:nvPr/>
        </p:nvSpPr>
        <p:spPr>
          <a:xfrm rot="16200000">
            <a:off x="8756205" y="3354570"/>
            <a:ext cx="883684" cy="127728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357EFF1A-C2C6-226C-A895-64535BBF406B}"/>
              </a:ext>
            </a:extLst>
          </p:cNvPr>
          <p:cNvSpPr/>
          <p:nvPr/>
        </p:nvSpPr>
        <p:spPr>
          <a:xfrm rot="16200000">
            <a:off x="10039191" y="2491715"/>
            <a:ext cx="858116" cy="1291445"/>
          </a:xfrm>
          <a:prstGeom prst="rt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337B29-2366-6F7D-6BBD-D6F34CA4198C}"/>
              </a:ext>
            </a:extLst>
          </p:cNvPr>
          <p:cNvSpPr/>
          <p:nvPr/>
        </p:nvSpPr>
        <p:spPr>
          <a:xfrm>
            <a:off x="8551930" y="4435054"/>
            <a:ext cx="1341702" cy="10513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9AF75-00EF-89AA-6099-51867B8B86C9}"/>
              </a:ext>
            </a:extLst>
          </p:cNvPr>
          <p:cNvSpPr/>
          <p:nvPr/>
        </p:nvSpPr>
        <p:spPr>
          <a:xfrm>
            <a:off x="9836688" y="3554653"/>
            <a:ext cx="1277283" cy="19317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EF85C0-6BC1-4636-9895-BE53D708A570}"/>
              </a:ext>
            </a:extLst>
          </p:cNvPr>
          <p:cNvSpPr txBox="1"/>
          <p:nvPr/>
        </p:nvSpPr>
        <p:spPr>
          <a:xfrm rot="16200000">
            <a:off x="5308376" y="3647224"/>
            <a:ext cx="248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Recurrence rate (%)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0DFB1-6149-C5D3-E755-5159FF66F660}"/>
              </a:ext>
            </a:extLst>
          </p:cNvPr>
          <p:cNvSpPr txBox="1"/>
          <p:nvPr/>
        </p:nvSpPr>
        <p:spPr>
          <a:xfrm>
            <a:off x="7987650" y="5482660"/>
            <a:ext cx="114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episode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27B60-84AA-8D72-C05B-6F00AF86FA4E}"/>
              </a:ext>
            </a:extLst>
          </p:cNvPr>
          <p:cNvSpPr txBox="1"/>
          <p:nvPr/>
        </p:nvSpPr>
        <p:spPr>
          <a:xfrm>
            <a:off x="9201087" y="5476549"/>
            <a:ext cx="129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recurrence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87E47-DFCF-C007-A620-F51F59CD32B9}"/>
              </a:ext>
            </a:extLst>
          </p:cNvPr>
          <p:cNvSpPr txBox="1"/>
          <p:nvPr/>
        </p:nvSpPr>
        <p:spPr>
          <a:xfrm>
            <a:off x="10423046" y="5468163"/>
            <a:ext cx="129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recurrence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B58910-0292-5B97-7B0C-72DCA4F80A61}"/>
              </a:ext>
            </a:extLst>
          </p:cNvPr>
          <p:cNvSpPr txBox="1"/>
          <p:nvPr/>
        </p:nvSpPr>
        <p:spPr>
          <a:xfrm>
            <a:off x="8179034" y="389086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~25%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8C09F4-D379-9888-EB70-426123E7C0C2}"/>
              </a:ext>
            </a:extLst>
          </p:cNvPr>
          <p:cNvSpPr txBox="1"/>
          <p:nvPr/>
        </p:nvSpPr>
        <p:spPr>
          <a:xfrm>
            <a:off x="9412583" y="305217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~45%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A8155E-3BF9-F8D7-1232-6C7230623D43}"/>
              </a:ext>
            </a:extLst>
          </p:cNvPr>
          <p:cNvSpPr txBox="1"/>
          <p:nvPr/>
        </p:nvSpPr>
        <p:spPr>
          <a:xfrm>
            <a:off x="10723479" y="222982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~65%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614626-6955-DA57-BCE4-742C5C772F37}"/>
              </a:ext>
            </a:extLst>
          </p:cNvPr>
          <p:cNvSpPr txBox="1"/>
          <p:nvPr/>
        </p:nvSpPr>
        <p:spPr>
          <a:xfrm>
            <a:off x="395697" y="6413344"/>
            <a:ext cx="308202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Kelly (2012)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Infect. (Suppl. 6)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C0C765-DBDD-D4E7-CAFD-3BAD880A42D9}"/>
              </a:ext>
            </a:extLst>
          </p:cNvPr>
          <p:cNvCxnSpPr/>
          <p:nvPr/>
        </p:nvCxnSpPr>
        <p:spPr>
          <a:xfrm>
            <a:off x="7264525" y="2087882"/>
            <a:ext cx="384944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9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719E-0ADF-82BF-7F5A-7A76810C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Life, sorted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D2ADD-7D58-6966-4210-CF96AEED8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6" y="1508953"/>
            <a:ext cx="4395897" cy="1938129"/>
          </a:xfrm>
        </p:spPr>
        <p:txBody>
          <a:bodyPr/>
          <a:lstStyle/>
          <a:p>
            <a:r>
              <a:rPr lang="en-US" sz="2400" dirty="0"/>
              <a:t>Species in the context of evolution: phylogeny</a:t>
            </a:r>
          </a:p>
          <a:p>
            <a:r>
              <a:rPr lang="en-US" sz="2400" dirty="0"/>
              <a:t>Sorted based on appearance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A7495-529E-E3F7-EAAA-CBC77AFC68B3}"/>
              </a:ext>
            </a:extLst>
          </p:cNvPr>
          <p:cNvSpPr txBox="1"/>
          <p:nvPr/>
        </p:nvSpPr>
        <p:spPr>
          <a:xfrm>
            <a:off x="471570" y="6366112"/>
            <a:ext cx="307167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Haeckel (1866) General Morphology of Organisms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Haeckel (1879) The Evolution of 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BD9E1-697A-2D1F-87D3-2F022130E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39" y="2857827"/>
            <a:ext cx="2364339" cy="3343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6BAFC-AA34-A011-4338-78C22B750594}"/>
              </a:ext>
            </a:extLst>
          </p:cNvPr>
          <p:cNvSpPr txBox="1"/>
          <p:nvPr/>
        </p:nvSpPr>
        <p:spPr>
          <a:xfrm>
            <a:off x="1920257" y="5827365"/>
            <a:ext cx="130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Ernst Haeckel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1E5C49F-A5E0-21E8-C27D-45EEB8BD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57" y="281738"/>
            <a:ext cx="3788814" cy="616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AB1668-374F-BA45-179D-8A340E74E8BB}"/>
              </a:ext>
            </a:extLst>
          </p:cNvPr>
          <p:cNvSpPr txBox="1"/>
          <p:nvPr/>
        </p:nvSpPr>
        <p:spPr>
          <a:xfrm>
            <a:off x="5041215" y="63606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18044-F497-9226-C836-CD94C1091505}"/>
              </a:ext>
            </a:extLst>
          </p:cNvPr>
          <p:cNvSpPr/>
          <p:nvPr/>
        </p:nvSpPr>
        <p:spPr>
          <a:xfrm>
            <a:off x="10026595" y="6399839"/>
            <a:ext cx="1901313" cy="366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86F15-8B56-B2D7-4AA4-65281BF1FD74}"/>
              </a:ext>
            </a:extLst>
          </p:cNvPr>
          <p:cNvSpPr txBox="1"/>
          <p:nvPr/>
        </p:nvSpPr>
        <p:spPr>
          <a:xfrm>
            <a:off x="8600740" y="638150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1879</a:t>
            </a:r>
          </a:p>
        </p:txBody>
      </p:sp>
      <p:pic>
        <p:nvPicPr>
          <p:cNvPr id="13316" name="Picture 4" descr="Tree of life' took root 150 years ago | Nature">
            <a:extLst>
              <a:ext uri="{FF2B5EF4-FFF2-40B4-BE49-F238E27FC236}">
                <a16:creationId xmlns:a16="http://schemas.microsoft.com/office/drawing/2014/main" id="{9E0561F4-E880-D3DE-6424-7DA3E8F5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36" y="497711"/>
            <a:ext cx="3811912" cy="59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581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84C5A-72C5-63C3-4883-F75F168DB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3131CE-8639-678B-A01A-D27C0ECCC715}"/>
              </a:ext>
            </a:extLst>
          </p:cNvPr>
          <p:cNvGrpSpPr/>
          <p:nvPr/>
        </p:nvGrpSpPr>
        <p:grpSpPr>
          <a:xfrm>
            <a:off x="526113" y="3432074"/>
            <a:ext cx="2449048" cy="2467064"/>
            <a:chOff x="9133352" y="3659100"/>
            <a:chExt cx="2449048" cy="2467064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1079BF15-1226-C357-4413-588E8759F831}"/>
                </a:ext>
              </a:extLst>
            </p:cNvPr>
            <p:cNvSpPr/>
            <p:nvPr/>
          </p:nvSpPr>
          <p:spPr>
            <a:xfrm>
              <a:off x="9133352" y="3659100"/>
              <a:ext cx="2449048" cy="24670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7B150170-255F-EF2A-FE2A-5B91B8C2CA96}"/>
                </a:ext>
              </a:extLst>
            </p:cNvPr>
            <p:cNvGrpSpPr/>
            <p:nvPr/>
          </p:nvGrpSpPr>
          <p:grpSpPr>
            <a:xfrm rot="6940164">
              <a:off x="9169177" y="4662613"/>
              <a:ext cx="659445" cy="128044"/>
              <a:chOff x="8507503" y="4359347"/>
              <a:chExt cx="1372126" cy="264060"/>
            </a:xfrm>
          </p:grpSpPr>
          <p:sp>
            <p:nvSpPr>
              <p:cNvPr id="444" name="Rectangle: Rounded Corners 443">
                <a:extLst>
                  <a:ext uri="{FF2B5EF4-FFF2-40B4-BE49-F238E27FC236}">
                    <a16:creationId xmlns:a16="http://schemas.microsoft.com/office/drawing/2014/main" id="{D4FC5686-E74F-AAF3-1DF7-0833A260E939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4464B0C1-C50F-F10B-D2FC-F3C0C8E9406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060DEF6-CE6A-A741-47FF-E5790E44D4A8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43DB92D-77A6-76C6-D7F6-D8C59AE7BC63}"/>
                </a:ext>
              </a:extLst>
            </p:cNvPr>
            <p:cNvGrpSpPr/>
            <p:nvPr/>
          </p:nvGrpSpPr>
          <p:grpSpPr>
            <a:xfrm>
              <a:off x="9574132" y="4042522"/>
              <a:ext cx="723172" cy="359793"/>
              <a:chOff x="8185102" y="2031667"/>
              <a:chExt cx="1886288" cy="971883"/>
            </a:xfrm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6F12F426-98A8-A181-AC01-18B8D6D756E0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4C474FE1-7981-4823-E933-7D1724523D15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6D3A54F4-7016-4F7E-7344-F4048F287C5E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89B9265E-722B-FDDB-A922-17B4F7328C28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8AE28958-1897-2F2F-4782-47E4446360A9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F2511D5-E22F-DAB6-F60B-183C168A31B7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64271A49-5C5D-92DA-1289-E25A728997F7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99704C03-68FD-0753-6C21-D5B107516A8B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64F15B5-3DBC-ECFA-5B4D-ECBA772AB775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3405A229-1C4D-5485-6139-21FBD3D67479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61061056-2997-72D5-EF42-C07389249094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8EDADB68-8854-F42C-754B-F9AE1EA96A35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85590188-962E-C773-91D1-25D8B90AFC00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9B513B0-8004-012B-919F-16E19436E5CB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20B7010B-AC6E-28FF-E923-DC915E575A84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9AB1F7AC-C36F-7CB8-1608-850F66EF73D9}"/>
                </a:ext>
              </a:extLst>
            </p:cNvPr>
            <p:cNvSpPr/>
            <p:nvPr/>
          </p:nvSpPr>
          <p:spPr>
            <a:xfrm>
              <a:off x="9538661" y="5035578"/>
              <a:ext cx="271537" cy="25550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EB8572D6-D655-D752-D024-FFC698D4BD4D}"/>
                </a:ext>
              </a:extLst>
            </p:cNvPr>
            <p:cNvGrpSpPr/>
            <p:nvPr/>
          </p:nvGrpSpPr>
          <p:grpSpPr>
            <a:xfrm rot="17932157">
              <a:off x="10796982" y="5197581"/>
              <a:ext cx="749751" cy="178534"/>
              <a:chOff x="10159678" y="5063761"/>
              <a:chExt cx="1305293" cy="327148"/>
            </a:xfrm>
          </p:grpSpPr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178CFCC8-0EB9-8739-1425-269230CD8C16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411" name="Rectangle: Rounded Corners 410">
                  <a:extLst>
                    <a:ext uri="{FF2B5EF4-FFF2-40B4-BE49-F238E27FC236}">
                      <a16:creationId xmlns:a16="http://schemas.microsoft.com/office/drawing/2014/main" id="{1DA6BAB1-DFFB-21C5-61FD-978ED6626725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71815A04-C541-6402-6234-55A21EA6B30C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FC96EDF4-2D15-8BA9-24C2-1535F7E9558E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522A5C83-B51A-2E9E-4C1D-B5B859E35F1A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27D47900-E9A7-B749-727E-99D24568A91A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EF00943-ACA4-D7AF-AEF2-0EB96D3B68ED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7B006A97-6F6F-A0B6-40EB-40F3E5B58D36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D021A582-4CA6-1E88-5528-D367EB46A89F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4C6E84F7-1230-5749-F687-2E879DDCB760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0415254-E3D3-C2E5-C6AB-5DFD454D8227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2AECC25E-DBDA-0662-01C7-C7F770DEA2A9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1880582-6CD9-3045-EC12-F5F84DCF2500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92D50918-CEC1-017C-0881-2F9F57E4227B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B4517538-375F-318B-3ADA-567F61190284}"/>
                </a:ext>
              </a:extLst>
            </p:cNvPr>
            <p:cNvSpPr/>
            <p:nvPr/>
          </p:nvSpPr>
          <p:spPr>
            <a:xfrm rot="15825541">
              <a:off x="9573838" y="4771990"/>
              <a:ext cx="429234" cy="144731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0914F1F-BA40-3B29-BB17-20E6221D0132}"/>
                </a:ext>
              </a:extLst>
            </p:cNvPr>
            <p:cNvSpPr/>
            <p:nvPr/>
          </p:nvSpPr>
          <p:spPr>
            <a:xfrm rot="2772308">
              <a:off x="10917158" y="4369289"/>
              <a:ext cx="519017" cy="150744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CE25D05-0BC2-B49A-870C-C0B49DDB2004}"/>
                </a:ext>
              </a:extLst>
            </p:cNvPr>
            <p:cNvSpPr/>
            <p:nvPr/>
          </p:nvSpPr>
          <p:spPr>
            <a:xfrm rot="19586746">
              <a:off x="10669608" y="5127798"/>
              <a:ext cx="493116" cy="158662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DD02EFDD-EADD-15CA-0B70-8CE21DCFA668}"/>
                </a:ext>
              </a:extLst>
            </p:cNvPr>
            <p:cNvGrpSpPr/>
            <p:nvPr/>
          </p:nvGrpSpPr>
          <p:grpSpPr>
            <a:xfrm rot="18899644">
              <a:off x="10410494" y="3779016"/>
              <a:ext cx="460145" cy="708348"/>
              <a:chOff x="9552252" y="4172540"/>
              <a:chExt cx="801098" cy="1297985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0088EE9E-070F-2906-801B-9FB9611AECF7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EC7F6778-A822-3E41-E83E-927EF1431D78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51" name="Rectangle: Rounded Corners 350">
                    <a:extLst>
                      <a:ext uri="{FF2B5EF4-FFF2-40B4-BE49-F238E27FC236}">
                        <a16:creationId xmlns:a16="http://schemas.microsoft.com/office/drawing/2014/main" id="{F22C2679-23B7-BAC1-9C53-71EC7431173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Oval 351">
                    <a:extLst>
                      <a:ext uri="{FF2B5EF4-FFF2-40B4-BE49-F238E27FC236}">
                        <a16:creationId xmlns:a16="http://schemas.microsoft.com/office/drawing/2014/main" id="{635350E2-3AB2-0990-3594-63216FF1D189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Oval 352">
                    <a:extLst>
                      <a:ext uri="{FF2B5EF4-FFF2-40B4-BE49-F238E27FC236}">
                        <a16:creationId xmlns:a16="http://schemas.microsoft.com/office/drawing/2014/main" id="{A17FCA3D-BE40-1B93-2011-86AE93B3AAAC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46B586C1-2742-47A1-A077-30D9A8734963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46" name="Arc 345">
                    <a:extLst>
                      <a:ext uri="{FF2B5EF4-FFF2-40B4-BE49-F238E27FC236}">
                        <a16:creationId xmlns:a16="http://schemas.microsoft.com/office/drawing/2014/main" id="{050C8F5E-EF63-6ED6-EE39-E2947267BC30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Arc 346">
                    <a:extLst>
                      <a:ext uri="{FF2B5EF4-FFF2-40B4-BE49-F238E27FC236}">
                        <a16:creationId xmlns:a16="http://schemas.microsoft.com/office/drawing/2014/main" id="{D88FC5DD-B189-0592-24C1-98CB88281A10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Arc 347">
                    <a:extLst>
                      <a:ext uri="{FF2B5EF4-FFF2-40B4-BE49-F238E27FC236}">
                        <a16:creationId xmlns:a16="http://schemas.microsoft.com/office/drawing/2014/main" id="{D919295A-25E5-B04A-19E0-BC5A705E9DA4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Arc 348">
                    <a:extLst>
                      <a:ext uri="{FF2B5EF4-FFF2-40B4-BE49-F238E27FC236}">
                        <a16:creationId xmlns:a16="http://schemas.microsoft.com/office/drawing/2014/main" id="{E1BF7969-CBAB-C78C-77DF-D49337636F8E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Arc 349">
                    <a:extLst>
                      <a:ext uri="{FF2B5EF4-FFF2-40B4-BE49-F238E27FC236}">
                        <a16:creationId xmlns:a16="http://schemas.microsoft.com/office/drawing/2014/main" id="{48AE0D23-B079-DF2B-2405-1B65AB14C617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18331A5F-676B-9378-19BA-E06F27AC54C5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41" name="Arc 340">
                    <a:extLst>
                      <a:ext uri="{FF2B5EF4-FFF2-40B4-BE49-F238E27FC236}">
                        <a16:creationId xmlns:a16="http://schemas.microsoft.com/office/drawing/2014/main" id="{2F1CF064-7ED0-CA84-76CA-64BC24C168A9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Arc 341">
                    <a:extLst>
                      <a:ext uri="{FF2B5EF4-FFF2-40B4-BE49-F238E27FC236}">
                        <a16:creationId xmlns:a16="http://schemas.microsoft.com/office/drawing/2014/main" id="{8BBF5F14-ECF7-C7FC-E933-66ADF469E064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Arc 342">
                    <a:extLst>
                      <a:ext uri="{FF2B5EF4-FFF2-40B4-BE49-F238E27FC236}">
                        <a16:creationId xmlns:a16="http://schemas.microsoft.com/office/drawing/2014/main" id="{CC83EBEA-6055-A176-A9B4-D12A8FE405E0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Arc 343">
                    <a:extLst>
                      <a:ext uri="{FF2B5EF4-FFF2-40B4-BE49-F238E27FC236}">
                        <a16:creationId xmlns:a16="http://schemas.microsoft.com/office/drawing/2014/main" id="{F1470893-BF54-22EE-7853-C75225CF4088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Arc 344">
                    <a:extLst>
                      <a:ext uri="{FF2B5EF4-FFF2-40B4-BE49-F238E27FC236}">
                        <a16:creationId xmlns:a16="http://schemas.microsoft.com/office/drawing/2014/main" id="{881D8452-A256-7E93-95D9-5FCB210A968B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FE8D37E7-7DC3-8635-5DCD-C0C7B66BB2BD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04ACB3BB-3055-F14D-77F0-A6954FA4D119}"/>
                </a:ext>
              </a:extLst>
            </p:cNvPr>
            <p:cNvGrpSpPr/>
            <p:nvPr/>
          </p:nvGrpSpPr>
          <p:grpSpPr>
            <a:xfrm rot="8679778">
              <a:off x="9708267" y="5296472"/>
              <a:ext cx="659445" cy="128044"/>
              <a:chOff x="8507503" y="4359347"/>
              <a:chExt cx="1372126" cy="264060"/>
            </a:xfrm>
          </p:grpSpPr>
          <p:sp>
            <p:nvSpPr>
              <p:cNvPr id="448" name="Rectangle: Rounded Corners 447">
                <a:extLst>
                  <a:ext uri="{FF2B5EF4-FFF2-40B4-BE49-F238E27FC236}">
                    <a16:creationId xmlns:a16="http://schemas.microsoft.com/office/drawing/2014/main" id="{7D389EC4-6D37-8208-C414-215ACD189918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EA62740C-4C57-2D58-A7FB-71A3F08C417B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0A695A52-4015-EFC1-8245-B256B7B0ADC5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53557DE6-5995-6877-B418-8703E3232071}"/>
                </a:ext>
              </a:extLst>
            </p:cNvPr>
            <p:cNvGrpSpPr/>
            <p:nvPr/>
          </p:nvGrpSpPr>
          <p:grpSpPr>
            <a:xfrm rot="3394837">
              <a:off x="9757142" y="4685347"/>
              <a:ext cx="659445" cy="128044"/>
              <a:chOff x="8507503" y="4359347"/>
              <a:chExt cx="1372126" cy="264060"/>
            </a:xfrm>
          </p:grpSpPr>
          <p:sp>
            <p:nvSpPr>
              <p:cNvPr id="452" name="Rectangle: Rounded Corners 451">
                <a:extLst>
                  <a:ext uri="{FF2B5EF4-FFF2-40B4-BE49-F238E27FC236}">
                    <a16:creationId xmlns:a16="http://schemas.microsoft.com/office/drawing/2014/main" id="{63E0580D-67CC-14E5-ABE4-A7C2BCFA8D25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CE0194A9-8492-5016-0653-40D6A160CCDE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1E8D1EB5-A186-3374-95C9-08FE15585438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F9E1BC4D-7C0F-5E1F-44B8-6B8862559E0B}"/>
                </a:ext>
              </a:extLst>
            </p:cNvPr>
            <p:cNvGrpSpPr/>
            <p:nvPr/>
          </p:nvGrpSpPr>
          <p:grpSpPr>
            <a:xfrm rot="14514155">
              <a:off x="10127054" y="4861008"/>
              <a:ext cx="659445" cy="128044"/>
              <a:chOff x="8507503" y="4359347"/>
              <a:chExt cx="1372126" cy="264060"/>
            </a:xfrm>
          </p:grpSpPr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1DECCA01-070E-5B4F-4E9C-2E8B5B18DB39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9F23C43B-7ED7-B442-9EF3-7078756123D5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82DA8565-1601-869B-E325-2F83A8F89CBC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CFEE91E0-CF6E-5303-21A9-25470B00F51A}"/>
                </a:ext>
              </a:extLst>
            </p:cNvPr>
            <p:cNvGrpSpPr/>
            <p:nvPr/>
          </p:nvGrpSpPr>
          <p:grpSpPr>
            <a:xfrm rot="9326386">
              <a:off x="9934721" y="5730226"/>
              <a:ext cx="659445" cy="128044"/>
              <a:chOff x="8507503" y="4359347"/>
              <a:chExt cx="1372126" cy="264060"/>
            </a:xfrm>
          </p:grpSpPr>
          <p:sp>
            <p:nvSpPr>
              <p:cNvPr id="460" name="Rectangle: Rounded Corners 459">
                <a:extLst>
                  <a:ext uri="{FF2B5EF4-FFF2-40B4-BE49-F238E27FC236}">
                    <a16:creationId xmlns:a16="http://schemas.microsoft.com/office/drawing/2014/main" id="{1B6D1FFB-6085-EA2F-FAA6-815F7A880248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DD8988F9-F768-BE86-189A-A82779BE626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298110B-4388-3AEA-33A5-0F97DEAE0037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6DB50BF1-8390-568A-4597-CE5273D4280B}"/>
                </a:ext>
              </a:extLst>
            </p:cNvPr>
            <p:cNvGrpSpPr/>
            <p:nvPr/>
          </p:nvGrpSpPr>
          <p:grpSpPr>
            <a:xfrm rot="11261670">
              <a:off x="10251116" y="4471461"/>
              <a:ext cx="659445" cy="128044"/>
              <a:chOff x="8507503" y="4359347"/>
              <a:chExt cx="1372126" cy="264060"/>
            </a:xfrm>
          </p:grpSpPr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47D323CD-F544-4F22-2744-4A7A8E646A5A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350BD6A7-00D1-CF66-84E7-F3A812FCF2B7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49281A72-9779-0873-5374-DED5CBB4654B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0CA3C8F9-5E46-6AA4-C05C-4BE92CDAC52E}"/>
                </a:ext>
              </a:extLst>
            </p:cNvPr>
            <p:cNvGrpSpPr/>
            <p:nvPr/>
          </p:nvGrpSpPr>
          <p:grpSpPr>
            <a:xfrm rot="14646852">
              <a:off x="10337122" y="5554310"/>
              <a:ext cx="659445" cy="128044"/>
              <a:chOff x="8507503" y="4359347"/>
              <a:chExt cx="1372126" cy="264060"/>
            </a:xfrm>
          </p:grpSpPr>
          <p:sp>
            <p:nvSpPr>
              <p:cNvPr id="468" name="Rectangle: Rounded Corners 467">
                <a:extLst>
                  <a:ext uri="{FF2B5EF4-FFF2-40B4-BE49-F238E27FC236}">
                    <a16:creationId xmlns:a16="http://schemas.microsoft.com/office/drawing/2014/main" id="{B66ACBBA-1668-B27A-A33C-038B94C9833D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2DA8CCC0-28D3-BE77-9990-94A43E89673D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D943D5B3-2205-8880-541D-F323A986F69B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8D43AC67-CC80-F0A6-26BD-F7FFEB2804B4}"/>
                </a:ext>
              </a:extLst>
            </p:cNvPr>
            <p:cNvGrpSpPr/>
            <p:nvPr/>
          </p:nvGrpSpPr>
          <p:grpSpPr>
            <a:xfrm rot="8679778">
              <a:off x="9860667" y="5448872"/>
              <a:ext cx="659445" cy="128044"/>
              <a:chOff x="8507503" y="4359347"/>
              <a:chExt cx="1372126" cy="264060"/>
            </a:xfrm>
          </p:grpSpPr>
          <p:sp>
            <p:nvSpPr>
              <p:cNvPr id="472" name="Rectangle: Rounded Corners 471">
                <a:extLst>
                  <a:ext uri="{FF2B5EF4-FFF2-40B4-BE49-F238E27FC236}">
                    <a16:creationId xmlns:a16="http://schemas.microsoft.com/office/drawing/2014/main" id="{5E5DBEBE-1900-C8A3-1184-8440E697FE3D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0DAF545A-F9D0-5D2F-E3F5-FA5046BB53D8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69EFD77-4070-1FED-0DB8-A2561CB98AC7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F9F4A5BE-B4F6-BFD9-B4F4-6C06AD51E7A1}"/>
                </a:ext>
              </a:extLst>
            </p:cNvPr>
            <p:cNvGrpSpPr/>
            <p:nvPr/>
          </p:nvGrpSpPr>
          <p:grpSpPr>
            <a:xfrm rot="11651576">
              <a:off x="10586443" y="4735216"/>
              <a:ext cx="659445" cy="128044"/>
              <a:chOff x="8507503" y="4359347"/>
              <a:chExt cx="1372126" cy="264060"/>
            </a:xfrm>
          </p:grpSpPr>
          <p:sp>
            <p:nvSpPr>
              <p:cNvPr id="476" name="Rectangle: Rounded Corners 475">
                <a:extLst>
                  <a:ext uri="{FF2B5EF4-FFF2-40B4-BE49-F238E27FC236}">
                    <a16:creationId xmlns:a16="http://schemas.microsoft.com/office/drawing/2014/main" id="{9D950921-051C-9F09-0A71-DFA0E1B0ADA0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C2B7C1DA-5EC2-C7A2-F527-498B11CE2E3C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44A9A0BD-B487-254A-D552-9101D64B67C3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4D85D606-0348-D723-AC17-C6A6F9005ECD}"/>
                </a:ext>
              </a:extLst>
            </p:cNvPr>
            <p:cNvGrpSpPr/>
            <p:nvPr/>
          </p:nvGrpSpPr>
          <p:grpSpPr>
            <a:xfrm rot="13651307">
              <a:off x="9259956" y="5525968"/>
              <a:ext cx="659445" cy="128044"/>
              <a:chOff x="8507503" y="4359347"/>
              <a:chExt cx="1372126" cy="264060"/>
            </a:xfrm>
          </p:grpSpPr>
          <p:sp>
            <p:nvSpPr>
              <p:cNvPr id="480" name="Rectangle: Rounded Corners 479">
                <a:extLst>
                  <a:ext uri="{FF2B5EF4-FFF2-40B4-BE49-F238E27FC236}">
                    <a16:creationId xmlns:a16="http://schemas.microsoft.com/office/drawing/2014/main" id="{19A34559-446A-8A64-052E-D61E30FF616D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C802570-CCA2-AEAB-179E-3870CB612A61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B1AB8D69-C157-EB05-ADA7-D1262F5FFA7E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C790ECBD-AA46-5C95-3E79-2D2C9171BC1A}"/>
                </a:ext>
              </a:extLst>
            </p:cNvPr>
            <p:cNvGrpSpPr/>
            <p:nvPr/>
          </p:nvGrpSpPr>
          <p:grpSpPr>
            <a:xfrm rot="10800000">
              <a:off x="10126481" y="5898268"/>
              <a:ext cx="659445" cy="128044"/>
              <a:chOff x="8507503" y="4359347"/>
              <a:chExt cx="1372126" cy="264060"/>
            </a:xfrm>
          </p:grpSpPr>
          <p:sp>
            <p:nvSpPr>
              <p:cNvPr id="484" name="Rectangle: Rounded Corners 483">
                <a:extLst>
                  <a:ext uri="{FF2B5EF4-FFF2-40B4-BE49-F238E27FC236}">
                    <a16:creationId xmlns:a16="http://schemas.microsoft.com/office/drawing/2014/main" id="{EE6D561C-A287-1EA6-BA42-F58BD5F2B2FC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6FFC4823-6589-51F6-81BD-9870F6E45D21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08626C79-B1EA-35B7-1A2D-C8F734EBF9C4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D5A2FE96-6B19-344F-FC11-2A64BF8C4716}"/>
                </a:ext>
              </a:extLst>
            </p:cNvPr>
            <p:cNvGrpSpPr/>
            <p:nvPr/>
          </p:nvGrpSpPr>
          <p:grpSpPr>
            <a:xfrm rot="10800000">
              <a:off x="9883723" y="3787408"/>
              <a:ext cx="659445" cy="128044"/>
              <a:chOff x="8507503" y="4359347"/>
              <a:chExt cx="1372126" cy="264060"/>
            </a:xfrm>
          </p:grpSpPr>
          <p:sp>
            <p:nvSpPr>
              <p:cNvPr id="488" name="Rectangle: Rounded Corners 487">
                <a:extLst>
                  <a:ext uri="{FF2B5EF4-FFF2-40B4-BE49-F238E27FC236}">
                    <a16:creationId xmlns:a16="http://schemas.microsoft.com/office/drawing/2014/main" id="{C35CC10D-DA3A-C7F7-28E8-9509C2305785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A01511E6-041A-3F66-898F-A8FBE4284FEF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2D8405A8-EB46-A59A-8D2D-845C1A8CADAF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78E20E-9E3A-18AF-E94D-AB07DA6E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11233831" cy="792162"/>
          </a:xfrm>
        </p:spPr>
        <p:txBody>
          <a:bodyPr/>
          <a:lstStyle/>
          <a:p>
            <a:r>
              <a:rPr lang="en-US" sz="3200" dirty="0"/>
              <a:t>Vancomycin, the most commonly-used treatment for CDI, is also a broad-spectrum antibiotic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03985D3-D240-7ACB-C24C-DDAA934E0007}"/>
              </a:ext>
            </a:extLst>
          </p:cNvPr>
          <p:cNvGrpSpPr/>
          <p:nvPr/>
        </p:nvGrpSpPr>
        <p:grpSpPr>
          <a:xfrm>
            <a:off x="9261311" y="3442511"/>
            <a:ext cx="2449048" cy="2467064"/>
            <a:chOff x="9133352" y="3659100"/>
            <a:chExt cx="2449048" cy="2467064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791C372-D1CF-C3CA-DD0B-D800F2D87691}"/>
                </a:ext>
              </a:extLst>
            </p:cNvPr>
            <p:cNvSpPr/>
            <p:nvPr/>
          </p:nvSpPr>
          <p:spPr>
            <a:xfrm>
              <a:off x="9133352" y="3659100"/>
              <a:ext cx="2449048" cy="24670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08653FE-4CDE-B54B-2E0C-4ED513C99441}"/>
                </a:ext>
              </a:extLst>
            </p:cNvPr>
            <p:cNvGrpSpPr/>
            <p:nvPr/>
          </p:nvGrpSpPr>
          <p:grpSpPr>
            <a:xfrm rot="6940164">
              <a:off x="9169177" y="4662613"/>
              <a:ext cx="659445" cy="128044"/>
              <a:chOff x="8507503" y="4359347"/>
              <a:chExt cx="1372126" cy="264060"/>
            </a:xfrm>
          </p:grpSpPr>
          <p:sp>
            <p:nvSpPr>
              <p:cNvPr id="321" name="Rectangle: Rounded Corners 320">
                <a:extLst>
                  <a:ext uri="{FF2B5EF4-FFF2-40B4-BE49-F238E27FC236}">
                    <a16:creationId xmlns:a16="http://schemas.microsoft.com/office/drawing/2014/main" id="{DE15CD90-F677-F1CA-E5E9-0D8CBBA541BF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7C5220F0-179B-FEA0-C5C1-BCFC94C3F84C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FC0B9E5-3BE9-8BA8-C678-96C51039F02F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C11802F-AC4F-F9AB-42E0-6EEF3CE52019}"/>
                </a:ext>
              </a:extLst>
            </p:cNvPr>
            <p:cNvGrpSpPr/>
            <p:nvPr/>
          </p:nvGrpSpPr>
          <p:grpSpPr>
            <a:xfrm>
              <a:off x="9574132" y="4042522"/>
              <a:ext cx="723172" cy="359793"/>
              <a:chOff x="8185102" y="2031667"/>
              <a:chExt cx="1886288" cy="971883"/>
            </a:xfrm>
          </p:grpSpPr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84E5443D-B693-C20C-5D5D-FE1F2014F37D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E8AB7A3-25F7-7179-A5D3-315C499FB1DE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0CB81D9-E942-9FDE-BF64-B4650200BE32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3E2914A-6B93-914C-274E-654EEFEF1323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0495C5B-EC24-A5AC-5D74-9C0CCD224E32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7249A62F-E437-4961-BD26-F707E3BA7F79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92D52C8-988B-0746-39CC-F0923FC76BC4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16163890-42C6-572C-A0A3-3831F699056B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9B1C9640-8BFA-6E9A-3B15-DE8292CD2C89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59B80A95-8867-2555-3934-206BF9CA588B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00300A4-7D23-CC9C-9108-F2133C0824F3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C1A9AC2A-E532-BC85-7B8D-A4F3CB8386DF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497457D-21B1-6933-2FA3-CB5122DB8A9F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4A192A19-6C7F-DEF1-C1CC-6DB0A314108B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BA146883-53B5-FFA0-1BEA-36B2091E176A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D3B128C-6A55-B18D-DA0B-4468E2B28D5F}"/>
                </a:ext>
              </a:extLst>
            </p:cNvPr>
            <p:cNvSpPr/>
            <p:nvPr/>
          </p:nvSpPr>
          <p:spPr>
            <a:xfrm>
              <a:off x="9538661" y="5035578"/>
              <a:ext cx="271537" cy="25550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AC45DAD-020E-1CCD-86FA-21201D0D3F57}"/>
                </a:ext>
              </a:extLst>
            </p:cNvPr>
            <p:cNvGrpSpPr/>
            <p:nvPr/>
          </p:nvGrpSpPr>
          <p:grpSpPr>
            <a:xfrm rot="17932157">
              <a:off x="10796982" y="5197581"/>
              <a:ext cx="749751" cy="178534"/>
              <a:chOff x="10159678" y="5063761"/>
              <a:chExt cx="1305293" cy="327148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E6B1865F-5169-029D-DD43-A2B704B69BBD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276" name="Rectangle: Rounded Corners 275">
                  <a:extLst>
                    <a:ext uri="{FF2B5EF4-FFF2-40B4-BE49-F238E27FC236}">
                      <a16:creationId xmlns:a16="http://schemas.microsoft.com/office/drawing/2014/main" id="{BAD7A19D-9095-8999-77A6-1C2B0F97C9FB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94A82D3D-581B-847D-02A6-29D252884225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F9E8E636-CABC-F0EB-7748-2ED5A926749E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32B81E5-0663-DAF4-F6C1-4194CDD41CAD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03BC1636-34EE-AC05-C304-17A46C4F4297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B4E035B9-7D07-D815-307D-EE3214AA5DAF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F6C2D9C4-0ACF-B47D-0D4D-51B06C6A016A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119B4021-14D7-4B8F-51AA-CBC83BD72760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D1BF9467-C677-1557-0F38-05B5B9D37201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AF669DDB-E259-CFAC-F136-B0D7AE062EBA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94CD4277-3A87-42D4-0547-6405DB352A7B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16653272-6E96-1F28-7EDD-4850F4065DB7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0DE133AC-FDB9-93DA-B245-56886CAC6E20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5D79A58-94CD-4F2B-6CAA-487CC9B6ADC8}"/>
                </a:ext>
              </a:extLst>
            </p:cNvPr>
            <p:cNvSpPr/>
            <p:nvPr/>
          </p:nvSpPr>
          <p:spPr>
            <a:xfrm rot="15825541">
              <a:off x="9573838" y="4771990"/>
              <a:ext cx="429234" cy="144731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DDB1C69-C695-8D11-804F-AF3071059321}"/>
                </a:ext>
              </a:extLst>
            </p:cNvPr>
            <p:cNvSpPr/>
            <p:nvPr/>
          </p:nvSpPr>
          <p:spPr>
            <a:xfrm rot="2772308">
              <a:off x="10917158" y="4369289"/>
              <a:ext cx="519017" cy="150744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3A92E9B-6402-2A00-B598-5BBA95A460B9}"/>
                </a:ext>
              </a:extLst>
            </p:cNvPr>
            <p:cNvSpPr/>
            <p:nvPr/>
          </p:nvSpPr>
          <p:spPr>
            <a:xfrm rot="19586746">
              <a:off x="10669608" y="5127798"/>
              <a:ext cx="493116" cy="158662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3BE0C54-8A6E-7CEA-A7DA-CE16059D34B7}"/>
                </a:ext>
              </a:extLst>
            </p:cNvPr>
            <p:cNvGrpSpPr/>
            <p:nvPr/>
          </p:nvGrpSpPr>
          <p:grpSpPr>
            <a:xfrm rot="18899644">
              <a:off x="10410494" y="3779016"/>
              <a:ext cx="460145" cy="708348"/>
              <a:chOff x="9552252" y="4172540"/>
              <a:chExt cx="801098" cy="1297985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E3C3C270-007C-40F6-4209-E9224D6758E0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F9C001BA-DA7A-5D34-3181-C16D22C87F95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248" name="Rectangle: Rounded Corners 247">
                    <a:extLst>
                      <a:ext uri="{FF2B5EF4-FFF2-40B4-BE49-F238E27FC236}">
                        <a16:creationId xmlns:a16="http://schemas.microsoft.com/office/drawing/2014/main" id="{C5E57331-C3F4-2DEE-F129-C829294632F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7D01DFD2-90F2-DF3D-3F45-524F1480BF79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44EF4EF3-3718-FDB0-8204-78A34D8C6116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80DCBE50-22C9-31D2-E8F2-2437B834ED5B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243" name="Arc 242">
                    <a:extLst>
                      <a:ext uri="{FF2B5EF4-FFF2-40B4-BE49-F238E27FC236}">
                        <a16:creationId xmlns:a16="http://schemas.microsoft.com/office/drawing/2014/main" id="{0931EE1D-272B-6016-2900-FB649B0DB7B9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Arc 243">
                    <a:extLst>
                      <a:ext uri="{FF2B5EF4-FFF2-40B4-BE49-F238E27FC236}">
                        <a16:creationId xmlns:a16="http://schemas.microsoft.com/office/drawing/2014/main" id="{7B3E8114-00D5-8DB6-80D5-36133926C8C8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Arc 244">
                    <a:extLst>
                      <a:ext uri="{FF2B5EF4-FFF2-40B4-BE49-F238E27FC236}">
                        <a16:creationId xmlns:a16="http://schemas.microsoft.com/office/drawing/2014/main" id="{F7C0E04C-1AEA-A505-A84A-90189C106BFF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Arc 245">
                    <a:extLst>
                      <a:ext uri="{FF2B5EF4-FFF2-40B4-BE49-F238E27FC236}">
                        <a16:creationId xmlns:a16="http://schemas.microsoft.com/office/drawing/2014/main" id="{4086013E-7904-440B-1EBA-58B64411D5F3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Arc 246">
                    <a:extLst>
                      <a:ext uri="{FF2B5EF4-FFF2-40B4-BE49-F238E27FC236}">
                        <a16:creationId xmlns:a16="http://schemas.microsoft.com/office/drawing/2014/main" id="{9E88B413-6FD1-1491-07C1-823AACD3AF4B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41ECAC8A-4857-E60D-A210-F8100192296D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238" name="Arc 237">
                    <a:extLst>
                      <a:ext uri="{FF2B5EF4-FFF2-40B4-BE49-F238E27FC236}">
                        <a16:creationId xmlns:a16="http://schemas.microsoft.com/office/drawing/2014/main" id="{DE0455C9-A0B8-8DB4-BBD2-05BA54CAAB99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Arc 238">
                    <a:extLst>
                      <a:ext uri="{FF2B5EF4-FFF2-40B4-BE49-F238E27FC236}">
                        <a16:creationId xmlns:a16="http://schemas.microsoft.com/office/drawing/2014/main" id="{54909CB5-3938-6618-11F8-7392D89D752B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Arc 239">
                    <a:extLst>
                      <a:ext uri="{FF2B5EF4-FFF2-40B4-BE49-F238E27FC236}">
                        <a16:creationId xmlns:a16="http://schemas.microsoft.com/office/drawing/2014/main" id="{216599E9-E0B2-4A00-BC1A-AF8AFD0EE15C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Arc 240">
                    <a:extLst>
                      <a:ext uri="{FF2B5EF4-FFF2-40B4-BE49-F238E27FC236}">
                        <a16:creationId xmlns:a16="http://schemas.microsoft.com/office/drawing/2014/main" id="{602DBA08-CC2D-4B00-E1D5-D51170254E2C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Arc 241">
                    <a:extLst>
                      <a:ext uri="{FF2B5EF4-FFF2-40B4-BE49-F238E27FC236}">
                        <a16:creationId xmlns:a16="http://schemas.microsoft.com/office/drawing/2014/main" id="{C71439F8-AB5E-E527-1349-4A9C331CED03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B908A7E6-08DC-77B7-43D6-70BF97773CF1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D69E3FD0-7009-7C16-FDBC-268B7C9C48C7}"/>
                </a:ext>
              </a:extLst>
            </p:cNvPr>
            <p:cNvGrpSpPr/>
            <p:nvPr/>
          </p:nvGrpSpPr>
          <p:grpSpPr>
            <a:xfrm rot="8679778">
              <a:off x="9708267" y="5296472"/>
              <a:ext cx="659445" cy="128044"/>
              <a:chOff x="8507503" y="4359347"/>
              <a:chExt cx="1372126" cy="264060"/>
            </a:xfrm>
          </p:grpSpPr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25B3BD1E-AB81-FB99-6AFE-28358E9D87D0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B4431FCA-8727-D091-E4A8-A7C5266F1556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1881FE34-C6E4-A865-C665-3AD7C2BABBC6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A689F84-F68B-FF1F-5A4B-8C606FCE37CC}"/>
                </a:ext>
              </a:extLst>
            </p:cNvPr>
            <p:cNvGrpSpPr/>
            <p:nvPr/>
          </p:nvGrpSpPr>
          <p:grpSpPr>
            <a:xfrm rot="3394837">
              <a:off x="9757142" y="4685347"/>
              <a:ext cx="659445" cy="128044"/>
              <a:chOff x="8507503" y="4359347"/>
              <a:chExt cx="1372126" cy="264060"/>
            </a:xfrm>
          </p:grpSpPr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3D3C5BDD-DB2D-D2F3-F073-B94C1AB5BCA8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97290B61-C2D3-85C3-458D-1C8CA191EA96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4376967C-C291-E6CC-DA10-EFF0DFF544BE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EDECBB1-99A9-90A3-1469-34D523950AD7}"/>
                </a:ext>
              </a:extLst>
            </p:cNvPr>
            <p:cNvGrpSpPr/>
            <p:nvPr/>
          </p:nvGrpSpPr>
          <p:grpSpPr>
            <a:xfrm rot="14514155">
              <a:off x="10127054" y="4861008"/>
              <a:ext cx="659445" cy="128044"/>
              <a:chOff x="8507503" y="4359347"/>
              <a:chExt cx="1372126" cy="264060"/>
            </a:xfrm>
          </p:grpSpPr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5CB2E71B-C643-D6B8-344D-E3B21624BDF5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C68633C8-46DD-CC80-A2A2-3B2B3D3C83F1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1B9CE279-5EF3-23D8-4D36-00FAED8A96B1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50099E3-63CA-4374-ABC3-C47B54C6643A}"/>
                </a:ext>
              </a:extLst>
            </p:cNvPr>
            <p:cNvGrpSpPr/>
            <p:nvPr/>
          </p:nvGrpSpPr>
          <p:grpSpPr>
            <a:xfrm rot="9326386">
              <a:off x="9934721" y="5730226"/>
              <a:ext cx="659445" cy="128044"/>
              <a:chOff x="8507503" y="4359347"/>
              <a:chExt cx="1372126" cy="264060"/>
            </a:xfrm>
          </p:grpSpPr>
          <p:sp>
            <p:nvSpPr>
              <p:cNvPr id="221" name="Rectangle: Rounded Corners 220">
                <a:extLst>
                  <a:ext uri="{FF2B5EF4-FFF2-40B4-BE49-F238E27FC236}">
                    <a16:creationId xmlns:a16="http://schemas.microsoft.com/office/drawing/2014/main" id="{B14E9CE9-8157-E770-00F9-49F0C769EC70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909A8017-2DFA-DB14-13F1-891DB5C32121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07DF9C61-716D-8307-C47E-6D02363210AE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BF31DE0-2CFB-74A7-1722-3C2CD851A82F}"/>
                </a:ext>
              </a:extLst>
            </p:cNvPr>
            <p:cNvGrpSpPr/>
            <p:nvPr/>
          </p:nvGrpSpPr>
          <p:grpSpPr>
            <a:xfrm rot="11261670">
              <a:off x="10251116" y="4471461"/>
              <a:ext cx="659445" cy="128044"/>
              <a:chOff x="8507503" y="4359347"/>
              <a:chExt cx="1372126" cy="264060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D37D40D8-1E41-2854-92EF-B2DD39EDA7EB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90754F6-F8B5-16F7-3744-2B5D6D619D2F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ED752B10-E15E-4BB1-E096-9C1153A1E943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9230668-5F89-DD0C-E5AF-234464304D28}"/>
                </a:ext>
              </a:extLst>
            </p:cNvPr>
            <p:cNvGrpSpPr/>
            <p:nvPr/>
          </p:nvGrpSpPr>
          <p:grpSpPr>
            <a:xfrm rot="14646852">
              <a:off x="10337122" y="5554310"/>
              <a:ext cx="659445" cy="128044"/>
              <a:chOff x="8507503" y="4359347"/>
              <a:chExt cx="1372126" cy="264060"/>
            </a:xfrm>
          </p:grpSpPr>
          <p:sp>
            <p:nvSpPr>
              <p:cNvPr id="215" name="Rectangle: Rounded Corners 214">
                <a:extLst>
                  <a:ext uri="{FF2B5EF4-FFF2-40B4-BE49-F238E27FC236}">
                    <a16:creationId xmlns:a16="http://schemas.microsoft.com/office/drawing/2014/main" id="{2B8D6C31-FA3E-FAB4-F23E-E5C52D8FDA7A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7CEC9E3D-404C-B2FB-01BC-1E7380736139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89B64C3-6467-62CA-B217-491466F1003C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C0DD49C1-7339-CC1B-CADE-01D9ED2A49BD}"/>
                </a:ext>
              </a:extLst>
            </p:cNvPr>
            <p:cNvGrpSpPr/>
            <p:nvPr/>
          </p:nvGrpSpPr>
          <p:grpSpPr>
            <a:xfrm rot="8679778">
              <a:off x="9860667" y="5448872"/>
              <a:ext cx="659445" cy="128044"/>
              <a:chOff x="8507503" y="4359347"/>
              <a:chExt cx="1372126" cy="264060"/>
            </a:xfrm>
          </p:grpSpPr>
          <p:sp>
            <p:nvSpPr>
              <p:cNvPr id="212" name="Rectangle: Rounded Corners 211">
                <a:extLst>
                  <a:ext uri="{FF2B5EF4-FFF2-40B4-BE49-F238E27FC236}">
                    <a16:creationId xmlns:a16="http://schemas.microsoft.com/office/drawing/2014/main" id="{84468381-9EF3-D9AC-DA72-592262C28917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AF6693AA-0823-E53E-D99F-6E1DB3F151D8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3897AFE-D26A-1FFC-AF02-A1A68E0F9D7D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4A21F99-BAE8-058A-E713-7AFF6E1A61F7}"/>
                </a:ext>
              </a:extLst>
            </p:cNvPr>
            <p:cNvGrpSpPr/>
            <p:nvPr/>
          </p:nvGrpSpPr>
          <p:grpSpPr>
            <a:xfrm rot="11651576">
              <a:off x="10586443" y="4735216"/>
              <a:ext cx="659445" cy="128044"/>
              <a:chOff x="8507503" y="4359347"/>
              <a:chExt cx="1372126" cy="264060"/>
            </a:xfrm>
          </p:grpSpPr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B4662E1B-037A-67B6-73E0-749EEC46D721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C6FFB356-E560-3F91-8F9B-C5E26A7EBB2F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835A3D64-9ABD-5F82-4B12-11DB59DC266C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D76E5A7E-F7CF-2910-0079-A8FB55021375}"/>
                </a:ext>
              </a:extLst>
            </p:cNvPr>
            <p:cNvGrpSpPr/>
            <p:nvPr/>
          </p:nvGrpSpPr>
          <p:grpSpPr>
            <a:xfrm rot="13651307">
              <a:off x="9259956" y="5525968"/>
              <a:ext cx="659445" cy="128044"/>
              <a:chOff x="8507503" y="4359347"/>
              <a:chExt cx="1372126" cy="264060"/>
            </a:xfrm>
          </p:grpSpPr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E9BC6DD8-52C0-E7B9-7306-0195BFE8B0C7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6132BB01-63D4-1BD5-91E0-29259F3E6D51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C315E5DB-D306-AF4F-EDD1-4F8A73026FC6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2182D46-3C91-AF03-A5BD-CAA44912EFB8}"/>
                </a:ext>
              </a:extLst>
            </p:cNvPr>
            <p:cNvGrpSpPr/>
            <p:nvPr/>
          </p:nvGrpSpPr>
          <p:grpSpPr>
            <a:xfrm rot="10800000">
              <a:off x="10126481" y="5898268"/>
              <a:ext cx="659445" cy="128044"/>
              <a:chOff x="8507503" y="4359347"/>
              <a:chExt cx="1372126" cy="264060"/>
            </a:xfrm>
          </p:grpSpPr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B674CA5E-4154-EC4E-C179-FBB1BF757875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73EABFC-67FE-ABD4-7B02-B1FAD024BC2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0F3152C6-9CCE-948B-1C7D-A6D252C493BD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5916640-48AD-6AA0-99D0-5ED635309B1B}"/>
                </a:ext>
              </a:extLst>
            </p:cNvPr>
            <p:cNvGrpSpPr/>
            <p:nvPr/>
          </p:nvGrpSpPr>
          <p:grpSpPr>
            <a:xfrm rot="10800000">
              <a:off x="9883723" y="3787408"/>
              <a:ext cx="659445" cy="128044"/>
              <a:chOff x="8507503" y="4359347"/>
              <a:chExt cx="1372126" cy="264060"/>
            </a:xfrm>
          </p:grpSpPr>
          <p:sp>
            <p:nvSpPr>
              <p:cNvPr id="182" name="Rectangle: Rounded Corners 181">
                <a:extLst>
                  <a:ext uri="{FF2B5EF4-FFF2-40B4-BE49-F238E27FC236}">
                    <a16:creationId xmlns:a16="http://schemas.microsoft.com/office/drawing/2014/main" id="{822BE64F-6251-1D78-3569-9FD78D102116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2129626F-B060-DD69-F11B-DC7E257E8D94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81E206A5-2C43-C8E8-7CEB-4886BA34764D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C34CB5-45CE-C8F1-BCEE-5D3D80FE0F53}"/>
              </a:ext>
            </a:extLst>
          </p:cNvPr>
          <p:cNvGrpSpPr/>
          <p:nvPr/>
        </p:nvGrpSpPr>
        <p:grpSpPr>
          <a:xfrm>
            <a:off x="4802223" y="3492129"/>
            <a:ext cx="2449048" cy="2467064"/>
            <a:chOff x="4802223" y="3659100"/>
            <a:chExt cx="2449048" cy="2467064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0832737-F81E-7E40-4007-8E572C9BC64F}"/>
                </a:ext>
              </a:extLst>
            </p:cNvPr>
            <p:cNvSpPr/>
            <p:nvPr/>
          </p:nvSpPr>
          <p:spPr>
            <a:xfrm>
              <a:off x="4802223" y="3659100"/>
              <a:ext cx="2449048" cy="24670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Rectangle: Rounded Corners 296">
              <a:extLst>
                <a:ext uri="{FF2B5EF4-FFF2-40B4-BE49-F238E27FC236}">
                  <a16:creationId xmlns:a16="http://schemas.microsoft.com/office/drawing/2014/main" id="{F6873C9A-3640-C2AC-2BD5-037F2C5541E6}"/>
                </a:ext>
              </a:extLst>
            </p:cNvPr>
            <p:cNvSpPr/>
            <p:nvPr/>
          </p:nvSpPr>
          <p:spPr>
            <a:xfrm rot="1540164">
              <a:off x="5098800" y="4485164"/>
              <a:ext cx="127176" cy="5033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F9DA0EE-BDDE-A45D-5838-56B63022C6B8}"/>
                </a:ext>
              </a:extLst>
            </p:cNvPr>
            <p:cNvSpPr/>
            <p:nvPr/>
          </p:nvSpPr>
          <p:spPr>
            <a:xfrm rot="6940164">
              <a:off x="4972117" y="4875798"/>
              <a:ext cx="187767" cy="1271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84E0625-3E2C-0F39-3014-BABE8B4CFEBE}"/>
                </a:ext>
              </a:extLst>
            </p:cNvPr>
            <p:cNvSpPr/>
            <p:nvPr/>
          </p:nvSpPr>
          <p:spPr>
            <a:xfrm rot="6940164">
              <a:off x="5176438" y="4450671"/>
              <a:ext cx="187767" cy="1271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239AEF0-1CA1-6390-7EED-C21A01A52A0C}"/>
                </a:ext>
              </a:extLst>
            </p:cNvPr>
            <p:cNvGrpSpPr/>
            <p:nvPr/>
          </p:nvGrpSpPr>
          <p:grpSpPr>
            <a:xfrm>
              <a:off x="5243003" y="4042522"/>
              <a:ext cx="723172" cy="359793"/>
              <a:chOff x="8185102" y="2031667"/>
              <a:chExt cx="1886288" cy="971883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94D33970-4ABF-C882-69FD-E0452E67CC42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78972D13-1FAC-6E2E-5D90-700F1F31FABD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EE3BF700-D6B7-A5DD-3DD0-9768687C245D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FF411706-1F6B-CC5B-E879-5F68A88B2E23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8A6EDB8-31C9-0C2A-2BC4-E332C1DF6697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29A46D7E-AD7F-4E1D-CDB7-E8CEE117814C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71BF4A1-D12B-6266-0460-452FA0B5B795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9AD89491-51FB-6F5A-3DEA-C390B036134A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1039A46D-F8C2-BA30-45F0-CB168A99903E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2847BDA0-CEA9-D847-2C9D-5A48E0158982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29F4532-28D4-6C2A-A86E-5AD3626B5A8F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FF9E9F6-5F8F-61F5-67C8-F28151EB3989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482ABC8-15ED-3BC4-C0F5-12CCFC15A05F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1ED7D30-54B9-3FEE-9054-AED792B55FCF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C877D6AF-2C34-AE7C-83C5-D82F489C39C1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B91174-C4E9-2F4E-A3E9-920C5BAA0ED8}"/>
                </a:ext>
              </a:extLst>
            </p:cNvPr>
            <p:cNvSpPr/>
            <p:nvPr/>
          </p:nvSpPr>
          <p:spPr>
            <a:xfrm>
              <a:off x="5207532" y="5035578"/>
              <a:ext cx="271537" cy="25550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E56AFA0-D8D5-F054-5FF8-0CD65730D137}"/>
                </a:ext>
              </a:extLst>
            </p:cNvPr>
            <p:cNvGrpSpPr/>
            <p:nvPr/>
          </p:nvGrpSpPr>
          <p:grpSpPr>
            <a:xfrm rot="17932157">
              <a:off x="6465853" y="5197581"/>
              <a:ext cx="749751" cy="178534"/>
              <a:chOff x="10159678" y="5063761"/>
              <a:chExt cx="1305293" cy="327148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C0B28441-6AC1-8923-F818-437541919932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264" name="Rectangle: Rounded Corners 263">
                  <a:extLst>
                    <a:ext uri="{FF2B5EF4-FFF2-40B4-BE49-F238E27FC236}">
                      <a16:creationId xmlns:a16="http://schemas.microsoft.com/office/drawing/2014/main" id="{CDF84423-73E9-DA57-66DF-A1C86934CDE5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295AC03E-42A2-126E-69A8-EA4F836FC30F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F84E4A79-A732-64CF-E81E-01EA2DBA8570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A988740-1A7F-2C22-46F2-2ECF993AEEC3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6232749-F1BB-BB32-9370-BD1799001DD5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29A6A49-8D5C-CEEC-CB24-231735650FA6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D9B285E0-3EA4-879D-3382-CE656D0B21AC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27E720FB-4063-D32E-5DD1-EF0A7317B43B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DEF132A1-1BA7-EA40-8B9F-8EB266EB0CC1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2F6E02D6-1E19-D68A-8A22-85A6CB5166C1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18F0D405-0D6A-0653-08C1-708C0FFCC74F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A7FDB6F-62F0-D57C-E7DE-E9D8198FEB69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4AD972CB-A315-2BCE-1D29-752DFEBFE337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49803AB-9444-B518-6908-AD403AE0AFFD}"/>
                </a:ext>
              </a:extLst>
            </p:cNvPr>
            <p:cNvSpPr/>
            <p:nvPr/>
          </p:nvSpPr>
          <p:spPr>
            <a:xfrm rot="15825541">
              <a:off x="5242709" y="4771990"/>
              <a:ext cx="429234" cy="144731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21B1937-FF70-5E84-E39B-D5266DF3764C}"/>
                </a:ext>
              </a:extLst>
            </p:cNvPr>
            <p:cNvSpPr/>
            <p:nvPr/>
          </p:nvSpPr>
          <p:spPr>
            <a:xfrm rot="2772308">
              <a:off x="6586029" y="4369289"/>
              <a:ext cx="519017" cy="150744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1A5D93E-1AB2-E002-34BE-6B6157D7060C}"/>
                </a:ext>
              </a:extLst>
            </p:cNvPr>
            <p:cNvGrpSpPr/>
            <p:nvPr/>
          </p:nvGrpSpPr>
          <p:grpSpPr>
            <a:xfrm rot="18899644">
              <a:off x="6079365" y="3779016"/>
              <a:ext cx="460145" cy="708348"/>
              <a:chOff x="9552252" y="4172540"/>
              <a:chExt cx="801098" cy="1297985"/>
            </a:xfrm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9CB9F459-4A8B-43D6-ADA8-EDF9B627D21B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EB03D4C9-FBBD-BC77-E798-B80391C47135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716FE10E-8530-2B6F-4785-3EC4BC8665F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766EF5BF-3789-3A01-F065-8CCE8AFC2D2B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CABC65E5-7A33-B270-F49B-F8C8711B0CC6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519C2F65-6ACF-B797-4C07-A45C544A7879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199" name="Arc 198">
                    <a:extLst>
                      <a:ext uri="{FF2B5EF4-FFF2-40B4-BE49-F238E27FC236}">
                        <a16:creationId xmlns:a16="http://schemas.microsoft.com/office/drawing/2014/main" id="{EB17C2BE-77C8-411D-3FF2-5615B0C93DDB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Arc 199">
                    <a:extLst>
                      <a:ext uri="{FF2B5EF4-FFF2-40B4-BE49-F238E27FC236}">
                        <a16:creationId xmlns:a16="http://schemas.microsoft.com/office/drawing/2014/main" id="{F9461FDC-B283-6661-0FE3-A628B9F45517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Arc 200">
                    <a:extLst>
                      <a:ext uri="{FF2B5EF4-FFF2-40B4-BE49-F238E27FC236}">
                        <a16:creationId xmlns:a16="http://schemas.microsoft.com/office/drawing/2014/main" id="{AFF94798-F508-1358-F3A8-987D943CB7E2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Arc 201">
                    <a:extLst>
                      <a:ext uri="{FF2B5EF4-FFF2-40B4-BE49-F238E27FC236}">
                        <a16:creationId xmlns:a16="http://schemas.microsoft.com/office/drawing/2014/main" id="{BEBEA0AA-5688-4592-80DE-7BAF24CDB35C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Arc 202">
                    <a:extLst>
                      <a:ext uri="{FF2B5EF4-FFF2-40B4-BE49-F238E27FC236}">
                        <a16:creationId xmlns:a16="http://schemas.microsoft.com/office/drawing/2014/main" id="{063B86D5-CE27-E919-FD42-547DD9344655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E9F8F8F5-948A-7D5D-A327-A0761644AC09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194" name="Arc 193">
                    <a:extLst>
                      <a:ext uri="{FF2B5EF4-FFF2-40B4-BE49-F238E27FC236}">
                        <a16:creationId xmlns:a16="http://schemas.microsoft.com/office/drawing/2014/main" id="{E3C0A9F9-3435-F7BB-DB77-762C53EAAD14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Arc 194">
                    <a:extLst>
                      <a:ext uri="{FF2B5EF4-FFF2-40B4-BE49-F238E27FC236}">
                        <a16:creationId xmlns:a16="http://schemas.microsoft.com/office/drawing/2014/main" id="{7305E2DE-048B-9BA1-CE47-A357BF59669A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Arc 195">
                    <a:extLst>
                      <a:ext uri="{FF2B5EF4-FFF2-40B4-BE49-F238E27FC236}">
                        <a16:creationId xmlns:a16="http://schemas.microsoft.com/office/drawing/2014/main" id="{980D56B5-C8A8-31E4-E8CF-292FAAEFFADB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Arc 196">
                    <a:extLst>
                      <a:ext uri="{FF2B5EF4-FFF2-40B4-BE49-F238E27FC236}">
                        <a16:creationId xmlns:a16="http://schemas.microsoft.com/office/drawing/2014/main" id="{32D9E1AE-C72B-4A25-E826-5BCF60F836D7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Arc 197">
                    <a:extLst>
                      <a:ext uri="{FF2B5EF4-FFF2-40B4-BE49-F238E27FC236}">
                        <a16:creationId xmlns:a16="http://schemas.microsoft.com/office/drawing/2014/main" id="{65977A31-44DA-4BC1-6148-68B77B072538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45FD8B28-6613-F962-4429-5D6CEB495B86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61D01049-D1DA-CC0C-1651-2FB59B055D36}"/>
                </a:ext>
              </a:extLst>
            </p:cNvPr>
            <p:cNvSpPr txBox="1"/>
            <p:nvPr/>
          </p:nvSpPr>
          <p:spPr>
            <a:xfrm>
              <a:off x="5341542" y="4679428"/>
              <a:ext cx="15133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Cure, but ongoing dysbiosis</a:t>
              </a:r>
            </a:p>
          </p:txBody>
        </p:sp>
      </p:grpSp>
      <p:sp>
        <p:nvSpPr>
          <p:cNvPr id="492" name="Arrow: Right 491">
            <a:extLst>
              <a:ext uri="{FF2B5EF4-FFF2-40B4-BE49-F238E27FC236}">
                <a16:creationId xmlns:a16="http://schemas.microsoft.com/office/drawing/2014/main" id="{A8AE0B52-C151-768F-64B9-176EAFAAF9DE}"/>
              </a:ext>
            </a:extLst>
          </p:cNvPr>
          <p:cNvSpPr/>
          <p:nvPr/>
        </p:nvSpPr>
        <p:spPr>
          <a:xfrm>
            <a:off x="7383783" y="4005421"/>
            <a:ext cx="1877527" cy="14257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difficile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recurrence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767A67ED-9A61-C83E-4B1C-BF37D90F8AEC}"/>
              </a:ext>
            </a:extLst>
          </p:cNvPr>
          <p:cNvSpPr txBox="1"/>
          <p:nvPr/>
        </p:nvSpPr>
        <p:spPr>
          <a:xfrm>
            <a:off x="7661513" y="507449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&gt;20%</a:t>
            </a:r>
          </a:p>
        </p:txBody>
      </p:sp>
      <p:sp>
        <p:nvSpPr>
          <p:cNvPr id="491" name="Arrow: Right 490">
            <a:extLst>
              <a:ext uri="{FF2B5EF4-FFF2-40B4-BE49-F238E27FC236}">
                <a16:creationId xmlns:a16="http://schemas.microsoft.com/office/drawing/2014/main" id="{D973C38D-B55E-EA92-8A06-9BFE3672075A}"/>
              </a:ext>
            </a:extLst>
          </p:cNvPr>
          <p:cNvSpPr/>
          <p:nvPr/>
        </p:nvSpPr>
        <p:spPr>
          <a:xfrm>
            <a:off x="3075277" y="4012792"/>
            <a:ext cx="1781185" cy="14257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Vancomycin</a:t>
            </a:r>
          </a:p>
        </p:txBody>
      </p:sp>
      <p:sp>
        <p:nvSpPr>
          <p:cNvPr id="325" name="Speech Bubble: Rectangle with Corners Rounded 324">
            <a:extLst>
              <a:ext uri="{FF2B5EF4-FFF2-40B4-BE49-F238E27FC236}">
                <a16:creationId xmlns:a16="http://schemas.microsoft.com/office/drawing/2014/main" id="{C71C5552-B89C-2445-ACD3-25343BC731E0}"/>
              </a:ext>
            </a:extLst>
          </p:cNvPr>
          <p:cNvSpPr/>
          <p:nvPr/>
        </p:nvSpPr>
        <p:spPr>
          <a:xfrm>
            <a:off x="7065367" y="1447514"/>
            <a:ext cx="3258412" cy="1902454"/>
          </a:xfrm>
          <a:prstGeom prst="wedgeRoundRectCallout">
            <a:avLst>
              <a:gd name="adj1" fmla="val -105822"/>
              <a:gd name="adj2" fmla="val 1059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24" name="Picture 323">
            <a:extLst>
              <a:ext uri="{FF2B5EF4-FFF2-40B4-BE49-F238E27FC236}">
                <a16:creationId xmlns:a16="http://schemas.microsoft.com/office/drawing/2014/main" id="{F2854FF5-AED4-4FFB-530B-140A5D9C1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470" y="1552495"/>
            <a:ext cx="2984929" cy="16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 animBg="1"/>
      <p:bldP spid="329" grpId="0"/>
      <p:bldP spid="3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4EF24-72BF-0C24-4D00-C40914261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0DB6-B80A-105E-6CBC-C0173B9B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219081"/>
            <a:ext cx="11582400" cy="792162"/>
          </a:xfrm>
        </p:spPr>
        <p:txBody>
          <a:bodyPr/>
          <a:lstStyle/>
          <a:p>
            <a:r>
              <a:rPr lang="en-US" sz="3200" dirty="0"/>
              <a:t>Toward optimal CDI treatment</a:t>
            </a:r>
          </a:p>
        </p:txBody>
      </p:sp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99191D10-CA80-B4D9-9AD1-07C41A3F23F7}"/>
              </a:ext>
            </a:extLst>
          </p:cNvPr>
          <p:cNvGrpSpPr/>
          <p:nvPr/>
        </p:nvGrpSpPr>
        <p:grpSpPr>
          <a:xfrm>
            <a:off x="7106716" y="1834433"/>
            <a:ext cx="4545689" cy="4025375"/>
            <a:chOff x="5265852" y="2880876"/>
            <a:chExt cx="3716256" cy="3271031"/>
          </a:xfrm>
        </p:grpSpPr>
        <p:graphicFrame>
          <p:nvGraphicFramePr>
            <p:cNvPr id="98" name="Content Placeholder 3">
              <a:extLst>
                <a:ext uri="{FF2B5EF4-FFF2-40B4-BE49-F238E27FC236}">
                  <a16:creationId xmlns:a16="http://schemas.microsoft.com/office/drawing/2014/main" id="{B1766A67-F869-7958-C222-C18163B81E3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265852" y="2880876"/>
            <a:ext cx="3716256" cy="26813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2A90C0-FAF8-EAEC-3C54-823345AF6640}"/>
                </a:ext>
              </a:extLst>
            </p:cNvPr>
            <p:cNvSpPr txBox="1"/>
            <p:nvPr/>
          </p:nvSpPr>
          <p:spPr>
            <a:xfrm>
              <a:off x="6572099" y="5823892"/>
              <a:ext cx="1177059" cy="328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3333CC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Ideal target</a:t>
              </a:r>
            </a:p>
          </p:txBody>
        </p:sp>
        <p:cxnSp>
          <p:nvCxnSpPr>
            <p:cNvPr id="2119" name="Straight Arrow Connector 2118">
              <a:extLst>
                <a:ext uri="{FF2B5EF4-FFF2-40B4-BE49-F238E27FC236}">
                  <a16:creationId xmlns:a16="http://schemas.microsoft.com/office/drawing/2014/main" id="{A2A0CC20-9189-7EDF-3FC7-65FE0295975B}"/>
                </a:ext>
              </a:extLst>
            </p:cNvPr>
            <p:cNvCxnSpPr>
              <a:cxnSpLocks/>
              <a:stCxn id="99" idx="0"/>
            </p:cNvCxnSpPr>
            <p:nvPr/>
          </p:nvCxnSpPr>
          <p:spPr>
            <a:xfrm flipV="1">
              <a:off x="7160628" y="4432472"/>
              <a:ext cx="0" cy="13914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0F535F-C021-FB24-6552-79A8ECF094E0}"/>
              </a:ext>
            </a:extLst>
          </p:cNvPr>
          <p:cNvSpPr/>
          <p:nvPr/>
        </p:nvSpPr>
        <p:spPr>
          <a:xfrm>
            <a:off x="863600" y="3326130"/>
            <a:ext cx="1228754" cy="737252"/>
          </a:xfrm>
          <a:custGeom>
            <a:avLst/>
            <a:gdLst>
              <a:gd name="connsiteX0" fmla="*/ 0 w 1228754"/>
              <a:gd name="connsiteY0" fmla="*/ 73725 h 737252"/>
              <a:gd name="connsiteX1" fmla="*/ 73725 w 1228754"/>
              <a:gd name="connsiteY1" fmla="*/ 0 h 737252"/>
              <a:gd name="connsiteX2" fmla="*/ 1155029 w 1228754"/>
              <a:gd name="connsiteY2" fmla="*/ 0 h 737252"/>
              <a:gd name="connsiteX3" fmla="*/ 1228754 w 1228754"/>
              <a:gd name="connsiteY3" fmla="*/ 73725 h 737252"/>
              <a:gd name="connsiteX4" fmla="*/ 1228754 w 1228754"/>
              <a:gd name="connsiteY4" fmla="*/ 663527 h 737252"/>
              <a:gd name="connsiteX5" fmla="*/ 1155029 w 1228754"/>
              <a:gd name="connsiteY5" fmla="*/ 737252 h 737252"/>
              <a:gd name="connsiteX6" fmla="*/ 73725 w 1228754"/>
              <a:gd name="connsiteY6" fmla="*/ 737252 h 737252"/>
              <a:gd name="connsiteX7" fmla="*/ 0 w 1228754"/>
              <a:gd name="connsiteY7" fmla="*/ 663527 h 737252"/>
              <a:gd name="connsiteX8" fmla="*/ 0 w 1228754"/>
              <a:gd name="connsiteY8" fmla="*/ 73725 h 7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754" h="737252">
                <a:moveTo>
                  <a:pt x="0" y="73725"/>
                </a:moveTo>
                <a:cubicBezTo>
                  <a:pt x="0" y="33008"/>
                  <a:pt x="33008" y="0"/>
                  <a:pt x="73725" y="0"/>
                </a:cubicBezTo>
                <a:lnTo>
                  <a:pt x="1155029" y="0"/>
                </a:lnTo>
                <a:cubicBezTo>
                  <a:pt x="1195746" y="0"/>
                  <a:pt x="1228754" y="33008"/>
                  <a:pt x="1228754" y="73725"/>
                </a:cubicBezTo>
                <a:lnTo>
                  <a:pt x="1228754" y="663527"/>
                </a:lnTo>
                <a:cubicBezTo>
                  <a:pt x="1228754" y="704244"/>
                  <a:pt x="1195746" y="737252"/>
                  <a:pt x="1155029" y="737252"/>
                </a:cubicBezTo>
                <a:lnTo>
                  <a:pt x="73725" y="737252"/>
                </a:lnTo>
                <a:cubicBezTo>
                  <a:pt x="33008" y="737252"/>
                  <a:pt x="0" y="704244"/>
                  <a:pt x="0" y="663527"/>
                </a:cubicBezTo>
                <a:lnTo>
                  <a:pt x="0" y="7372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6843" tIns="116843" rIns="116843" bIns="116843" numCol="1" spcCol="1270" anchor="ctr" anchorCtr="0">
            <a:noAutofit/>
          </a:bodyPr>
          <a:lstStyle/>
          <a:p>
            <a:pPr marL="0" marR="0" lvl="0" indent="0" algn="ctr" defTabSz="11112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113489-3007-9C22-2BC5-EFE412E6DFED}"/>
              </a:ext>
            </a:extLst>
          </p:cNvPr>
          <p:cNvSpPr/>
          <p:nvPr/>
        </p:nvSpPr>
        <p:spPr>
          <a:xfrm>
            <a:off x="2155819" y="3542390"/>
            <a:ext cx="324123" cy="304731"/>
          </a:xfrm>
          <a:custGeom>
            <a:avLst/>
            <a:gdLst>
              <a:gd name="connsiteX0" fmla="*/ 0 w 324123"/>
              <a:gd name="connsiteY0" fmla="*/ 60946 h 304731"/>
              <a:gd name="connsiteX1" fmla="*/ 171758 w 324123"/>
              <a:gd name="connsiteY1" fmla="*/ 60946 h 304731"/>
              <a:gd name="connsiteX2" fmla="*/ 171758 w 324123"/>
              <a:gd name="connsiteY2" fmla="*/ 0 h 304731"/>
              <a:gd name="connsiteX3" fmla="*/ 324123 w 324123"/>
              <a:gd name="connsiteY3" fmla="*/ 152366 h 304731"/>
              <a:gd name="connsiteX4" fmla="*/ 171758 w 324123"/>
              <a:gd name="connsiteY4" fmla="*/ 304731 h 304731"/>
              <a:gd name="connsiteX5" fmla="*/ 171758 w 324123"/>
              <a:gd name="connsiteY5" fmla="*/ 243785 h 304731"/>
              <a:gd name="connsiteX6" fmla="*/ 0 w 324123"/>
              <a:gd name="connsiteY6" fmla="*/ 243785 h 304731"/>
              <a:gd name="connsiteX7" fmla="*/ 0 w 324123"/>
              <a:gd name="connsiteY7" fmla="*/ 60946 h 30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123" h="304731">
                <a:moveTo>
                  <a:pt x="0" y="60946"/>
                </a:moveTo>
                <a:lnTo>
                  <a:pt x="171758" y="60946"/>
                </a:lnTo>
                <a:lnTo>
                  <a:pt x="171758" y="0"/>
                </a:lnTo>
                <a:lnTo>
                  <a:pt x="324123" y="152366"/>
                </a:lnTo>
                <a:lnTo>
                  <a:pt x="171758" y="304731"/>
                </a:lnTo>
                <a:lnTo>
                  <a:pt x="171758" y="243785"/>
                </a:lnTo>
                <a:lnTo>
                  <a:pt x="0" y="243785"/>
                </a:lnTo>
                <a:lnTo>
                  <a:pt x="0" y="6094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946" rIns="91419" bIns="60946" numCol="1" spcCol="1270" anchor="ctr" anchorCtr="0">
            <a:noAutofit/>
          </a:bodyPr>
          <a:lstStyle/>
          <a:p>
            <a:pPr marL="0" marR="0" lvl="0" indent="0" algn="ctr" defTabSz="5778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4EBFCBD-B448-4638-1DF3-56A4ACB34E40}"/>
              </a:ext>
            </a:extLst>
          </p:cNvPr>
          <p:cNvSpPr/>
          <p:nvPr/>
        </p:nvSpPr>
        <p:spPr>
          <a:xfrm>
            <a:off x="2475246" y="3326130"/>
            <a:ext cx="1228754" cy="737252"/>
          </a:xfrm>
          <a:custGeom>
            <a:avLst/>
            <a:gdLst>
              <a:gd name="connsiteX0" fmla="*/ 0 w 1228754"/>
              <a:gd name="connsiteY0" fmla="*/ 73725 h 737252"/>
              <a:gd name="connsiteX1" fmla="*/ 73725 w 1228754"/>
              <a:gd name="connsiteY1" fmla="*/ 0 h 737252"/>
              <a:gd name="connsiteX2" fmla="*/ 1155029 w 1228754"/>
              <a:gd name="connsiteY2" fmla="*/ 0 h 737252"/>
              <a:gd name="connsiteX3" fmla="*/ 1228754 w 1228754"/>
              <a:gd name="connsiteY3" fmla="*/ 73725 h 737252"/>
              <a:gd name="connsiteX4" fmla="*/ 1228754 w 1228754"/>
              <a:gd name="connsiteY4" fmla="*/ 663527 h 737252"/>
              <a:gd name="connsiteX5" fmla="*/ 1155029 w 1228754"/>
              <a:gd name="connsiteY5" fmla="*/ 737252 h 737252"/>
              <a:gd name="connsiteX6" fmla="*/ 73725 w 1228754"/>
              <a:gd name="connsiteY6" fmla="*/ 737252 h 737252"/>
              <a:gd name="connsiteX7" fmla="*/ 0 w 1228754"/>
              <a:gd name="connsiteY7" fmla="*/ 663527 h 737252"/>
              <a:gd name="connsiteX8" fmla="*/ 0 w 1228754"/>
              <a:gd name="connsiteY8" fmla="*/ 73725 h 7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754" h="737252">
                <a:moveTo>
                  <a:pt x="0" y="73725"/>
                </a:moveTo>
                <a:cubicBezTo>
                  <a:pt x="0" y="33008"/>
                  <a:pt x="33008" y="0"/>
                  <a:pt x="73725" y="0"/>
                </a:cubicBezTo>
                <a:lnTo>
                  <a:pt x="1155029" y="0"/>
                </a:lnTo>
                <a:cubicBezTo>
                  <a:pt x="1195746" y="0"/>
                  <a:pt x="1228754" y="33008"/>
                  <a:pt x="1228754" y="73725"/>
                </a:cubicBezTo>
                <a:lnTo>
                  <a:pt x="1228754" y="663527"/>
                </a:lnTo>
                <a:cubicBezTo>
                  <a:pt x="1228754" y="704244"/>
                  <a:pt x="1195746" y="737252"/>
                  <a:pt x="1155029" y="737252"/>
                </a:cubicBezTo>
                <a:lnTo>
                  <a:pt x="73725" y="737252"/>
                </a:lnTo>
                <a:cubicBezTo>
                  <a:pt x="33008" y="737252"/>
                  <a:pt x="0" y="704244"/>
                  <a:pt x="0" y="663527"/>
                </a:cubicBezTo>
                <a:lnTo>
                  <a:pt x="0" y="7372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6843" tIns="116843" rIns="116843" bIns="116843" numCol="1" spcCol="1270" anchor="ctr" anchorCtr="0">
            <a:noAutofit/>
          </a:bodyPr>
          <a:lstStyle/>
          <a:p>
            <a:pPr marL="0" marR="0" lvl="0" indent="0" algn="ctr" defTabSz="11112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RNA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97AA44-BB2C-6410-C59A-0EF29F1C45DB}"/>
              </a:ext>
            </a:extLst>
          </p:cNvPr>
          <p:cNvSpPr/>
          <p:nvPr/>
        </p:nvSpPr>
        <p:spPr>
          <a:xfrm>
            <a:off x="3762474" y="3542390"/>
            <a:ext cx="357681" cy="304731"/>
          </a:xfrm>
          <a:custGeom>
            <a:avLst/>
            <a:gdLst>
              <a:gd name="connsiteX0" fmla="*/ 0 w 357681"/>
              <a:gd name="connsiteY0" fmla="*/ 60946 h 304731"/>
              <a:gd name="connsiteX1" fmla="*/ 205316 w 357681"/>
              <a:gd name="connsiteY1" fmla="*/ 60946 h 304731"/>
              <a:gd name="connsiteX2" fmla="*/ 205316 w 357681"/>
              <a:gd name="connsiteY2" fmla="*/ 0 h 304731"/>
              <a:gd name="connsiteX3" fmla="*/ 357681 w 357681"/>
              <a:gd name="connsiteY3" fmla="*/ 152366 h 304731"/>
              <a:gd name="connsiteX4" fmla="*/ 205316 w 357681"/>
              <a:gd name="connsiteY4" fmla="*/ 304731 h 304731"/>
              <a:gd name="connsiteX5" fmla="*/ 205316 w 357681"/>
              <a:gd name="connsiteY5" fmla="*/ 243785 h 304731"/>
              <a:gd name="connsiteX6" fmla="*/ 0 w 357681"/>
              <a:gd name="connsiteY6" fmla="*/ 243785 h 304731"/>
              <a:gd name="connsiteX7" fmla="*/ 0 w 357681"/>
              <a:gd name="connsiteY7" fmla="*/ 60946 h 30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681" h="304731">
                <a:moveTo>
                  <a:pt x="0" y="60946"/>
                </a:moveTo>
                <a:lnTo>
                  <a:pt x="205316" y="60946"/>
                </a:lnTo>
                <a:lnTo>
                  <a:pt x="205316" y="0"/>
                </a:lnTo>
                <a:lnTo>
                  <a:pt x="357681" y="152366"/>
                </a:lnTo>
                <a:lnTo>
                  <a:pt x="205316" y="304731"/>
                </a:lnTo>
                <a:lnTo>
                  <a:pt x="205316" y="243785"/>
                </a:lnTo>
                <a:lnTo>
                  <a:pt x="0" y="243785"/>
                </a:lnTo>
                <a:lnTo>
                  <a:pt x="0" y="6094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0946" rIns="91419" bIns="60946" numCol="1" spcCol="1270" anchor="ctr" anchorCtr="0">
            <a:noAutofit/>
          </a:bodyPr>
          <a:lstStyle/>
          <a:p>
            <a:pPr marL="0" marR="0" lvl="0" indent="0" algn="ctr" defTabSz="5778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73577F-5612-9812-54E1-57F3BB2B2EBA}"/>
              </a:ext>
            </a:extLst>
          </p:cNvPr>
          <p:cNvSpPr/>
          <p:nvPr/>
        </p:nvSpPr>
        <p:spPr>
          <a:xfrm>
            <a:off x="4110962" y="3326130"/>
            <a:ext cx="1228754" cy="737252"/>
          </a:xfrm>
          <a:custGeom>
            <a:avLst/>
            <a:gdLst>
              <a:gd name="connsiteX0" fmla="*/ 0 w 1228754"/>
              <a:gd name="connsiteY0" fmla="*/ 73725 h 737252"/>
              <a:gd name="connsiteX1" fmla="*/ 73725 w 1228754"/>
              <a:gd name="connsiteY1" fmla="*/ 0 h 737252"/>
              <a:gd name="connsiteX2" fmla="*/ 1155029 w 1228754"/>
              <a:gd name="connsiteY2" fmla="*/ 0 h 737252"/>
              <a:gd name="connsiteX3" fmla="*/ 1228754 w 1228754"/>
              <a:gd name="connsiteY3" fmla="*/ 73725 h 737252"/>
              <a:gd name="connsiteX4" fmla="*/ 1228754 w 1228754"/>
              <a:gd name="connsiteY4" fmla="*/ 663527 h 737252"/>
              <a:gd name="connsiteX5" fmla="*/ 1155029 w 1228754"/>
              <a:gd name="connsiteY5" fmla="*/ 737252 h 737252"/>
              <a:gd name="connsiteX6" fmla="*/ 73725 w 1228754"/>
              <a:gd name="connsiteY6" fmla="*/ 737252 h 737252"/>
              <a:gd name="connsiteX7" fmla="*/ 0 w 1228754"/>
              <a:gd name="connsiteY7" fmla="*/ 663527 h 737252"/>
              <a:gd name="connsiteX8" fmla="*/ 0 w 1228754"/>
              <a:gd name="connsiteY8" fmla="*/ 73725 h 7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754" h="737252">
                <a:moveTo>
                  <a:pt x="0" y="73725"/>
                </a:moveTo>
                <a:cubicBezTo>
                  <a:pt x="0" y="33008"/>
                  <a:pt x="33008" y="0"/>
                  <a:pt x="73725" y="0"/>
                </a:cubicBezTo>
                <a:lnTo>
                  <a:pt x="1155029" y="0"/>
                </a:lnTo>
                <a:cubicBezTo>
                  <a:pt x="1195746" y="0"/>
                  <a:pt x="1228754" y="33008"/>
                  <a:pt x="1228754" y="73725"/>
                </a:cubicBezTo>
                <a:lnTo>
                  <a:pt x="1228754" y="663527"/>
                </a:lnTo>
                <a:cubicBezTo>
                  <a:pt x="1228754" y="704244"/>
                  <a:pt x="1195746" y="737252"/>
                  <a:pt x="1155029" y="737252"/>
                </a:cubicBezTo>
                <a:lnTo>
                  <a:pt x="73725" y="737252"/>
                </a:lnTo>
                <a:cubicBezTo>
                  <a:pt x="33008" y="737252"/>
                  <a:pt x="0" y="704244"/>
                  <a:pt x="0" y="663527"/>
                </a:cubicBezTo>
                <a:lnTo>
                  <a:pt x="0" y="7372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6843" tIns="116843" rIns="116843" bIns="116843" numCol="1" spcCol="1270" anchor="ctr" anchorCtr="0">
            <a:noAutofit/>
          </a:bodyPr>
          <a:lstStyle/>
          <a:p>
            <a:pPr marL="0" marR="0" lvl="0" indent="0" algn="ctr" defTabSz="11112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F13258-FDC5-B1D3-D4C6-C61662EAF91D}"/>
              </a:ext>
            </a:extLst>
          </p:cNvPr>
          <p:cNvSpPr/>
          <p:nvPr/>
        </p:nvSpPr>
        <p:spPr>
          <a:xfrm>
            <a:off x="4791067" y="4306495"/>
            <a:ext cx="1201277" cy="633232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Toxins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D042763-990E-7775-762F-AA38420F79B0}"/>
              </a:ext>
            </a:extLst>
          </p:cNvPr>
          <p:cNvSpPr/>
          <p:nvPr/>
        </p:nvSpPr>
        <p:spPr>
          <a:xfrm>
            <a:off x="4791066" y="5086739"/>
            <a:ext cx="1205313" cy="676187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Spore proteins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7F3A23EB-4BD1-7D81-92E9-636EFC411FC2}"/>
              </a:ext>
            </a:extLst>
          </p:cNvPr>
          <p:cNvCxnSpPr>
            <a:endCxn id="10" idx="1"/>
          </p:cNvCxnSpPr>
          <p:nvPr/>
        </p:nvCxnSpPr>
        <p:spPr>
          <a:xfrm rot="16200000" flipH="1">
            <a:off x="4324423" y="4156466"/>
            <a:ext cx="519633" cy="413656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DCC07E1-CAA2-1DAC-F4EF-92A64ADE6DFD}"/>
              </a:ext>
            </a:extLst>
          </p:cNvPr>
          <p:cNvCxnSpPr>
            <a:cxnSpLocks/>
            <a:endCxn id="40" idx="1"/>
          </p:cNvCxnSpPr>
          <p:nvPr/>
        </p:nvCxnSpPr>
        <p:spPr>
          <a:xfrm rot="16200000" flipH="1">
            <a:off x="3923562" y="4557329"/>
            <a:ext cx="1321354" cy="413654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6F9DC03-EA3A-9340-2685-5991CD83A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25" y="1580466"/>
            <a:ext cx="7211540" cy="1160202"/>
          </a:xfrm>
        </p:spPr>
        <p:txBody>
          <a:bodyPr/>
          <a:lstStyle/>
          <a:p>
            <a:pPr marL="342900" indent="-342900">
              <a:defRPr/>
            </a:pPr>
            <a:r>
              <a:rPr lang="en-US" sz="2400" dirty="0">
                <a:latin typeface="Arial" charset="0"/>
                <a:cs typeface="Arial" charset="0"/>
              </a:rPr>
              <a:t>Stop toxin production and sporulation (rapidly)</a:t>
            </a:r>
          </a:p>
          <a:p>
            <a:pPr marL="342900" indent="-342900">
              <a:defRPr/>
            </a:pPr>
            <a:r>
              <a:rPr lang="en-US" sz="2400" dirty="0">
                <a:latin typeface="Arial" charset="0"/>
                <a:cs typeface="Arial" charset="0"/>
              </a:rPr>
              <a:t>Cause minimal disruption of beneficial gut flora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1FB67AB-2EB0-AF03-41D9-74EFB7E1CD99}"/>
              </a:ext>
            </a:extLst>
          </p:cNvPr>
          <p:cNvSpPr/>
          <p:nvPr/>
        </p:nvSpPr>
        <p:spPr>
          <a:xfrm>
            <a:off x="3555794" y="2770994"/>
            <a:ext cx="1228754" cy="304731"/>
          </a:xfrm>
          <a:prstGeom prst="wedgeRoundRectCallout">
            <a:avLst>
              <a:gd name="adj1" fmla="val -21266"/>
              <a:gd name="adj2" fmla="val 182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Stop this!</a:t>
            </a:r>
          </a:p>
        </p:txBody>
      </p:sp>
    </p:spTree>
    <p:extLst>
      <p:ext uri="{BB962C8B-B14F-4D97-AF65-F5344CB8AC3E}">
        <p14:creationId xmlns:p14="http://schemas.microsoft.com/office/powerpoint/2010/main" val="19259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1AC47-87D7-C913-B764-FA40C396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2DD4-5B99-4F4D-9977-D16EF520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Methionyl tRNA synthetase (</a:t>
            </a:r>
            <a:r>
              <a:rPr lang="en-US" sz="3200" dirty="0" err="1"/>
              <a:t>MetRS</a:t>
            </a:r>
            <a:r>
              <a:rPr lang="en-US" sz="3200" dirty="0"/>
              <a:t>) is novel drug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DB55-4B84-A959-0F0D-CD730EE6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87207"/>
            <a:ext cx="6308651" cy="3949144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defRPr/>
            </a:pPr>
            <a:r>
              <a:rPr lang="en-US" sz="2400" dirty="0">
                <a:latin typeface="Arial" charset="0"/>
                <a:cs typeface="Arial" charset="0"/>
              </a:rPr>
              <a:t>Loads methionine to </a:t>
            </a:r>
            <a:r>
              <a:rPr lang="en-US" sz="2400" dirty="0" err="1">
                <a:latin typeface="Arial" charset="0"/>
                <a:cs typeface="Arial" charset="0"/>
              </a:rPr>
              <a:t>tRNA</a:t>
            </a:r>
            <a:r>
              <a:rPr lang="en-US" sz="2400" baseline="30000" dirty="0" err="1">
                <a:latin typeface="Arial" charset="0"/>
                <a:cs typeface="Arial" charset="0"/>
              </a:rPr>
              <a:t>fMet</a:t>
            </a:r>
            <a:r>
              <a:rPr lang="en-US" sz="2400" dirty="0">
                <a:latin typeface="Arial" charset="0"/>
                <a:cs typeface="Arial" charset="0"/>
              </a:rPr>
              <a:t> and </a:t>
            </a:r>
            <a:r>
              <a:rPr lang="en-US" sz="2400" dirty="0" err="1">
                <a:latin typeface="Arial" charset="0"/>
                <a:cs typeface="Arial" charset="0"/>
              </a:rPr>
              <a:t>tRNA</a:t>
            </a:r>
            <a:r>
              <a:rPr lang="en-US" sz="2400" baseline="30000" dirty="0" err="1">
                <a:latin typeface="Arial" charset="0"/>
                <a:cs typeface="Arial" charset="0"/>
              </a:rPr>
              <a:t>Met</a:t>
            </a:r>
            <a:endParaRPr lang="en-US" sz="2400" baseline="30000" dirty="0">
              <a:latin typeface="Arial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defRPr/>
            </a:pPr>
            <a:r>
              <a:rPr lang="en-US" sz="2400" dirty="0">
                <a:latin typeface="Arial" charset="0"/>
                <a:cs typeface="Arial" charset="0"/>
              </a:rPr>
              <a:t>Essential enzyme in all bacteria</a:t>
            </a:r>
          </a:p>
          <a:p>
            <a:pPr marL="342900" indent="-342900">
              <a:defRPr/>
            </a:pPr>
            <a:r>
              <a:rPr lang="en-US" sz="2400" dirty="0">
                <a:latin typeface="Arial" charset="0"/>
                <a:cs typeface="Arial" charset="0"/>
              </a:rPr>
              <a:t>Unique among tRNA synthetases</a:t>
            </a:r>
          </a:p>
          <a:p>
            <a:pPr marL="795338" lvl="1">
              <a:spcAft>
                <a:spcPts val="600"/>
              </a:spcAft>
              <a:defRPr/>
            </a:pPr>
            <a:r>
              <a:rPr lang="en-US" dirty="0">
                <a:latin typeface="Arial" charset="0"/>
                <a:cs typeface="Arial" charset="0"/>
              </a:rPr>
              <a:t>Needed for both initiation (</a:t>
            </a:r>
            <a:r>
              <a:rPr lang="en-US" dirty="0" err="1">
                <a:latin typeface="Arial" charset="0"/>
                <a:cs typeface="Arial" charset="0"/>
              </a:rPr>
              <a:t>fMet</a:t>
            </a:r>
            <a:r>
              <a:rPr lang="en-US" dirty="0">
                <a:latin typeface="Arial" charset="0"/>
                <a:cs typeface="Arial" charset="0"/>
              </a:rPr>
              <a:t>) and elongation (Met) steps</a:t>
            </a:r>
          </a:p>
          <a:p>
            <a:pPr marL="342900" indent="-342900">
              <a:defRPr/>
            </a:pPr>
            <a:r>
              <a:rPr lang="en-US" sz="2400" dirty="0">
                <a:latin typeface="Arial" charset="0"/>
                <a:cs typeface="Arial" charset="0"/>
              </a:rPr>
              <a:t>Bacterial and eukaryotic enzymes are different</a:t>
            </a:r>
          </a:p>
          <a:p>
            <a:pPr marL="687388" lvl="1" indent="-342900">
              <a:defRPr/>
            </a:pPr>
            <a:r>
              <a:rPr lang="en-US" dirty="0">
                <a:latin typeface="Arial" charset="0"/>
                <a:cs typeface="Arial" charset="0"/>
              </a:rPr>
              <a:t>Large safety window</a:t>
            </a:r>
          </a:p>
        </p:txBody>
      </p:sp>
      <p:pic>
        <p:nvPicPr>
          <p:cNvPr id="6" name="Picture 3" descr="ribosome5">
            <a:extLst>
              <a:ext uri="{FF2B5EF4-FFF2-40B4-BE49-F238E27FC236}">
                <a16:creationId xmlns:a16="http://schemas.microsoft.com/office/drawing/2014/main" id="{3C956BAB-22FA-E85C-B655-03259188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013" y="1830149"/>
            <a:ext cx="4970554" cy="3789416"/>
          </a:xfrm>
          <a:prstGeom prst="rect">
            <a:avLst/>
          </a:prstGeom>
          <a:noFill/>
          <a:ln w="19050">
            <a:solidFill>
              <a:srgbClr val="2A406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759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219F8-E544-1E9F-233C-E9E19D69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10886-0BCB-14B8-618F-FBBB9196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charset="0"/>
                <a:cs typeface="Arial" charset="0"/>
              </a:rPr>
              <a:t>CRS3123 is a potent inhibitor of </a:t>
            </a:r>
            <a:r>
              <a:rPr lang="en-US" sz="3200" i="1" dirty="0">
                <a:latin typeface="Arial" charset="0"/>
                <a:cs typeface="Arial" charset="0"/>
              </a:rPr>
              <a:t>C. difficile</a:t>
            </a:r>
            <a:r>
              <a:rPr lang="en-US" sz="3200" dirty="0"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cs typeface="Arial" charset="0"/>
              </a:rPr>
              <a:t>MetRS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CA69-8498-0B08-7847-95911F75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Identified from </a:t>
            </a:r>
            <a:r>
              <a:rPr lang="en-US" sz="2400" dirty="0" err="1"/>
              <a:t>diaryldiamine</a:t>
            </a:r>
            <a:r>
              <a:rPr lang="en-US" sz="2400" dirty="0"/>
              <a:t> SAR series</a:t>
            </a:r>
          </a:p>
          <a:p>
            <a:pPr lvl="1"/>
            <a:r>
              <a:rPr lang="en-US" sz="2000" dirty="0"/>
              <a:t>Originally licensed from GSK</a:t>
            </a:r>
          </a:p>
          <a:p>
            <a:r>
              <a:rPr lang="en-US" sz="2400" dirty="0"/>
              <a:t>Small molecule, fully synthetic</a:t>
            </a:r>
          </a:p>
          <a:p>
            <a:r>
              <a:rPr lang="en-US" sz="2400" dirty="0"/>
              <a:t>One chiral center</a:t>
            </a:r>
          </a:p>
          <a:p>
            <a:r>
              <a:rPr lang="en-US" sz="2400" dirty="0"/>
              <a:t>Only R-enantiomer is active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57BAFC-A9D5-1CA0-C048-6DA5F5234943}"/>
              </a:ext>
            </a:extLst>
          </p:cNvPr>
          <p:cNvGrpSpPr/>
          <p:nvPr/>
        </p:nvGrpSpPr>
        <p:grpSpPr>
          <a:xfrm>
            <a:off x="6960804" y="3830805"/>
            <a:ext cx="4377867" cy="2129013"/>
            <a:chOff x="638283" y="4812116"/>
            <a:chExt cx="2495004" cy="12191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8D5430-1011-CE71-717D-714727ED5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A9FFFF"/>
                </a:clrFrom>
                <a:clrTo>
                  <a:srgbClr val="A9FFFF">
                    <a:alpha val="0"/>
                  </a:srgbClr>
                </a:clrTo>
              </a:clrChange>
              <a:duotone>
                <a:prstClr val="black"/>
                <a:schemeClr val="bg2">
                  <a:alpha val="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7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9" r="-2517" b="-7232"/>
            <a:stretch/>
          </p:blipFill>
          <p:spPr>
            <a:xfrm>
              <a:off x="638283" y="4812116"/>
              <a:ext cx="2495004" cy="121913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2A406C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D771CF-7896-63DB-2BCB-25BD6F367B7B}"/>
                </a:ext>
              </a:extLst>
            </p:cNvPr>
            <p:cNvSpPr txBox="1"/>
            <p:nvPr/>
          </p:nvSpPr>
          <p:spPr>
            <a:xfrm>
              <a:off x="2527786" y="5820125"/>
              <a:ext cx="534931" cy="1586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CRS3123</a:t>
              </a:r>
            </a:p>
          </p:txBody>
        </p:sp>
      </p:grpSp>
      <p:graphicFrame>
        <p:nvGraphicFramePr>
          <p:cNvPr id="9" name="Group 103">
            <a:extLst>
              <a:ext uri="{FF2B5EF4-FFF2-40B4-BE49-F238E27FC236}">
                <a16:creationId xmlns:a16="http://schemas.microsoft.com/office/drawing/2014/main" id="{FDC0ADDA-C872-69C2-027F-648FF3B6563B}"/>
              </a:ext>
            </a:extLst>
          </p:cNvPr>
          <p:cNvGraphicFramePr>
            <a:graphicFrameLocks/>
          </p:cNvGraphicFramePr>
          <p:nvPr/>
        </p:nvGraphicFramePr>
        <p:xfrm>
          <a:off x="999381" y="3958490"/>
          <a:ext cx="4303712" cy="2001328"/>
        </p:xfrm>
        <a:graphic>
          <a:graphicData uri="http://schemas.openxmlformats.org/drawingml/2006/table">
            <a:tbl>
              <a:tblPr/>
              <a:tblGrid>
                <a:gridCol w="113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8062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CRS3123</a:t>
                      </a:r>
                    </a:p>
                    <a:p>
                      <a:pPr marL="603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R-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Enantiomer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8062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CRS3124</a:t>
                      </a:r>
                    </a:p>
                    <a:p>
                      <a:pPr marL="603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S-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Enantiomer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8062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472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, pM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80,000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5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MIC,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m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g/mL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24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31">
            <a:extLst>
              <a:ext uri="{FF2B5EF4-FFF2-40B4-BE49-F238E27FC236}">
                <a16:creationId xmlns:a16="http://schemas.microsoft.com/office/drawing/2014/main" id="{C5EA6391-8D67-2A33-B2AA-791DF86C8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4956" y="2057322"/>
            <a:ext cx="1833486" cy="74787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825AFF17-E61B-BFC0-1606-6EFC1F26E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6170" y="1888015"/>
            <a:ext cx="1241148" cy="552986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130DA192-8597-4725-E4EF-FE51FA9B8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156" y="1874617"/>
            <a:ext cx="1275032" cy="5627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Object 34">
            <a:extLst>
              <a:ext uri="{FF2B5EF4-FFF2-40B4-BE49-F238E27FC236}">
                <a16:creationId xmlns:a16="http://schemas.microsoft.com/office/drawing/2014/main" id="{CCC152D8-AACA-EB79-59BD-7633BDFBDB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2433" y="2024435"/>
          <a:ext cx="4384805" cy="802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4" imgW="2523960" imgH="457200" progId="ISISServer">
                  <p:embed/>
                </p:oleObj>
              </mc:Choice>
              <mc:Fallback>
                <p:oleObj name="ISIS/Draw Sketch" r:id="rId4" imgW="2523960" imgH="457200" progId="ISISServer">
                  <p:embed/>
                  <p:pic>
                    <p:nvPicPr>
                      <p:cNvPr id="15" name="Object 34">
                        <a:extLst>
                          <a:ext uri="{FF2B5EF4-FFF2-40B4-BE49-F238E27FC236}">
                            <a16:creationId xmlns:a16="http://schemas.microsoft.com/office/drawing/2014/main" id="{CCC152D8-AACA-EB79-59BD-7633BDFBD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2433" y="2024435"/>
                        <a:ext cx="4384805" cy="802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3570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07D5-4891-69E7-98D6-90DF0EAB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CRS3123 binds to active site of </a:t>
            </a:r>
            <a:r>
              <a:rPr lang="en-US" sz="3200" i="1" dirty="0">
                <a:latin typeface="Arial" charset="0"/>
                <a:cs typeface="Arial" charset="0"/>
              </a:rPr>
              <a:t>C. difficile</a:t>
            </a:r>
            <a:r>
              <a:rPr lang="en-US" sz="3200" dirty="0">
                <a:latin typeface="Arial" charset="0"/>
                <a:cs typeface="Arial" charset="0"/>
              </a:rPr>
              <a:t> </a:t>
            </a:r>
            <a:r>
              <a:rPr lang="en-US" sz="3200" dirty="0" err="1"/>
              <a:t>MetRS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19D9-4F44-467C-425D-04E05801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2" y="1688327"/>
            <a:ext cx="7748635" cy="2266233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defRPr/>
            </a:pPr>
            <a:r>
              <a:rPr lang="en-US" sz="2400" dirty="0">
                <a:latin typeface="Arial" charset="0"/>
                <a:cs typeface="Arial" charset="0"/>
              </a:rPr>
              <a:t>CRS3123 occupies methionine binding pocket</a:t>
            </a:r>
          </a:p>
          <a:p>
            <a:pPr marL="687388" lvl="1" indent="-342900">
              <a:defRPr/>
            </a:pPr>
            <a:r>
              <a:rPr lang="en-US" sz="2000" dirty="0">
                <a:latin typeface="Arial" charset="0"/>
                <a:cs typeface="Arial" charset="0"/>
              </a:rPr>
              <a:t>Competitive inhibitor of methionine binding</a:t>
            </a:r>
          </a:p>
          <a:p>
            <a:pPr marL="687388" lvl="1" indent="-342900">
              <a:defRPr/>
            </a:pPr>
            <a:r>
              <a:rPr lang="en-US" sz="2000" dirty="0">
                <a:latin typeface="Arial" charset="0"/>
                <a:cs typeface="Arial" charset="0"/>
              </a:rPr>
              <a:t>Cooperative (uncompetitive) binding with ATP</a:t>
            </a:r>
          </a:p>
          <a:p>
            <a:pPr marL="1031875" lvl="2" indent="-342900">
              <a:defRPr/>
            </a:pPr>
            <a:r>
              <a:rPr lang="en-US" sz="2000" dirty="0">
                <a:latin typeface="Arial" charset="0"/>
                <a:cs typeface="Arial" charset="0"/>
              </a:rPr>
              <a:t>This is important because there is a lot of ATP inside cells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49B571-E0A9-A442-7BBF-93F7B97FD595}"/>
              </a:ext>
            </a:extLst>
          </p:cNvPr>
          <p:cNvGrpSpPr/>
          <p:nvPr/>
        </p:nvGrpSpPr>
        <p:grpSpPr>
          <a:xfrm>
            <a:off x="1005298" y="3668582"/>
            <a:ext cx="6669240" cy="1721942"/>
            <a:chOff x="816674" y="4719570"/>
            <a:chExt cx="5286877" cy="14390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E10179-60AA-9BDF-2379-297AB1EE3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49" r="2581"/>
            <a:stretch/>
          </p:blipFill>
          <p:spPr>
            <a:xfrm>
              <a:off x="816674" y="4719570"/>
              <a:ext cx="5286877" cy="1439057"/>
            </a:xfrm>
            <a:prstGeom prst="rect">
              <a:avLst/>
            </a:prstGeom>
            <a:ln w="19050">
              <a:solidFill>
                <a:srgbClr val="2A406C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361AD1-94CD-4C3D-7188-2E2CC151E8D8}"/>
                </a:ext>
              </a:extLst>
            </p:cNvPr>
            <p:cNvSpPr txBox="1"/>
            <p:nvPr/>
          </p:nvSpPr>
          <p:spPr>
            <a:xfrm>
              <a:off x="5229469" y="4770428"/>
              <a:ext cx="820790" cy="2314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20 pM</a:t>
              </a:r>
            </a:p>
          </p:txBody>
        </p:sp>
      </p:grpSp>
      <p:pic>
        <p:nvPicPr>
          <p:cNvPr id="12" name="Picture 7" descr="NJ 3123 AMP Surface">
            <a:extLst>
              <a:ext uri="{FF2B5EF4-FFF2-40B4-BE49-F238E27FC236}">
                <a16:creationId xmlns:a16="http://schemas.microsoft.com/office/drawing/2014/main" id="{058DB56B-F342-1767-9B5C-A95791D4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130" r="24387"/>
          <a:stretch>
            <a:fillRect/>
          </a:stretch>
        </p:blipFill>
        <p:spPr bwMode="auto">
          <a:xfrm>
            <a:off x="8170296" y="1722075"/>
            <a:ext cx="3567574" cy="436036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68541C-302F-252F-5598-BAF711D6E2F1}"/>
              </a:ext>
            </a:extLst>
          </p:cNvPr>
          <p:cNvSpPr txBox="1"/>
          <p:nvPr/>
        </p:nvSpPr>
        <p:spPr>
          <a:xfrm>
            <a:off x="9710278" y="2687647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8F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CRS3123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EC6FF-7CB4-92DD-6507-A24DBD8C8E47}"/>
              </a:ext>
            </a:extLst>
          </p:cNvPr>
          <p:cNvSpPr txBox="1"/>
          <p:nvPr/>
        </p:nvSpPr>
        <p:spPr>
          <a:xfrm>
            <a:off x="10289369" y="4753708"/>
            <a:ext cx="1152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CF2F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ATP analog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6A6B3A-B5D9-214D-E84F-FC5D6621852F}"/>
              </a:ext>
            </a:extLst>
          </p:cNvPr>
          <p:cNvSpPr txBox="1"/>
          <p:nvPr/>
        </p:nvSpPr>
        <p:spPr>
          <a:xfrm>
            <a:off x="8170296" y="2443629"/>
            <a:ext cx="144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 binding pocket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A9EDB5-D67E-9F3E-9012-3DCD44E1A732}"/>
              </a:ext>
            </a:extLst>
          </p:cNvPr>
          <p:cNvCxnSpPr/>
          <p:nvPr/>
        </p:nvCxnSpPr>
        <p:spPr>
          <a:xfrm>
            <a:off x="9256887" y="2759259"/>
            <a:ext cx="350047" cy="3741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B0F9274-888E-469A-2761-3EA2646D532F}"/>
              </a:ext>
            </a:extLst>
          </p:cNvPr>
          <p:cNvSpPr/>
          <p:nvPr/>
        </p:nvSpPr>
        <p:spPr>
          <a:xfrm>
            <a:off x="2648800" y="5710004"/>
            <a:ext cx="5716271" cy="602734"/>
          </a:xfrm>
          <a:prstGeom prst="rightArrow">
            <a:avLst>
              <a:gd name="adj1" fmla="val 64458"/>
              <a:gd name="adj2" fmla="val 220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A2FCC9-A538-2964-63BC-0A0E00C7DF2E}"/>
              </a:ext>
            </a:extLst>
          </p:cNvPr>
          <p:cNvSpPr txBox="1"/>
          <p:nvPr/>
        </p:nvSpPr>
        <p:spPr>
          <a:xfrm>
            <a:off x="2648800" y="5820920"/>
            <a:ext cx="571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CRS3123 and ATP analog bound to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difficile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MetRS</a:t>
            </a:r>
          </a:p>
        </p:txBody>
      </p:sp>
    </p:spTree>
    <p:extLst>
      <p:ext uri="{BB962C8B-B14F-4D97-AF65-F5344CB8AC3E}">
        <p14:creationId xmlns:p14="http://schemas.microsoft.com/office/powerpoint/2010/main" val="244139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8894" y="5327000"/>
            <a:ext cx="8229599" cy="6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893" y="2171007"/>
            <a:ext cx="8229600" cy="31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077236" y="4149477"/>
            <a:ext cx="25122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Some Gram-positive aerobes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62447" y="3630703"/>
            <a:ext cx="170751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 Gram-negatives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8195" y="5285811"/>
            <a:ext cx="2294218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ANAEROBES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(normal gut microbiome)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10480" y="217100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3912" y="2127691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pyogenes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01971" y="2476647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1550" y="252675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2517" y="2393585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 faecalis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8791" y="2011979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pneumoniae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50031" y="2235415"/>
            <a:ext cx="1573729" cy="1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0097" y="2353930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7573" y="216652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S.aureus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0169" y="2270591"/>
            <a:ext cx="1035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difficile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19300" y="4611714"/>
            <a:ext cx="957247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61323" y="4443891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pneumoniae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5663" y="508455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3260" y="5192532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1313" y="5015420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Actinomyces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6473" y="5252150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Bifidobacterium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39607" y="500830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24999" y="4957593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Prevotella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26710" y="4837833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6999" y="4826759"/>
            <a:ext cx="930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Bacteroides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50024" y="4000755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18604" y="4150885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74951" y="4384041"/>
            <a:ext cx="1235849" cy="15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3054" y="467315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34456" y="3903650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E.coli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12529" y="4087887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H. influenzae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54308" y="435017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P. aeruginosa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17991" y="4693052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M. catarrhalis</a:t>
            </a:r>
          </a:p>
        </p:txBody>
      </p:sp>
      <p:sp>
        <p:nvSpPr>
          <p:cNvPr id="38" name="Oval 37"/>
          <p:cNvSpPr/>
          <p:nvPr/>
        </p:nvSpPr>
        <p:spPr>
          <a:xfrm>
            <a:off x="2805891" y="4611714"/>
            <a:ext cx="4505118" cy="132304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24074" y="261959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92917" y="2594762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 faecium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76588" y="1832921"/>
            <a:ext cx="5422305" cy="1650763"/>
          </a:xfrm>
          <a:prstGeom prst="rect">
            <a:avLst/>
          </a:prstGeom>
          <a:noFill/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76588" y="3580613"/>
            <a:ext cx="8231905" cy="2427762"/>
          </a:xfrm>
          <a:prstGeom prst="rect">
            <a:avLst/>
          </a:prstGeom>
          <a:noFill/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32997" y="3027383"/>
            <a:ext cx="243207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Most Gram-positive aerobes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12720" y="1918723"/>
            <a:ext cx="131606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MetRS Type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2720" y="3651196"/>
            <a:ext cx="131606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MetRS Type 2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44891" y="272598"/>
            <a:ext cx="11685852" cy="792162"/>
          </a:xfrm>
        </p:spPr>
        <p:txBody>
          <a:bodyPr/>
          <a:lstStyle/>
          <a:p>
            <a:r>
              <a:rPr lang="en-US" sz="3200" dirty="0" err="1"/>
              <a:t>MetRS</a:t>
            </a:r>
            <a:r>
              <a:rPr lang="en-US" sz="3200" dirty="0"/>
              <a:t> phylogeny explains narrow spectrum of CRS3123</a:t>
            </a:r>
          </a:p>
        </p:txBody>
      </p:sp>
      <p:sp>
        <p:nvSpPr>
          <p:cNvPr id="51" name="Callout: Left Arrow 50"/>
          <p:cNvSpPr/>
          <p:nvPr/>
        </p:nvSpPr>
        <p:spPr>
          <a:xfrm>
            <a:off x="7445092" y="1847261"/>
            <a:ext cx="2763400" cy="64850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777"/>
            </a:avLst>
          </a:prstGeom>
          <a:solidFill>
            <a:srgbClr val="C00000">
              <a:alpha val="5098"/>
            </a:srgbClr>
          </a:solidFill>
          <a:ln w="19050"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1: Susceptible</a:t>
            </a:r>
          </a:p>
        </p:txBody>
      </p:sp>
      <p:sp>
        <p:nvSpPr>
          <p:cNvPr id="53" name="Callout: Down Arrow 52"/>
          <p:cNvSpPr/>
          <p:nvPr/>
        </p:nvSpPr>
        <p:spPr>
          <a:xfrm>
            <a:off x="7779328" y="2599402"/>
            <a:ext cx="2429165" cy="912135"/>
          </a:xfrm>
          <a:prstGeom prst="downArrowCallout">
            <a:avLst>
              <a:gd name="adj1" fmla="val 16707"/>
              <a:gd name="adj2" fmla="val 16706"/>
              <a:gd name="adj3" fmla="val 19817"/>
              <a:gd name="adj4" fmla="val 64977"/>
            </a:avLst>
          </a:prstGeom>
          <a:solidFill>
            <a:srgbClr val="77933C">
              <a:alpha val="10196"/>
            </a:srgbClr>
          </a:solidFill>
          <a:ln w="19050"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2: Not-susceptible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C55FD-D61F-774A-3FF6-2F2439266A20}"/>
              </a:ext>
            </a:extLst>
          </p:cNvPr>
          <p:cNvSpPr txBox="1"/>
          <p:nvPr/>
        </p:nvSpPr>
        <p:spPr>
          <a:xfrm>
            <a:off x="6035877" y="2573456"/>
            <a:ext cx="1398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perfringens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5D593-D64F-F71E-39BB-41FF19AB5115}"/>
              </a:ext>
            </a:extLst>
          </p:cNvPr>
          <p:cNvSpPr txBox="1"/>
          <p:nvPr/>
        </p:nvSpPr>
        <p:spPr>
          <a:xfrm>
            <a:off x="6202171" y="2798054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bolteae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0D692A4-B81A-8C1D-FAA2-34D4E5D5FE16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5445369" y="2727345"/>
            <a:ext cx="590508" cy="289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C9E9051-CF0C-5BF0-7DBD-F8F8F59E2C8F}"/>
              </a:ext>
            </a:extLst>
          </p:cNvPr>
          <p:cNvCxnSpPr>
            <a:cxnSpLocks/>
            <a:stCxn id="69" idx="6"/>
            <a:endCxn id="5" idx="1"/>
          </p:cNvCxnSpPr>
          <p:nvPr/>
        </p:nvCxnSpPr>
        <p:spPr>
          <a:xfrm flipV="1">
            <a:off x="5509027" y="2951943"/>
            <a:ext cx="693144" cy="128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8CAA4EE-125C-D689-2E4F-72550FED3B6F}"/>
              </a:ext>
            </a:extLst>
          </p:cNvPr>
          <p:cNvCxnSpPr>
            <a:cxnSpLocks/>
          </p:cNvCxnSpPr>
          <p:nvPr/>
        </p:nvCxnSpPr>
        <p:spPr>
          <a:xfrm flipV="1">
            <a:off x="5406739" y="2443690"/>
            <a:ext cx="842355" cy="491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26261772-AB78-C92C-7764-F08F95106487}"/>
              </a:ext>
            </a:extLst>
          </p:cNvPr>
          <p:cNvSpPr/>
          <p:nvPr/>
        </p:nvSpPr>
        <p:spPr>
          <a:xfrm>
            <a:off x="6019657" y="2697812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0A3F62F-8BEC-6835-6BD2-098EF1F780F7}"/>
              </a:ext>
            </a:extLst>
          </p:cNvPr>
          <p:cNvSpPr/>
          <p:nvPr/>
        </p:nvSpPr>
        <p:spPr>
          <a:xfrm>
            <a:off x="5421357" y="2984769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2DB9D1F-7C92-1949-233D-36D7836BAB72}"/>
              </a:ext>
            </a:extLst>
          </p:cNvPr>
          <p:cNvSpPr/>
          <p:nvPr/>
        </p:nvSpPr>
        <p:spPr>
          <a:xfrm>
            <a:off x="6175893" y="293634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996F46F-9E4E-D597-40B6-379A6BF03C14}"/>
              </a:ext>
            </a:extLst>
          </p:cNvPr>
          <p:cNvSpPr/>
          <p:nvPr/>
        </p:nvSpPr>
        <p:spPr>
          <a:xfrm>
            <a:off x="5463308" y="3057368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2656B4-C574-906D-DA17-1655F914104B}"/>
              </a:ext>
            </a:extLst>
          </p:cNvPr>
          <p:cNvSpPr/>
          <p:nvPr/>
        </p:nvSpPr>
        <p:spPr>
          <a:xfrm>
            <a:off x="6317790" y="2270590"/>
            <a:ext cx="1032681" cy="270062"/>
          </a:xfrm>
          <a:prstGeom prst="roundRect">
            <a:avLst/>
          </a:prstGeom>
          <a:solidFill>
            <a:srgbClr val="C00000">
              <a:alpha val="5098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2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BACA3-90B4-F865-0AB0-88CA9A94A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A11F-1D1B-797E-65FD-2009AFA7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10103457" cy="792162"/>
          </a:xfrm>
        </p:spPr>
        <p:txBody>
          <a:bodyPr/>
          <a:lstStyle/>
          <a:p>
            <a:r>
              <a:rPr lang="en-US" sz="3200" dirty="0"/>
              <a:t>CRS3123 showed favorable safety and tolerability in two phase 1 studies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4A7D6-CCBB-56FD-C07A-C05A20D15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81" y="1734267"/>
            <a:ext cx="10364335" cy="4525963"/>
          </a:xfrm>
        </p:spPr>
        <p:txBody>
          <a:bodyPr/>
          <a:lstStyle/>
          <a:p>
            <a:r>
              <a:rPr lang="en-US" sz="2400" dirty="0"/>
              <a:t>Single ascending dose (DMID10-0008)</a:t>
            </a:r>
            <a:endParaRPr lang="en-US" sz="2400" baseline="30000" dirty="0"/>
          </a:p>
          <a:p>
            <a:pPr lvl="1"/>
            <a:r>
              <a:rPr lang="en-US" sz="2000" dirty="0"/>
              <a:t>5 cohorts: 100, 200, 400, 800, 1200 mg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ea typeface="Calibri" panose="020F0502020204030204" pitchFamily="34" charset="0"/>
                <a:hlinkClick r:id="rId2"/>
              </a:rPr>
              <a:t>https://clinicaltrials.gov/ct2/show/NCT01551004</a:t>
            </a:r>
          </a:p>
          <a:p>
            <a:r>
              <a:rPr lang="en-US" sz="2400" dirty="0"/>
              <a:t>Multiple ascending dose (DMID10-0009)</a:t>
            </a:r>
          </a:p>
          <a:p>
            <a:pPr lvl="1"/>
            <a:r>
              <a:rPr lang="en-US" sz="2000" dirty="0"/>
              <a:t>3 cohorts: 200, 400, 600 mg; twice daily (BID) for 10 days</a:t>
            </a:r>
          </a:p>
          <a:p>
            <a:pPr lvl="1">
              <a:spcAft>
                <a:spcPts val="600"/>
              </a:spcAft>
            </a:pPr>
            <a:r>
              <a:rPr lang="en-US" sz="20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https://clinicaltrials.gov/ct2/show/NCT02106338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400" dirty="0"/>
              <a:t>Most adverse events mild, no serious adverse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2E90C-3AC6-7C8A-354F-378F95D03C88}"/>
              </a:ext>
            </a:extLst>
          </p:cNvPr>
          <p:cNvSpPr txBox="1"/>
          <p:nvPr/>
        </p:nvSpPr>
        <p:spPr>
          <a:xfrm>
            <a:off x="304800" y="6183252"/>
            <a:ext cx="456862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Nayak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(2017)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Antimicrob. Agents Chemother.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e02760</a:t>
            </a:r>
            <a:endParaRPr kumimoji="0" lang="it-IT" sz="1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Lomeli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Antimicrob. Agents Chemother.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e01395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46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CRS3123 has low oral bioavailability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81" y="1958749"/>
            <a:ext cx="4510040" cy="2414468"/>
          </a:xfrm>
        </p:spPr>
        <p:txBody>
          <a:bodyPr/>
          <a:lstStyle/>
          <a:p>
            <a:r>
              <a:rPr lang="en-US" sz="2400" dirty="0"/>
              <a:t>High intestinal drug levels (above 1,000 µg/ml) observed at all three doses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87803" y="5775302"/>
            <a:ext cx="3238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MIC: minimum inhibitory concentration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MPC: mutant prevention concentration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55693" y="1595383"/>
          <a:ext cx="5875822" cy="4195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7" r:id="rId2" imgW="3097887" imgH="2210625" progId="Prism7.Document">
                  <p:embed/>
                </p:oleObj>
              </mc:Choice>
              <mc:Fallback>
                <p:oleObj name="Prism 7" r:id="rId2" imgW="3097887" imgH="2210625" progId="Prism7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5693" y="1595383"/>
                        <a:ext cx="5875822" cy="41952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7A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851860" y="3561020"/>
            <a:ext cx="3902660" cy="4531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F367A-1B25-44E9-BBD2-29818CF3A33A}"/>
              </a:ext>
            </a:extLst>
          </p:cNvPr>
          <p:cNvSpPr txBox="1"/>
          <p:nvPr/>
        </p:nvSpPr>
        <p:spPr>
          <a:xfrm>
            <a:off x="381451" y="6337141"/>
            <a:ext cx="373885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Lomeli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Antimicrob. Agents Chemother.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e01395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409E2-CE1C-033A-E17F-6BF9ACA54DD5}"/>
              </a:ext>
            </a:extLst>
          </p:cNvPr>
          <p:cNvSpPr txBox="1"/>
          <p:nvPr/>
        </p:nvSpPr>
        <p:spPr>
          <a:xfrm>
            <a:off x="7410591" y="5246719"/>
            <a:ext cx="32322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Dosed twice-daily for 10 days</a:t>
            </a:r>
          </a:p>
        </p:txBody>
      </p:sp>
    </p:spTree>
    <p:extLst>
      <p:ext uri="{BB962C8B-B14F-4D97-AF65-F5344CB8AC3E}">
        <p14:creationId xmlns:p14="http://schemas.microsoft.com/office/powerpoint/2010/main" val="3565659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637003" y="1915125"/>
            <a:ext cx="4388521" cy="45448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43751"/>
            <a:ext cx="11686032" cy="955709"/>
          </a:xfrm>
        </p:spPr>
        <p:txBody>
          <a:bodyPr/>
          <a:lstStyle/>
          <a:p>
            <a:r>
              <a:rPr lang="en-US" sz="3200" dirty="0"/>
              <a:t>CRS3123 shows dose-dependent, minimal to moderate effect on normal gut microbiota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44" y="1969408"/>
            <a:ext cx="3629212" cy="4175573"/>
          </a:xfrm>
          <a:noFill/>
          <a:ln w="19050"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Gut microbiome data from Phase 1 study, 10-day, twice-daily (BID) dosing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Analyzed by 16S rRNA sequencing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 major phyla lost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9038" y="237150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Placebo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7182" y="326862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200 mg BID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7181" y="420602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400 mg BID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7181" y="519933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 mg BID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4579" y="6051164"/>
            <a:ext cx="1301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 10 Days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36806" y="605031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Post, Days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/>
          <a:srcRect l="3127" r="83739" b="10246"/>
          <a:stretch/>
        </p:blipFill>
        <p:spPr>
          <a:xfrm flipV="1">
            <a:off x="9262708" y="1915124"/>
            <a:ext cx="712702" cy="1297040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9975413" y="2923364"/>
            <a:ext cx="1482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9975412" y="2749233"/>
            <a:ext cx="1482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Actinobacteria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975413" y="2575102"/>
            <a:ext cx="134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Bacteroidetes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9975412" y="2400971"/>
            <a:ext cx="140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Firmicutes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975412" y="2226840"/>
            <a:ext cx="1482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Proteobacteria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975412" y="2052709"/>
            <a:ext cx="1482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Synergistetes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975412" y="1878578"/>
            <a:ext cx="1482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Verrucomicrobia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4"/>
          <a:srcRect r="45024"/>
          <a:stretch/>
        </p:blipFill>
        <p:spPr>
          <a:xfrm>
            <a:off x="6039950" y="1969408"/>
            <a:ext cx="2985574" cy="41637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D87BEA3-DD69-4D0A-8676-F0FAB9D4119C}"/>
              </a:ext>
            </a:extLst>
          </p:cNvPr>
          <p:cNvSpPr/>
          <p:nvPr/>
        </p:nvSpPr>
        <p:spPr>
          <a:xfrm>
            <a:off x="4677496" y="2974164"/>
            <a:ext cx="4446210" cy="1989752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113735-3314-4C1B-9475-3C889B7A2F37}"/>
              </a:ext>
            </a:extLst>
          </p:cNvPr>
          <p:cNvSpPr txBox="1"/>
          <p:nvPr/>
        </p:nvSpPr>
        <p:spPr>
          <a:xfrm>
            <a:off x="8862063" y="3775782"/>
            <a:ext cx="2497953" cy="40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2 doses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965370-96A5-E444-86F3-8ADE1312BEFD}"/>
              </a:ext>
            </a:extLst>
          </p:cNvPr>
          <p:cNvCxnSpPr>
            <a:cxnSpLocks/>
          </p:cNvCxnSpPr>
          <p:nvPr/>
        </p:nvCxnSpPr>
        <p:spPr>
          <a:xfrm flipV="1">
            <a:off x="6187131" y="6106148"/>
            <a:ext cx="0" cy="42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EC1099-E3BE-0342-A88E-609C341F3759}"/>
              </a:ext>
            </a:extLst>
          </p:cNvPr>
          <p:cNvCxnSpPr>
            <a:cxnSpLocks/>
          </p:cNvCxnSpPr>
          <p:nvPr/>
        </p:nvCxnSpPr>
        <p:spPr>
          <a:xfrm>
            <a:off x="6187131" y="6358941"/>
            <a:ext cx="16638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DE1206-81DB-074A-8AA9-E5F1D8193DC2}"/>
              </a:ext>
            </a:extLst>
          </p:cNvPr>
          <p:cNvCxnSpPr>
            <a:cxnSpLocks/>
          </p:cNvCxnSpPr>
          <p:nvPr/>
        </p:nvCxnSpPr>
        <p:spPr>
          <a:xfrm flipV="1">
            <a:off x="7851029" y="6106148"/>
            <a:ext cx="0" cy="42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1174EF5-04C5-2D4D-8A9C-1167CA90F1F3}"/>
              </a:ext>
            </a:extLst>
          </p:cNvPr>
          <p:cNvCxnSpPr>
            <a:cxnSpLocks/>
          </p:cNvCxnSpPr>
          <p:nvPr/>
        </p:nvCxnSpPr>
        <p:spPr>
          <a:xfrm>
            <a:off x="7851029" y="6358941"/>
            <a:ext cx="10275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97E92F-6622-3D4E-892E-B49AF6FC43C1}"/>
              </a:ext>
            </a:extLst>
          </p:cNvPr>
          <p:cNvCxnSpPr>
            <a:cxnSpLocks/>
          </p:cNvCxnSpPr>
          <p:nvPr/>
        </p:nvCxnSpPr>
        <p:spPr>
          <a:xfrm flipV="1">
            <a:off x="8878537" y="6088112"/>
            <a:ext cx="0" cy="42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5F35E8B-1925-A356-5607-E5C25B545653}"/>
              </a:ext>
            </a:extLst>
          </p:cNvPr>
          <p:cNvSpPr txBox="1"/>
          <p:nvPr/>
        </p:nvSpPr>
        <p:spPr>
          <a:xfrm>
            <a:off x="4690525" y="1615442"/>
            <a:ext cx="449353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Relative amounts of major phyla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98094-A63D-5224-61EF-826027320ED1}"/>
              </a:ext>
            </a:extLst>
          </p:cNvPr>
          <p:cNvSpPr txBox="1"/>
          <p:nvPr/>
        </p:nvSpPr>
        <p:spPr>
          <a:xfrm>
            <a:off x="384400" y="6370115"/>
            <a:ext cx="373885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Lomeli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Antimicrob. Agents Chemother.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e01395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71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9D2489-C9D8-F946-A127-C2292C3186A1}"/>
              </a:ext>
            </a:extLst>
          </p:cNvPr>
          <p:cNvCxnSpPr>
            <a:cxnSpLocks/>
          </p:cNvCxnSpPr>
          <p:nvPr/>
        </p:nvCxnSpPr>
        <p:spPr>
          <a:xfrm flipV="1">
            <a:off x="630037" y="2164645"/>
            <a:ext cx="11044396" cy="1972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1D62BA-D435-674B-ADDB-176890D2CFD1}"/>
              </a:ext>
            </a:extLst>
          </p:cNvPr>
          <p:cNvCxnSpPr>
            <a:cxnSpLocks/>
          </p:cNvCxnSpPr>
          <p:nvPr/>
        </p:nvCxnSpPr>
        <p:spPr>
          <a:xfrm flipV="1">
            <a:off x="1619214" y="1725027"/>
            <a:ext cx="0" cy="8198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F70A48-563A-DC4D-A870-F32BEE6A2A3A}"/>
              </a:ext>
            </a:extLst>
          </p:cNvPr>
          <p:cNvCxnSpPr>
            <a:cxnSpLocks/>
          </p:cNvCxnSpPr>
          <p:nvPr/>
        </p:nvCxnSpPr>
        <p:spPr>
          <a:xfrm flipV="1">
            <a:off x="632303" y="1739539"/>
            <a:ext cx="0" cy="80537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44E69EA-B8AC-7247-A2B5-3997ABEEF3A3}"/>
              </a:ext>
            </a:extLst>
          </p:cNvPr>
          <p:cNvSpPr txBox="1"/>
          <p:nvPr/>
        </p:nvSpPr>
        <p:spPr>
          <a:xfrm>
            <a:off x="1595017" y="2252530"/>
            <a:ext cx="851899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F5995B-AABD-874C-898B-C67D8D05182E}"/>
              </a:ext>
            </a:extLst>
          </p:cNvPr>
          <p:cNvSpPr txBox="1"/>
          <p:nvPr/>
        </p:nvSpPr>
        <p:spPr>
          <a:xfrm>
            <a:off x="7744138" y="1798627"/>
            <a:ext cx="2279379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up 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8562099-1FDA-434B-9FC2-F7B5004C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5" y="290379"/>
            <a:ext cx="11582400" cy="792162"/>
          </a:xfrm>
        </p:spPr>
        <p:txBody>
          <a:bodyPr/>
          <a:lstStyle/>
          <a:p>
            <a:r>
              <a:rPr lang="en-US" sz="3200" dirty="0">
                <a:latin typeface="Arial"/>
                <a:cs typeface="Arial"/>
              </a:rPr>
              <a:t>CRS3123 for CDI: phase 2 study design</a:t>
            </a:r>
            <a:endParaRPr lang="en-US" sz="3200" b="0" dirty="0"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7115C1-9B9A-7542-8652-3357FC767022}"/>
              </a:ext>
            </a:extLst>
          </p:cNvPr>
          <p:cNvSpPr txBox="1"/>
          <p:nvPr/>
        </p:nvSpPr>
        <p:spPr>
          <a:xfrm>
            <a:off x="2704217" y="1794202"/>
            <a:ext cx="1040383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272BD7-C3D6-A64F-AD76-2D7CF9A4328B}"/>
              </a:ext>
            </a:extLst>
          </p:cNvPr>
          <p:cNvSpPr txBox="1"/>
          <p:nvPr/>
        </p:nvSpPr>
        <p:spPr>
          <a:xfrm>
            <a:off x="4305962" y="2267919"/>
            <a:ext cx="851899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10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070DA3-1F2B-D644-9FA5-2BB884CA908C}"/>
              </a:ext>
            </a:extLst>
          </p:cNvPr>
          <p:cNvCxnSpPr>
            <a:cxnSpLocks/>
          </p:cNvCxnSpPr>
          <p:nvPr/>
        </p:nvCxnSpPr>
        <p:spPr>
          <a:xfrm flipV="1">
            <a:off x="4937222" y="1725027"/>
            <a:ext cx="3876" cy="83528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AC07C0F-6A7C-DD42-93F1-E81502AA9AAE}"/>
              </a:ext>
            </a:extLst>
          </p:cNvPr>
          <p:cNvSpPr txBox="1"/>
          <p:nvPr/>
        </p:nvSpPr>
        <p:spPr>
          <a:xfrm>
            <a:off x="4886654" y="2267919"/>
            <a:ext cx="851899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12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DA5753-FCB5-2549-8282-43C7EFCBFB19}"/>
              </a:ext>
            </a:extLst>
          </p:cNvPr>
          <p:cNvCxnSpPr>
            <a:cxnSpLocks/>
          </p:cNvCxnSpPr>
          <p:nvPr/>
        </p:nvCxnSpPr>
        <p:spPr>
          <a:xfrm flipV="1">
            <a:off x="11668913" y="1739528"/>
            <a:ext cx="5520" cy="80539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0674764-947E-0648-9E94-102BF29BC90C}"/>
              </a:ext>
            </a:extLst>
          </p:cNvPr>
          <p:cNvSpPr txBox="1"/>
          <p:nvPr/>
        </p:nvSpPr>
        <p:spPr>
          <a:xfrm>
            <a:off x="10951077" y="2267919"/>
            <a:ext cx="851899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70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06BFE8F-FE4E-5049-A2CD-353FC10C5ABE}"/>
              </a:ext>
            </a:extLst>
          </p:cNvPr>
          <p:cNvCxnSpPr>
            <a:cxnSpLocks/>
          </p:cNvCxnSpPr>
          <p:nvPr/>
        </p:nvCxnSpPr>
        <p:spPr>
          <a:xfrm flipV="1">
            <a:off x="5496318" y="1725027"/>
            <a:ext cx="0" cy="8198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7B460B-D98A-2645-9876-C515875962D8}"/>
              </a:ext>
            </a:extLst>
          </p:cNvPr>
          <p:cNvGrpSpPr/>
          <p:nvPr/>
        </p:nvGrpSpPr>
        <p:grpSpPr>
          <a:xfrm>
            <a:off x="1619213" y="2716500"/>
            <a:ext cx="10055220" cy="575706"/>
            <a:chOff x="1619213" y="2879060"/>
            <a:chExt cx="10055220" cy="57570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05DE9B-8A0E-DF43-BCC4-98BCAB3A8782}"/>
                </a:ext>
              </a:extLst>
            </p:cNvPr>
            <p:cNvSpPr txBox="1"/>
            <p:nvPr/>
          </p:nvSpPr>
          <p:spPr>
            <a:xfrm>
              <a:off x="1619213" y="2925137"/>
              <a:ext cx="3279721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 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CRS3123 200 mg Oral BID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E9B3C3B-9E2D-564B-A691-7D5A4D90BEB5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14" y="2950099"/>
              <a:ext cx="0" cy="50466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DFB1042-F6B2-6E49-9279-C09D5592567B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14" y="3187196"/>
              <a:ext cx="6726819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FF2B0A7-6326-0347-B63B-74B79A946E51}"/>
                </a:ext>
              </a:extLst>
            </p:cNvPr>
            <p:cNvCxnSpPr>
              <a:cxnSpLocks/>
            </p:cNvCxnSpPr>
            <p:nvPr/>
          </p:nvCxnSpPr>
          <p:spPr>
            <a:xfrm>
              <a:off x="11674433" y="2879060"/>
              <a:ext cx="0" cy="56234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852BAC7-FD94-7746-A3DE-BC8D9D04F43B}"/>
              </a:ext>
            </a:extLst>
          </p:cNvPr>
          <p:cNvSpPr txBox="1"/>
          <p:nvPr/>
        </p:nvSpPr>
        <p:spPr>
          <a:xfrm>
            <a:off x="604637" y="2759032"/>
            <a:ext cx="96724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CDI or 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recurrence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F898A7-1785-FD4E-A6A8-26A6A27CE71A}"/>
              </a:ext>
            </a:extLst>
          </p:cNvPr>
          <p:cNvSpPr txBox="1"/>
          <p:nvPr/>
        </p:nvSpPr>
        <p:spPr>
          <a:xfrm>
            <a:off x="604637" y="3502362"/>
            <a:ext cx="96724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Toxin+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FA00EA-A843-7747-9B01-C946A002A0DB}"/>
              </a:ext>
            </a:extLst>
          </p:cNvPr>
          <p:cNvSpPr txBox="1"/>
          <p:nvPr/>
        </p:nvSpPr>
        <p:spPr>
          <a:xfrm>
            <a:off x="6882342" y="4394425"/>
            <a:ext cx="4591837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endpoints: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of clinical cure at Test of Cure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 assessment of safety and tolerability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Secondary endpoints: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to resolution of diarrhea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of recurrence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of global cure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8F7F4C-7D28-1E42-B5CA-13373E362774}"/>
              </a:ext>
            </a:extLst>
          </p:cNvPr>
          <p:cNvSpPr txBox="1"/>
          <p:nvPr/>
        </p:nvSpPr>
        <p:spPr>
          <a:xfrm>
            <a:off x="604637" y="1795285"/>
            <a:ext cx="1119104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201ABA-EEC6-FC40-BF01-C02417DA2CAA}"/>
              </a:ext>
            </a:extLst>
          </p:cNvPr>
          <p:cNvSpPr txBox="1"/>
          <p:nvPr/>
        </p:nvSpPr>
        <p:spPr>
          <a:xfrm>
            <a:off x="4883694" y="1707187"/>
            <a:ext cx="851899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of Cure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1B20C92-AE71-AE45-B0CA-10362B89E7E5}"/>
              </a:ext>
            </a:extLst>
          </p:cNvPr>
          <p:cNvGrpSpPr/>
          <p:nvPr/>
        </p:nvGrpSpPr>
        <p:grpSpPr>
          <a:xfrm>
            <a:off x="1619213" y="3326214"/>
            <a:ext cx="10055220" cy="575706"/>
            <a:chOff x="1619213" y="2879060"/>
            <a:chExt cx="10055220" cy="57570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10A4F92-C682-1F4C-9178-F1758A37D3FC}"/>
                </a:ext>
              </a:extLst>
            </p:cNvPr>
            <p:cNvSpPr txBox="1"/>
            <p:nvPr/>
          </p:nvSpPr>
          <p:spPr>
            <a:xfrm>
              <a:off x="1619213" y="2925137"/>
              <a:ext cx="3279721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 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CRS3123 400 mg Oral BID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5A76F4-7754-5042-AD7C-8DF16A25DF0D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98" y="2919626"/>
              <a:ext cx="6516" cy="53514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B6FE883-4B58-1B4B-B1A3-0731F14B2A12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14" y="3187196"/>
              <a:ext cx="6726819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252057D-71ED-174A-B7E1-983729870D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74433" y="2879060"/>
              <a:ext cx="0" cy="56234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271BF91-4FF5-D64A-B058-2384CBBB1087}"/>
              </a:ext>
            </a:extLst>
          </p:cNvPr>
          <p:cNvGrpSpPr/>
          <p:nvPr/>
        </p:nvGrpSpPr>
        <p:grpSpPr>
          <a:xfrm>
            <a:off x="1615337" y="3944902"/>
            <a:ext cx="10055220" cy="575706"/>
            <a:chOff x="1619213" y="2879060"/>
            <a:chExt cx="10055220" cy="57570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F9D1FD8-E151-C342-9F1A-6F1979577701}"/>
                </a:ext>
              </a:extLst>
            </p:cNvPr>
            <p:cNvSpPr txBox="1"/>
            <p:nvPr/>
          </p:nvSpPr>
          <p:spPr>
            <a:xfrm>
              <a:off x="1619213" y="2925137"/>
              <a:ext cx="3279721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 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Vancomycin 125 mg Oral QID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9E9BB5E-44DA-A14D-B0BC-0E9596C93B8C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14" y="2931546"/>
              <a:ext cx="0" cy="52322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B1B7652-E03B-E341-8EE8-0CAB3CD9FFA3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14" y="3187196"/>
              <a:ext cx="6726819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3B34C9E-DFD0-6347-A6DD-F1FEE4556D21}"/>
                </a:ext>
              </a:extLst>
            </p:cNvPr>
            <p:cNvCxnSpPr>
              <a:cxnSpLocks/>
            </p:cNvCxnSpPr>
            <p:nvPr/>
          </p:nvCxnSpPr>
          <p:spPr>
            <a:xfrm>
              <a:off x="11674433" y="2879060"/>
              <a:ext cx="0" cy="56234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EF3948-4B30-6CAF-1BFF-1C1546819044}"/>
              </a:ext>
            </a:extLst>
          </p:cNvPr>
          <p:cNvSpPr txBox="1"/>
          <p:nvPr/>
        </p:nvSpPr>
        <p:spPr>
          <a:xfrm>
            <a:off x="7879056" y="2248869"/>
            <a:ext cx="851899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40</a:t>
            </a:r>
          </a:p>
        </p:txBody>
      </p:sp>
    </p:spTree>
    <p:extLst>
      <p:ext uri="{BB962C8B-B14F-4D97-AF65-F5344CB8AC3E}">
        <p14:creationId xmlns:p14="http://schemas.microsoft.com/office/powerpoint/2010/main" val="342907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1A34-5BF5-E572-FD46-573B7D0A1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61C0-D339-45CE-FE27-1C975855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3728484" cy="792162"/>
          </a:xfrm>
        </p:spPr>
        <p:txBody>
          <a:bodyPr/>
          <a:lstStyle/>
          <a:p>
            <a:r>
              <a:rPr lang="en-US" sz="3200" dirty="0"/>
              <a:t>Life, rearranged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130AEA-9761-9F4C-2D1B-292670AA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67" r="52167"/>
          <a:stretch/>
        </p:blipFill>
        <p:spPr>
          <a:xfrm>
            <a:off x="666307" y="3380247"/>
            <a:ext cx="2370383" cy="26415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549E8-4A0B-28AD-BD9A-ECC32C67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DFEEA-8BE6-4C63-829C-4F89A11C07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11024-7A63-68E3-B84E-2EA04125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04" y="670722"/>
            <a:ext cx="5496005" cy="55831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476C2D-7DAD-4899-C5AB-634F43691F7D}"/>
              </a:ext>
            </a:extLst>
          </p:cNvPr>
          <p:cNvSpPr txBox="1">
            <a:spLocks/>
          </p:cNvSpPr>
          <p:nvPr/>
        </p:nvSpPr>
        <p:spPr bwMode="auto">
          <a:xfrm>
            <a:off x="375255" y="1431817"/>
            <a:ext cx="5730201" cy="191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6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795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 life has similar molecular machinery</a:t>
            </a:r>
          </a:p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DNA → RNA → Protein</a:t>
            </a:r>
          </a:p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Phylogeny based on ribosomal RNA sequence, rather than appearance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353998-A7CF-1515-040C-2B55E3307C7F}"/>
              </a:ext>
            </a:extLst>
          </p:cNvPr>
          <p:cNvSpPr txBox="1"/>
          <p:nvPr/>
        </p:nvSpPr>
        <p:spPr>
          <a:xfrm>
            <a:off x="543436" y="6271799"/>
            <a:ext cx="325121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Woese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Fox (1977) </a:t>
            </a:r>
            <a:r>
              <a:rPr kumimoji="0" lang="pl-PL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Natl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pl-PL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5088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Nair (2012) </a:t>
            </a:r>
            <a:r>
              <a:rPr lang="pl-PL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Natl</a:t>
            </a:r>
            <a:r>
              <a:rPr lang="en-US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</a:t>
            </a:r>
            <a:r>
              <a:rPr lang="en-US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0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Pace (2009)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Mol. Biol.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73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565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3DDEB-AA52-50EA-386F-6AA56E999367}"/>
              </a:ext>
            </a:extLst>
          </p:cNvPr>
          <p:cNvSpPr txBox="1"/>
          <p:nvPr/>
        </p:nvSpPr>
        <p:spPr>
          <a:xfrm>
            <a:off x="1845956" y="3319998"/>
            <a:ext cx="12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Woese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95659E-43B7-4AF3-0AFE-53975350DAB3}"/>
              </a:ext>
            </a:extLst>
          </p:cNvPr>
          <p:cNvGrpSpPr/>
          <p:nvPr/>
        </p:nvGrpSpPr>
        <p:grpSpPr>
          <a:xfrm>
            <a:off x="3166888" y="3977640"/>
            <a:ext cx="3002167" cy="1152144"/>
            <a:chOff x="3166888" y="3977640"/>
            <a:chExt cx="3002167" cy="115214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1EA8C8-9834-58C7-C18F-950A73BCFBAE}"/>
                </a:ext>
              </a:extLst>
            </p:cNvPr>
            <p:cNvSpPr/>
            <p:nvPr/>
          </p:nvSpPr>
          <p:spPr>
            <a:xfrm>
              <a:off x="3166889" y="3977640"/>
              <a:ext cx="3002166" cy="1152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19C860-C1E5-E2E2-5C50-9AD748A10F81}"/>
                </a:ext>
              </a:extLst>
            </p:cNvPr>
            <p:cNvGrpSpPr/>
            <p:nvPr/>
          </p:nvGrpSpPr>
          <p:grpSpPr>
            <a:xfrm>
              <a:off x="3166888" y="4082003"/>
              <a:ext cx="2905894" cy="954107"/>
              <a:chOff x="3256153" y="3899123"/>
              <a:chExt cx="2905894" cy="95410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203A3B-D763-6386-B768-06DFB21665B7}"/>
                  </a:ext>
                </a:extLst>
              </p:cNvPr>
              <p:cNvSpPr txBox="1"/>
              <p:nvPr/>
            </p:nvSpPr>
            <p:spPr>
              <a:xfrm flipH="1">
                <a:off x="3256153" y="3899123"/>
                <a:ext cx="25023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…AAUGCCGAUCAAGUAUCG…</a:t>
                </a:r>
              </a:p>
              <a:p>
                <a:r>
                  <a:rPr lang="en-US" sz="1400" dirty="0"/>
                  <a:t>…AAUGCCGAUC</a:t>
                </a:r>
                <a:r>
                  <a:rPr lang="en-US" sz="1400" dirty="0">
                    <a:solidFill>
                      <a:srgbClr val="FF0000"/>
                    </a:solidFill>
                  </a:rPr>
                  <a:t>G</a:t>
                </a:r>
                <a:r>
                  <a:rPr lang="en-US" sz="1400" dirty="0"/>
                  <a:t>AG</a:t>
                </a:r>
                <a:r>
                  <a:rPr lang="en-US" sz="1400" dirty="0">
                    <a:solidFill>
                      <a:srgbClr val="FF0000"/>
                    </a:solidFill>
                  </a:rPr>
                  <a:t>A</a:t>
                </a:r>
                <a:r>
                  <a:rPr lang="en-US" sz="1400" dirty="0"/>
                  <a:t>AUCG…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…AAUGCCGAU</a:t>
                </a:r>
                <a:r>
                  <a:rPr lang="en-US" sz="1400" dirty="0">
                    <a:solidFill>
                      <a:srgbClr val="FF0000"/>
                    </a:solidFill>
                  </a:rPr>
                  <a:t>GGUCCGAU</a:t>
                </a:r>
                <a:r>
                  <a:rPr lang="en-US" sz="1400" dirty="0"/>
                  <a:t>G…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B480920-A817-D43E-F590-BB349D5BDE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5385" y="4084490"/>
                <a:ext cx="273314" cy="103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4324DB7-A330-A97F-1DDF-D7EB28BBB9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4039" y="4447648"/>
                <a:ext cx="628008" cy="2478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DFBB6DC-90B2-2092-D86B-F3DE2843FD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451" y="4186670"/>
                <a:ext cx="266248" cy="1203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FBC7CB7-0355-9ED2-671C-DCC069B58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3935" y="4185486"/>
                <a:ext cx="361681" cy="2611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868E904-B9C4-FBB2-C887-10F8CACAB295}"/>
              </a:ext>
            </a:extLst>
          </p:cNvPr>
          <p:cNvSpPr txBox="1"/>
          <p:nvPr/>
        </p:nvSpPr>
        <p:spPr>
          <a:xfrm>
            <a:off x="533330" y="6005221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by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Lindley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7EDE-F395-BFF0-E45F-DEE6B830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0748"/>
            <a:ext cx="10155936" cy="79216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CRS3123 shows high initial cure rates and low recurrence rates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0EE83-367F-C8A6-8D1E-F0B4BB2F9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1751276"/>
            <a:ext cx="10972800" cy="4525963"/>
          </a:xfrm>
        </p:spPr>
        <p:txBody>
          <a:bodyPr/>
          <a:lstStyle/>
          <a:p>
            <a:r>
              <a:rPr lang="en-US" sz="2400" dirty="0"/>
              <a:t>Clinical cure rates at test-of-cure (day 12)</a:t>
            </a:r>
            <a:endParaRPr lang="en-US" sz="2000" dirty="0"/>
          </a:p>
          <a:p>
            <a:pPr lvl="1"/>
            <a:r>
              <a:rPr lang="en-US" sz="2000" dirty="0"/>
              <a:t>CRS3123 200 mg and 400 mg BID dosages combined	97%</a:t>
            </a:r>
          </a:p>
          <a:p>
            <a:pPr lvl="1"/>
            <a:r>
              <a:rPr lang="en-US" sz="2000" dirty="0"/>
              <a:t>Vancomycin 125 mg QID					93%</a:t>
            </a:r>
          </a:p>
          <a:p>
            <a:pPr lvl="1"/>
            <a:endParaRPr lang="en-US" sz="2400" dirty="0"/>
          </a:p>
          <a:p>
            <a:r>
              <a:rPr lang="en-US" sz="2400" dirty="0"/>
              <a:t>Recurrence rates (day 40)</a:t>
            </a:r>
            <a:endParaRPr lang="en-US" sz="2000" dirty="0"/>
          </a:p>
          <a:p>
            <a:pPr lvl="1"/>
            <a:r>
              <a:rPr lang="en-US" sz="2000" dirty="0"/>
              <a:t>CRS3123 200 mg and 400 mg BID dosages combined	  4%</a:t>
            </a:r>
          </a:p>
          <a:p>
            <a:pPr lvl="1"/>
            <a:r>
              <a:rPr lang="en-US" sz="2000" dirty="0"/>
              <a:t>Vancomycin 125 mg QID					23%</a:t>
            </a:r>
          </a:p>
          <a:p>
            <a:pPr lvl="1"/>
            <a:endParaRPr lang="en-US" sz="2000" dirty="0"/>
          </a:p>
          <a:p>
            <a:r>
              <a:rPr lang="en-US" sz="2400" dirty="0"/>
              <a:t>Well-tolerated at both doses of CRS3123</a:t>
            </a:r>
          </a:p>
          <a:p>
            <a:pPr lvl="1"/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https://clinicaltrials.gov/study/NCT04781387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75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27FD-9FA5-FE7E-8858-B4C4820BE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D16E-9E38-A34D-0230-7255C3C0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74638"/>
            <a:ext cx="11495315" cy="792162"/>
          </a:xfrm>
        </p:spPr>
        <p:txBody>
          <a:bodyPr/>
          <a:lstStyle/>
          <a:p>
            <a:r>
              <a:rPr lang="en-US" sz="3200" dirty="0"/>
              <a:t>Autism: a large unmet need with limited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6244-6D73-7D97-C890-2B0E30B3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725078"/>
            <a:ext cx="6038679" cy="451516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Increasing prevalence, reasons unclear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Affects boys 4 times more often than girls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Occurs in all racial, ethnic, and socioeconomic groups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Genetic predisposition poorly understood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No FDA-approved treatments for core symptoms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Improvement in symptoms would be highly meaningful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240AC-3D89-810D-D251-B37F16AE93C2}"/>
              </a:ext>
            </a:extLst>
          </p:cNvPr>
          <p:cNvSpPr txBox="1"/>
          <p:nvPr/>
        </p:nvSpPr>
        <p:spPr>
          <a:xfrm>
            <a:off x="6286916" y="5901691"/>
            <a:ext cx="5721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*CDC prevalence estimates for four years prior to report date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40C4F-3B69-1B8F-B209-2754E65C8003}"/>
              </a:ext>
            </a:extLst>
          </p:cNvPr>
          <p:cNvGrpSpPr/>
          <p:nvPr/>
        </p:nvGrpSpPr>
        <p:grpSpPr>
          <a:xfrm>
            <a:off x="6493629" y="1912206"/>
            <a:ext cx="5514725" cy="3890110"/>
            <a:chOff x="6125843" y="1915886"/>
            <a:chExt cx="5674272" cy="3898111"/>
          </a:xfrm>
        </p:grpSpPr>
        <p:pic>
          <p:nvPicPr>
            <p:cNvPr id="1026" name="Picture 2" descr="New Autism Prevalence Rate Released by CDC - Southwest Autism Research &amp;  Resource Center (SARRC)">
              <a:extLst>
                <a:ext uri="{FF2B5EF4-FFF2-40B4-BE49-F238E27FC236}">
                  <a16:creationId xmlns:a16="http://schemas.microsoft.com/office/drawing/2014/main" id="{74DA6FC5-7C96-D001-3B92-1F037D9808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3"/>
            <a:stretch/>
          </p:blipFill>
          <p:spPr bwMode="auto">
            <a:xfrm>
              <a:off x="6125843" y="1915886"/>
              <a:ext cx="5674272" cy="389811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10A2D6-825D-C897-D144-A3763360E243}"/>
                </a:ext>
              </a:extLst>
            </p:cNvPr>
            <p:cNvSpPr txBox="1"/>
            <p:nvPr/>
          </p:nvSpPr>
          <p:spPr>
            <a:xfrm>
              <a:off x="9339944" y="2079171"/>
              <a:ext cx="3449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18D403-BAAD-DB4F-DECC-30B9EB3A703B}"/>
              </a:ext>
            </a:extLst>
          </p:cNvPr>
          <p:cNvSpPr txBox="1"/>
          <p:nvPr/>
        </p:nvSpPr>
        <p:spPr>
          <a:xfrm>
            <a:off x="6811926" y="2927498"/>
            <a:ext cx="14542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1 in 31</a:t>
            </a:r>
          </a:p>
        </p:txBody>
      </p:sp>
    </p:spTree>
    <p:extLst>
      <p:ext uri="{BB962C8B-B14F-4D97-AF65-F5344CB8AC3E}">
        <p14:creationId xmlns:p14="http://schemas.microsoft.com/office/powerpoint/2010/main" val="235810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12A5A-7BD4-7122-A5DF-706658047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10EA-0B1A-378F-8827-DD271379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Gastrointestinal (GI) problems are common in autism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39F9E-5A17-0547-6263-4616BE2A5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20" y="1545771"/>
            <a:ext cx="10933611" cy="376645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GI symptoms are at least 3-fold more frequent in autistic compared to neurotypical individuals</a:t>
            </a:r>
            <a:endParaRPr lang="en-US" sz="2400" baseline="30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Constipation, diarrhea, bloating, pain</a:t>
            </a:r>
            <a:r>
              <a:rPr lang="en-US" sz="2000" baseline="30000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Strongly correlated with severity of autism</a:t>
            </a:r>
            <a:endParaRPr lang="en-US" sz="20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Gut microbiome is less diverse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Reduced GI motility and increased permeability (“leaky gut”) are common</a:t>
            </a:r>
            <a:endParaRPr lang="en-US" sz="24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D02F5-F70B-E938-BBE7-1C46BD94B630}"/>
              </a:ext>
            </a:extLst>
          </p:cNvPr>
          <p:cNvSpPr txBox="1"/>
          <p:nvPr/>
        </p:nvSpPr>
        <p:spPr>
          <a:xfrm>
            <a:off x="502047" y="5243964"/>
            <a:ext cx="3381054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Bresnahan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(2015)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JAMA Psychiatry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466-74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McElhanon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(2014)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Pediatrics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872-83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Chaidez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(2014)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Autism Dev.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Disord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1117-27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Adams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(2011)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Gastroenterol.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(2013)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e68322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(2017)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Microbiome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Immun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1921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Front. Cell. Infect. Microbiol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Hsiao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(2013)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1451-63</a:t>
            </a:r>
          </a:p>
        </p:txBody>
      </p:sp>
    </p:spTree>
    <p:extLst>
      <p:ext uri="{BB962C8B-B14F-4D97-AF65-F5344CB8AC3E}">
        <p14:creationId xmlns:p14="http://schemas.microsoft.com/office/powerpoint/2010/main" val="3834283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3527-7F4F-84F0-EED4-DBE2764D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Ellen Bolte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1493-1ED5-551A-9206-96CEFC9D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259" y="1905002"/>
            <a:ext cx="7010400" cy="333330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Her son, Andrew, was developing normally until 18 months of age (mid 1990’s)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He got an ear infection for which he was treated with multiple courses of broad-spectrum antibiotics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He then developed diarrhea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And rapidly descended into severe autism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8626F6-5343-FFD1-43AF-266C3C20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00201"/>
            <a:ext cx="3308957" cy="26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67CA8-CA1E-A3F7-5575-DBA6F0595DC1}"/>
              </a:ext>
            </a:extLst>
          </p:cNvPr>
          <p:cNvSpPr txBox="1"/>
          <p:nvPr/>
        </p:nvSpPr>
        <p:spPr>
          <a:xfrm>
            <a:off x="544449" y="6382756"/>
            <a:ext cx="281198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Bolte (1998)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Med. Hypotheses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133</a:t>
            </a:r>
          </a:p>
        </p:txBody>
      </p:sp>
    </p:spTree>
    <p:extLst>
      <p:ext uri="{BB962C8B-B14F-4D97-AF65-F5344CB8AC3E}">
        <p14:creationId xmlns:p14="http://schemas.microsoft.com/office/powerpoint/2010/main" val="4025889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37E15-89E8-6396-6946-E06768B3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9663-549F-DDDF-5BA0-E67DDEAD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Late-onset autism is often preceded with GI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E6ED-6301-56E8-85CA-B4C0FB012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67178"/>
            <a:ext cx="10789920" cy="294794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</a:rPr>
              <a:t>Late-onset (regressive) autism occurs in about 1/3 of the cases</a:t>
            </a:r>
            <a:endParaRPr lang="en-US" sz="2400" baseline="30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</a:rPr>
              <a:t>History of increased antibiotics use</a:t>
            </a:r>
            <a:endParaRPr lang="en-US" sz="2400" baseline="30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</a:rPr>
              <a:t>Onset of symptoms often follows antimicrobial therapy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</a:rPr>
              <a:t>GI symptoms are common at the onset and often persist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5F3A3-6375-A2EA-EFA6-D5B122887FCC}"/>
              </a:ext>
            </a:extLst>
          </p:cNvPr>
          <p:cNvSpPr txBox="1"/>
          <p:nvPr/>
        </p:nvSpPr>
        <p:spPr>
          <a:xfrm>
            <a:off x="640269" y="6102562"/>
            <a:ext cx="3340979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Sandler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(2000)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Child Neurol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429-35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Niehus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(2006)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Dev.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Pediatr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S120-7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Finegold (2008)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Med. Hypotheses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508-11</a:t>
            </a:r>
          </a:p>
        </p:txBody>
      </p:sp>
    </p:spTree>
    <p:extLst>
      <p:ext uri="{BB962C8B-B14F-4D97-AF65-F5344CB8AC3E}">
        <p14:creationId xmlns:p14="http://schemas.microsoft.com/office/powerpoint/2010/main" val="2206122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E9D95-32BB-5509-A541-0D9FF931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49" y="1610023"/>
            <a:ext cx="4274288" cy="4525963"/>
          </a:xfrm>
        </p:spPr>
        <p:txBody>
          <a:bodyPr/>
          <a:lstStyle/>
          <a:p>
            <a:r>
              <a:rPr lang="en-US" sz="2400" dirty="0"/>
              <a:t>Increased </a:t>
            </a:r>
            <a:r>
              <a:rPr lang="en-US" sz="2400" i="1" dirty="0"/>
              <a:t>Clostridium</a:t>
            </a:r>
            <a:r>
              <a:rPr lang="en-US" sz="2400" dirty="0"/>
              <a:t> clusters</a:t>
            </a:r>
          </a:p>
          <a:p>
            <a:pPr lvl="1"/>
            <a:r>
              <a:rPr lang="en-US" sz="2000" dirty="0"/>
              <a:t>Most are spore-formers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Principal producers of enterotoxins, neurotoxins, and toxic metabolites (phenols and indole derivatives)</a:t>
            </a:r>
          </a:p>
          <a:p>
            <a:r>
              <a:rPr lang="en-US" sz="2400" dirty="0"/>
              <a:t>Decreased </a:t>
            </a:r>
            <a:r>
              <a:rPr lang="en-US" sz="2400" i="1" dirty="0" err="1"/>
              <a:t>Bifidobacterum</a:t>
            </a:r>
            <a:r>
              <a:rPr lang="en-US" sz="2400" dirty="0"/>
              <a:t> clusters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922F0-12CF-91BC-C791-EB4AC79F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05" y="205688"/>
            <a:ext cx="7445708" cy="6225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A3EBF-AA16-EE44-8711-A32744822AB1}"/>
              </a:ext>
            </a:extLst>
          </p:cNvPr>
          <p:cNvSpPr txBox="1"/>
          <p:nvPr/>
        </p:nvSpPr>
        <p:spPr>
          <a:xfrm>
            <a:off x="389860" y="6475254"/>
            <a:ext cx="292099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(2017)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Autism Dev.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Disord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480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7072B11-D78B-9B9F-E02E-517258ED913C}"/>
              </a:ext>
            </a:extLst>
          </p:cNvPr>
          <p:cNvSpPr/>
          <p:nvPr/>
        </p:nvSpPr>
        <p:spPr>
          <a:xfrm>
            <a:off x="5896663" y="128351"/>
            <a:ext cx="3700130" cy="28940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65E1F1-B58C-57B1-25B8-AB65040A31F0}"/>
              </a:ext>
            </a:extLst>
          </p:cNvPr>
          <p:cNvSpPr/>
          <p:nvPr/>
        </p:nvSpPr>
        <p:spPr>
          <a:xfrm>
            <a:off x="6189986" y="4633469"/>
            <a:ext cx="1144986" cy="78222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9C6F37-6833-7B98-97EF-A65DC8455C50}"/>
              </a:ext>
            </a:extLst>
          </p:cNvPr>
          <p:cNvCxnSpPr>
            <a:cxnSpLocks/>
            <a:stCxn id="14" idx="3"/>
            <a:endCxn id="4" idx="2"/>
          </p:cNvCxnSpPr>
          <p:nvPr/>
        </p:nvCxnSpPr>
        <p:spPr>
          <a:xfrm flipV="1">
            <a:off x="4805053" y="1575366"/>
            <a:ext cx="1091610" cy="12795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C274EC-3A7E-D34C-E937-9F01BD0D7E69}"/>
              </a:ext>
            </a:extLst>
          </p:cNvPr>
          <p:cNvCxnSpPr>
            <a:cxnSpLocks/>
            <a:stCxn id="27" idx="3"/>
            <a:endCxn id="6" idx="2"/>
          </p:cNvCxnSpPr>
          <p:nvPr/>
        </p:nvCxnSpPr>
        <p:spPr>
          <a:xfrm>
            <a:off x="4805053" y="4563674"/>
            <a:ext cx="1384933" cy="460906"/>
          </a:xfrm>
          <a:prstGeom prst="straightConnector1">
            <a:avLst/>
          </a:prstGeom>
          <a:ln w="38100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D5D7B6-43D8-4058-9C11-E9778CA7B729}"/>
              </a:ext>
            </a:extLst>
          </p:cNvPr>
          <p:cNvSpPr txBox="1"/>
          <p:nvPr/>
        </p:nvSpPr>
        <p:spPr>
          <a:xfrm>
            <a:off x="6037020" y="2045865"/>
            <a:ext cx="103265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(Clostridium perfringens)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CE5DAB-11DC-BFB0-DE59-03B113E601C8}"/>
              </a:ext>
            </a:extLst>
          </p:cNvPr>
          <p:cNvSpPr/>
          <p:nvPr/>
        </p:nvSpPr>
        <p:spPr>
          <a:xfrm>
            <a:off x="530765" y="1610024"/>
            <a:ext cx="4274288" cy="24897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2623AC-A67B-AD7C-4EA2-9CC8F056E32E}"/>
              </a:ext>
            </a:extLst>
          </p:cNvPr>
          <p:cNvSpPr/>
          <p:nvPr/>
        </p:nvSpPr>
        <p:spPr>
          <a:xfrm>
            <a:off x="530765" y="4181631"/>
            <a:ext cx="4274288" cy="7640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4B43C3-5628-A77B-D2F2-09E79C76698C}"/>
              </a:ext>
            </a:extLst>
          </p:cNvPr>
          <p:cNvSpPr/>
          <p:nvPr/>
        </p:nvSpPr>
        <p:spPr>
          <a:xfrm>
            <a:off x="7361224" y="1181397"/>
            <a:ext cx="660400" cy="88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E4498-AC15-B156-5C04-C546C174E7A6}"/>
              </a:ext>
            </a:extLst>
          </p:cNvPr>
          <p:cNvSpPr/>
          <p:nvPr/>
        </p:nvSpPr>
        <p:spPr>
          <a:xfrm>
            <a:off x="6102078" y="2090572"/>
            <a:ext cx="909895" cy="10999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4B742-753C-DDB3-0DCD-5D863182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54" y="210280"/>
            <a:ext cx="4748965" cy="92496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Dysbiosis in autism shows directional trends</a:t>
            </a:r>
          </a:p>
        </p:txBody>
      </p:sp>
    </p:spTree>
    <p:extLst>
      <p:ext uri="{BB962C8B-B14F-4D97-AF65-F5344CB8AC3E}">
        <p14:creationId xmlns:p14="http://schemas.microsoft.com/office/powerpoint/2010/main" val="78674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1D50-6B3E-A43C-D2F1-91580076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Ellen to Sid Finegold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3CC86-9829-31E5-BCF4-42117F12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445072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/>
              <a:t>Ellen reached out to Sydney Finegold (UCLA)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leading expert in anaerobic bacteria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Together, they tested oral vancomycin in late-onset autistic children (including Andrew)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8 out of 10 children improved on treatment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But the effect did not last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 2010, Sid called us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6D5D889-BC63-5C33-B22E-1FDA0116F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9"/>
          <a:stretch/>
        </p:blipFill>
        <p:spPr bwMode="auto">
          <a:xfrm>
            <a:off x="9307314" y="1600201"/>
            <a:ext cx="2452296" cy="32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E79CB-7F1A-6F01-C8BF-4D131F1E7FDB}"/>
              </a:ext>
            </a:extLst>
          </p:cNvPr>
          <p:cNvSpPr txBox="1"/>
          <p:nvPr/>
        </p:nvSpPr>
        <p:spPr>
          <a:xfrm>
            <a:off x="609599" y="6337141"/>
            <a:ext cx="289053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Sandler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(2000)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Child Neurol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429-35</a:t>
            </a:r>
          </a:p>
        </p:txBody>
      </p:sp>
    </p:spTree>
    <p:extLst>
      <p:ext uri="{BB962C8B-B14F-4D97-AF65-F5344CB8AC3E}">
        <p14:creationId xmlns:p14="http://schemas.microsoft.com/office/powerpoint/2010/main" val="2799060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8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407140"/>
              </p:ext>
            </p:extLst>
          </p:nvPr>
        </p:nvGraphicFramePr>
        <p:xfrm>
          <a:off x="1281947" y="1575154"/>
          <a:ext cx="6491288" cy="3566160"/>
        </p:xfrm>
        <a:graphic>
          <a:graphicData uri="http://schemas.openxmlformats.org/drawingml/2006/table">
            <a:tbl>
              <a:tblPr/>
              <a:tblGrid>
                <a:gridCol w="336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Organism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MIC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/mL)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CRS3123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Vancomycin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C. difficile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C. perfringens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bolteae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C. histolyticum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968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C.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ramosum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&gt;32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Actinomyces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spp.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&gt;32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1833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Bifidobacterium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spp.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&gt;32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2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7A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7A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927020"/>
                  </a:ext>
                </a:extLst>
              </a:tr>
            </a:tbl>
          </a:graphicData>
        </a:graphic>
      </p:graphicFrame>
      <p:sp>
        <p:nvSpPr>
          <p:cNvPr id="45088" name="Rectangle 35"/>
          <p:cNvSpPr>
            <a:spLocks noGrp="1"/>
          </p:cNvSpPr>
          <p:nvPr>
            <p:ph type="title"/>
          </p:nvPr>
        </p:nvSpPr>
        <p:spPr>
          <a:xfrm>
            <a:off x="304800" y="194104"/>
            <a:ext cx="11277600" cy="822325"/>
          </a:xfrm>
        </p:spPr>
        <p:txBody>
          <a:bodyPr/>
          <a:lstStyle/>
          <a:p>
            <a:r>
              <a:rPr lang="en-US" sz="2800" dirty="0">
                <a:latin typeface="Arial" charset="0"/>
                <a:cs typeface="Arial" charset="0"/>
              </a:rPr>
              <a:t>CRS3123 has activity against select </a:t>
            </a:r>
            <a:r>
              <a:rPr lang="en-US" sz="2800" i="1" dirty="0">
                <a:latin typeface="Arial" charset="0"/>
                <a:cs typeface="Arial" charset="0"/>
              </a:rPr>
              <a:t>Clostridium</a:t>
            </a:r>
            <a:r>
              <a:rPr lang="en-US" sz="2800" dirty="0">
                <a:latin typeface="Arial" charset="0"/>
                <a:cs typeface="Arial" charset="0"/>
              </a:rPr>
              <a:t> species implicated in autism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773" y="6189411"/>
            <a:ext cx="411981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Critchley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(2009)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Ochsner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964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Citron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Antimicrob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972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FE39D5-364C-C176-3110-A5198EC83E9E}"/>
              </a:ext>
            </a:extLst>
          </p:cNvPr>
          <p:cNvCxnSpPr/>
          <p:nvPr/>
        </p:nvCxnSpPr>
        <p:spPr>
          <a:xfrm>
            <a:off x="7971334" y="2373252"/>
            <a:ext cx="0" cy="1570534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8FC18-A4E2-08ED-A3A3-83BF7E44584C}"/>
              </a:ext>
            </a:extLst>
          </p:cNvPr>
          <p:cNvCxnSpPr>
            <a:cxnSpLocks/>
          </p:cNvCxnSpPr>
          <p:nvPr/>
        </p:nvCxnSpPr>
        <p:spPr>
          <a:xfrm>
            <a:off x="7971334" y="3992647"/>
            <a:ext cx="0" cy="1148667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71E032-6D42-ED61-9CBB-3771D51A791B}"/>
              </a:ext>
            </a:extLst>
          </p:cNvPr>
          <p:cNvSpPr txBox="1"/>
          <p:nvPr/>
        </p:nvSpPr>
        <p:spPr>
          <a:xfrm>
            <a:off x="8927614" y="2973853"/>
            <a:ext cx="128753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Pathogens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27B58D-EBC2-8EC0-B033-BD199A2A4E7F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971334" y="3158519"/>
            <a:ext cx="956280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6FD8B77-01A1-2000-B7DE-C5720B15FB7B}"/>
              </a:ext>
            </a:extLst>
          </p:cNvPr>
          <p:cNvSpPr txBox="1"/>
          <p:nvPr/>
        </p:nvSpPr>
        <p:spPr>
          <a:xfrm>
            <a:off x="8927614" y="4255393"/>
            <a:ext cx="118494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Beneficial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A3446D1-98AB-D4BF-3A6B-E181A67071C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7971334" y="4440059"/>
            <a:ext cx="956280" cy="0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3389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3FF11-43CE-DC15-1563-B2CAAABC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8364-9AC1-D183-E94A-DBE74FAA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/>
              <a:t>p</a:t>
            </a:r>
            <a:r>
              <a:rPr lang="en-US" sz="3200" dirty="0"/>
              <a:t>-Cresol is elevated in autistic individuals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B3CD1-6168-5EB5-E57A-0919AD785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103841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Elevated in 17 of 17 studies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Increased levels correlate with autism symptoms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Just correlation?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C8A8DD-1DFF-B614-BB42-D98658EBD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965" y="1600201"/>
            <a:ext cx="7894552" cy="4624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5D930C-43D7-B587-8D6F-F155562385C6}"/>
              </a:ext>
            </a:extLst>
          </p:cNvPr>
          <p:cNvSpPr txBox="1"/>
          <p:nvPr/>
        </p:nvSpPr>
        <p:spPr>
          <a:xfrm>
            <a:off x="304800" y="6413344"/>
            <a:ext cx="257795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Flynn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(2025)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Int. J. Mol. Sci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1513</a:t>
            </a:r>
          </a:p>
        </p:txBody>
      </p:sp>
    </p:spTree>
    <p:extLst>
      <p:ext uri="{BB962C8B-B14F-4D97-AF65-F5344CB8AC3E}">
        <p14:creationId xmlns:p14="http://schemas.microsoft.com/office/powerpoint/2010/main" val="388981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CBAE-7FBF-9E0C-B2C2-97C26A88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4F49C4A-92AF-FB04-E952-AC61A1E584D8}"/>
              </a:ext>
            </a:extLst>
          </p:cNvPr>
          <p:cNvSpPr/>
          <p:nvPr/>
        </p:nvSpPr>
        <p:spPr>
          <a:xfrm>
            <a:off x="4539056" y="4005550"/>
            <a:ext cx="2301085" cy="22964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7A0149-4A01-19EA-AD2A-0882C13A5EE4}"/>
              </a:ext>
            </a:extLst>
          </p:cNvPr>
          <p:cNvSpPr/>
          <p:nvPr/>
        </p:nvSpPr>
        <p:spPr>
          <a:xfrm>
            <a:off x="4539055" y="1534604"/>
            <a:ext cx="2271323" cy="22964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09C01-CEAE-5AF3-F2F4-A108CB6C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/>
              <a:t>p</a:t>
            </a:r>
            <a:r>
              <a:rPr lang="en-US" sz="3200" dirty="0"/>
              <a:t>-Cresol causes autism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038E-2CFD-2144-54AA-F0A5008A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15" y="1600528"/>
            <a:ext cx="4211833" cy="802481"/>
          </a:xfrm>
        </p:spPr>
        <p:txBody>
          <a:bodyPr/>
          <a:lstStyle/>
          <a:p>
            <a:r>
              <a:rPr lang="en-US" sz="2400" dirty="0"/>
              <a:t>p-Cresol in drinking water makes mice less social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C9C40-AD06-20C0-69DC-F08AAE4CA24F}"/>
              </a:ext>
            </a:extLst>
          </p:cNvPr>
          <p:cNvSpPr txBox="1"/>
          <p:nvPr/>
        </p:nvSpPr>
        <p:spPr>
          <a:xfrm>
            <a:off x="411226" y="6494938"/>
            <a:ext cx="2965877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Bermudez-Martin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(2021)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Microbiome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157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1CFCA3-C9BB-4C9B-4598-341D0C81D349}"/>
              </a:ext>
            </a:extLst>
          </p:cNvPr>
          <p:cNvGrpSpPr/>
          <p:nvPr/>
        </p:nvGrpSpPr>
        <p:grpSpPr>
          <a:xfrm>
            <a:off x="895112" y="3510171"/>
            <a:ext cx="2561764" cy="2734007"/>
            <a:chOff x="1039411" y="1831458"/>
            <a:chExt cx="3503898" cy="39793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165471-89CC-A4A4-F0E7-AF3FCFFC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041" y="1831458"/>
              <a:ext cx="3230268" cy="39793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F4E544-74D1-A6CE-9021-C18B7115E91A}"/>
                </a:ext>
              </a:extLst>
            </p:cNvPr>
            <p:cNvSpPr txBox="1"/>
            <p:nvPr/>
          </p:nvSpPr>
          <p:spPr>
            <a:xfrm rot="16200000">
              <a:off x="-676655" y="3547526"/>
              <a:ext cx="3979389" cy="5472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Time in social contact (s)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2EF11C-AF36-C444-7597-F1A2323707F8}"/>
              </a:ext>
            </a:extLst>
          </p:cNvPr>
          <p:cNvGrpSpPr/>
          <p:nvPr/>
        </p:nvGrpSpPr>
        <p:grpSpPr>
          <a:xfrm flipH="1">
            <a:off x="5329850" y="2785690"/>
            <a:ext cx="1300039" cy="1300039"/>
            <a:chOff x="4938201" y="2778980"/>
            <a:chExt cx="1300039" cy="1300039"/>
          </a:xfrm>
        </p:grpSpPr>
        <p:pic>
          <p:nvPicPr>
            <p:cNvPr id="19" name="Graphic 18" descr="Rat with solid fill">
              <a:extLst>
                <a:ext uri="{FF2B5EF4-FFF2-40B4-BE49-F238E27FC236}">
                  <a16:creationId xmlns:a16="http://schemas.microsoft.com/office/drawing/2014/main" id="{0E9C4CDC-2025-7D6F-3401-59E0DC40B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8201" y="2778980"/>
              <a:ext cx="1300039" cy="130003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2E7607-3F84-9D94-BD9E-A5BB880A2721}"/>
                </a:ext>
              </a:extLst>
            </p:cNvPr>
            <p:cNvSpPr/>
            <p:nvPr/>
          </p:nvSpPr>
          <p:spPr>
            <a:xfrm>
              <a:off x="5930901" y="3444749"/>
              <a:ext cx="45719" cy="4571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CE717D-FEAC-7F1F-DD2C-2EC28F2F737B}"/>
              </a:ext>
            </a:extLst>
          </p:cNvPr>
          <p:cNvGrpSpPr/>
          <p:nvPr/>
        </p:nvGrpSpPr>
        <p:grpSpPr>
          <a:xfrm flipH="1">
            <a:off x="5343140" y="4751498"/>
            <a:ext cx="1300039" cy="1300039"/>
            <a:chOff x="4938201" y="2778980"/>
            <a:chExt cx="1300039" cy="1300039"/>
          </a:xfrm>
        </p:grpSpPr>
        <p:pic>
          <p:nvPicPr>
            <p:cNvPr id="24" name="Graphic 23" descr="Rat with solid fill">
              <a:extLst>
                <a:ext uri="{FF2B5EF4-FFF2-40B4-BE49-F238E27FC236}">
                  <a16:creationId xmlns:a16="http://schemas.microsoft.com/office/drawing/2014/main" id="{F78A4D93-14D5-4B5B-5A15-2CDDDF0DB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8201" y="2778980"/>
              <a:ext cx="1300039" cy="1300039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E6B115-10DD-5BF8-0BE6-0A5DF1C0F15A}"/>
                </a:ext>
              </a:extLst>
            </p:cNvPr>
            <p:cNvSpPr/>
            <p:nvPr/>
          </p:nvSpPr>
          <p:spPr>
            <a:xfrm>
              <a:off x="5930901" y="3444749"/>
              <a:ext cx="45719" cy="4571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4076274-4DAA-35A2-73F4-EB9BB7DCF9C8}"/>
              </a:ext>
            </a:extLst>
          </p:cNvPr>
          <p:cNvSpPr txBox="1"/>
          <p:nvPr/>
        </p:nvSpPr>
        <p:spPr>
          <a:xfrm>
            <a:off x="4615697" y="1610888"/>
            <a:ext cx="2019098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i="1" dirty="0"/>
              <a:t>p</a:t>
            </a:r>
            <a:r>
              <a:rPr lang="en-US" sz="2000" dirty="0"/>
              <a:t>-Cresol in water (2 mM)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4F7DE1-83B4-8D3A-203C-C75621583573}"/>
              </a:ext>
            </a:extLst>
          </p:cNvPr>
          <p:cNvSpPr txBox="1"/>
          <p:nvPr/>
        </p:nvSpPr>
        <p:spPr>
          <a:xfrm>
            <a:off x="4787222" y="4009789"/>
            <a:ext cx="124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Just water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97D1359-8967-5AE6-3477-A88F5E6830A2}"/>
              </a:ext>
            </a:extLst>
          </p:cNvPr>
          <p:cNvGrpSpPr/>
          <p:nvPr/>
        </p:nvGrpSpPr>
        <p:grpSpPr>
          <a:xfrm>
            <a:off x="7090680" y="4005550"/>
            <a:ext cx="2415646" cy="2296410"/>
            <a:chOff x="7090680" y="4005550"/>
            <a:chExt cx="2415646" cy="22964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89FF35D-ACBF-80B6-0AA0-9A70661A8906}"/>
                </a:ext>
              </a:extLst>
            </p:cNvPr>
            <p:cNvSpPr/>
            <p:nvPr/>
          </p:nvSpPr>
          <p:spPr>
            <a:xfrm>
              <a:off x="7155393" y="4005550"/>
              <a:ext cx="2284630" cy="22964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3538F44-DDE2-0FCF-DFA8-ED3B83FF76E1}"/>
                </a:ext>
              </a:extLst>
            </p:cNvPr>
            <p:cNvGrpSpPr/>
            <p:nvPr/>
          </p:nvGrpSpPr>
          <p:grpSpPr>
            <a:xfrm>
              <a:off x="7090680" y="4630561"/>
              <a:ext cx="1300039" cy="1300039"/>
              <a:chOff x="4938201" y="2778980"/>
              <a:chExt cx="1300039" cy="1300039"/>
            </a:xfrm>
          </p:grpSpPr>
          <p:pic>
            <p:nvPicPr>
              <p:cNvPr id="34" name="Graphic 33" descr="Rat with solid fill">
                <a:extLst>
                  <a:ext uri="{FF2B5EF4-FFF2-40B4-BE49-F238E27FC236}">
                    <a16:creationId xmlns:a16="http://schemas.microsoft.com/office/drawing/2014/main" id="{9D08C114-4CF7-190D-1B94-7FCBCEBD8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97A7DAB-AAFB-895B-DFC4-6C554A27631C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66A0318-D6DC-16BE-36B3-1DD07903339D}"/>
                </a:ext>
              </a:extLst>
            </p:cNvPr>
            <p:cNvGrpSpPr/>
            <p:nvPr/>
          </p:nvGrpSpPr>
          <p:grpSpPr>
            <a:xfrm flipH="1">
              <a:off x="8206287" y="4631799"/>
              <a:ext cx="1300039" cy="1300039"/>
              <a:chOff x="4938201" y="2778980"/>
              <a:chExt cx="1300039" cy="1300039"/>
            </a:xfrm>
          </p:grpSpPr>
          <p:pic>
            <p:nvPicPr>
              <p:cNvPr id="37" name="Graphic 36" descr="Rat with solid fill">
                <a:extLst>
                  <a:ext uri="{FF2B5EF4-FFF2-40B4-BE49-F238E27FC236}">
                    <a16:creationId xmlns:a16="http://schemas.microsoft.com/office/drawing/2014/main" id="{25723B47-68DA-D515-88EB-B8B052362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1EC3BED-6C8F-364F-091E-11CA615F8B15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D51DF4-8EEA-F83D-9DE4-2D9F08ECF7B2}"/>
                </a:ext>
              </a:extLst>
            </p:cNvPr>
            <p:cNvSpPr txBox="1"/>
            <p:nvPr/>
          </p:nvSpPr>
          <p:spPr>
            <a:xfrm>
              <a:off x="7327572" y="4035564"/>
              <a:ext cx="20190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Typical behaviors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6F005D4-F4A6-A685-53B2-0A8377D8C1C9}"/>
              </a:ext>
            </a:extLst>
          </p:cNvPr>
          <p:cNvGrpSpPr/>
          <p:nvPr/>
        </p:nvGrpSpPr>
        <p:grpSpPr>
          <a:xfrm>
            <a:off x="9652833" y="1559276"/>
            <a:ext cx="2415646" cy="2296410"/>
            <a:chOff x="9652833" y="1559276"/>
            <a:chExt cx="2415646" cy="22964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7BA3001-6F82-8B7F-7AB3-7F006B0ED150}"/>
                </a:ext>
              </a:extLst>
            </p:cNvPr>
            <p:cNvSpPr/>
            <p:nvPr/>
          </p:nvSpPr>
          <p:spPr>
            <a:xfrm>
              <a:off x="9717546" y="1559276"/>
              <a:ext cx="2284630" cy="22964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CDB81E6-2DE3-C4FB-7630-67BA314E55AC}"/>
                </a:ext>
              </a:extLst>
            </p:cNvPr>
            <p:cNvGrpSpPr/>
            <p:nvPr/>
          </p:nvGrpSpPr>
          <p:grpSpPr>
            <a:xfrm>
              <a:off x="9652833" y="2184287"/>
              <a:ext cx="1300039" cy="1300039"/>
              <a:chOff x="4938201" y="2778980"/>
              <a:chExt cx="1300039" cy="1300039"/>
            </a:xfrm>
          </p:grpSpPr>
          <p:pic>
            <p:nvPicPr>
              <p:cNvPr id="59" name="Graphic 58" descr="Rat with solid fill">
                <a:extLst>
                  <a:ext uri="{FF2B5EF4-FFF2-40B4-BE49-F238E27FC236}">
                    <a16:creationId xmlns:a16="http://schemas.microsoft.com/office/drawing/2014/main" id="{97F2110C-5D36-E9D8-34D9-7DA61F780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A3CDCB1-6FD5-A44C-1FC8-0032CFFC57BB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AF19FEE-8C9E-3F09-CC8A-ED60E49D834F}"/>
                </a:ext>
              </a:extLst>
            </p:cNvPr>
            <p:cNvGrpSpPr/>
            <p:nvPr/>
          </p:nvGrpSpPr>
          <p:grpSpPr>
            <a:xfrm flipH="1">
              <a:off x="10768440" y="2185525"/>
              <a:ext cx="1300039" cy="1300039"/>
              <a:chOff x="4938201" y="2778980"/>
              <a:chExt cx="1300039" cy="1300039"/>
            </a:xfrm>
          </p:grpSpPr>
          <p:pic>
            <p:nvPicPr>
              <p:cNvPr id="62" name="Graphic 61" descr="Rat with solid fill">
                <a:extLst>
                  <a:ext uri="{FF2B5EF4-FFF2-40B4-BE49-F238E27FC236}">
                    <a16:creationId xmlns:a16="http://schemas.microsoft.com/office/drawing/2014/main" id="{24C556D6-5AFA-E398-150B-AB9613250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DD258E8-EFC8-523A-B526-0306FB7EFE9B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A23798-C6BD-7BDF-82CF-4FC0BCFEF038}"/>
                </a:ext>
              </a:extLst>
            </p:cNvPr>
            <p:cNvSpPr txBox="1"/>
            <p:nvPr/>
          </p:nvSpPr>
          <p:spPr>
            <a:xfrm>
              <a:off x="9889725" y="1589290"/>
              <a:ext cx="2019098" cy="56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dirty="0"/>
                <a:t>Revert to typical behaviors</a:t>
              </a:r>
            </a:p>
          </p:txBody>
        </p:sp>
      </p:grpSp>
      <p:pic>
        <p:nvPicPr>
          <p:cNvPr id="73" name="Graphic 72" descr="Water with solid fill">
            <a:extLst>
              <a:ext uri="{FF2B5EF4-FFF2-40B4-BE49-F238E27FC236}">
                <a16:creationId xmlns:a16="http://schemas.microsoft.com/office/drawing/2014/main" id="{F6B83A47-85E3-6E1E-0D04-FF9833945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8070" y="3338420"/>
            <a:ext cx="181159" cy="181159"/>
          </a:xfrm>
          <a:prstGeom prst="rect">
            <a:avLst/>
          </a:prstGeom>
        </p:spPr>
      </p:pic>
      <p:pic>
        <p:nvPicPr>
          <p:cNvPr id="22" name="Graphic 21" descr="Baby bottle with solid fill">
            <a:extLst>
              <a:ext uri="{FF2B5EF4-FFF2-40B4-BE49-F238E27FC236}">
                <a16:creationId xmlns:a16="http://schemas.microsoft.com/office/drawing/2014/main" id="{6DB245EB-C0DC-5B94-2678-5C878B9A8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406416">
            <a:off x="4758947" y="2546259"/>
            <a:ext cx="914400" cy="914400"/>
          </a:xfrm>
          <a:prstGeom prst="rect">
            <a:avLst/>
          </a:prstGeom>
        </p:spPr>
      </p:pic>
      <p:pic>
        <p:nvPicPr>
          <p:cNvPr id="74" name="Graphic 73" descr="Water with solid fill">
            <a:extLst>
              <a:ext uri="{FF2B5EF4-FFF2-40B4-BE49-F238E27FC236}">
                <a16:creationId xmlns:a16="http://schemas.microsoft.com/office/drawing/2014/main" id="{0AEFE58E-0990-A20C-FEC5-640D6F70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4217" y="5304473"/>
            <a:ext cx="181159" cy="181159"/>
          </a:xfrm>
          <a:prstGeom prst="rect">
            <a:avLst/>
          </a:prstGeom>
        </p:spPr>
      </p:pic>
      <p:pic>
        <p:nvPicPr>
          <p:cNvPr id="26" name="Graphic 25" descr="Baby bottle with solid fill">
            <a:extLst>
              <a:ext uri="{FF2B5EF4-FFF2-40B4-BE49-F238E27FC236}">
                <a16:creationId xmlns:a16="http://schemas.microsoft.com/office/drawing/2014/main" id="{12FC0526-F707-8E2C-BCAC-93E7B2601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406416">
            <a:off x="4776786" y="4512067"/>
            <a:ext cx="914400" cy="9144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6986E5C-B3D4-C74F-E2BA-AB428EEA593D}"/>
              </a:ext>
            </a:extLst>
          </p:cNvPr>
          <p:cNvGrpSpPr/>
          <p:nvPr/>
        </p:nvGrpSpPr>
        <p:grpSpPr>
          <a:xfrm>
            <a:off x="7168700" y="1534604"/>
            <a:ext cx="2271324" cy="2491295"/>
            <a:chOff x="7168700" y="1534604"/>
            <a:chExt cx="2271324" cy="249129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B4BD694-5EE5-C548-1507-90823BA3E8B7}"/>
                </a:ext>
              </a:extLst>
            </p:cNvPr>
            <p:cNvSpPr/>
            <p:nvPr/>
          </p:nvSpPr>
          <p:spPr>
            <a:xfrm>
              <a:off x="7168700" y="1534604"/>
              <a:ext cx="2271324" cy="22964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D69289C-A097-45EB-7675-CA3EBECE76F9}"/>
                </a:ext>
              </a:extLst>
            </p:cNvPr>
            <p:cNvGrpSpPr/>
            <p:nvPr/>
          </p:nvGrpSpPr>
          <p:grpSpPr>
            <a:xfrm>
              <a:off x="7873544" y="1742367"/>
              <a:ext cx="1300039" cy="1300039"/>
              <a:chOff x="4938201" y="2778980"/>
              <a:chExt cx="1300039" cy="1300039"/>
            </a:xfrm>
          </p:grpSpPr>
          <p:pic>
            <p:nvPicPr>
              <p:cNvPr id="31" name="Graphic 30" descr="Rat with solid fill">
                <a:extLst>
                  <a:ext uri="{FF2B5EF4-FFF2-40B4-BE49-F238E27FC236}">
                    <a16:creationId xmlns:a16="http://schemas.microsoft.com/office/drawing/2014/main" id="{EE491DE5-851C-C15B-EC88-95FEDDA4A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3C1465E-06DD-8D7F-12C6-C247623BBE6A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C853DF1-A591-EB60-3D6F-A310C00D01F6}"/>
                </a:ext>
              </a:extLst>
            </p:cNvPr>
            <p:cNvSpPr txBox="1"/>
            <p:nvPr/>
          </p:nvSpPr>
          <p:spPr>
            <a:xfrm>
              <a:off x="7294813" y="1559276"/>
              <a:ext cx="20190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Autistic behaviors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B93DBD-D68E-B666-0AB6-7E49206905B8}"/>
                </a:ext>
              </a:extLst>
            </p:cNvPr>
            <p:cNvGrpSpPr/>
            <p:nvPr/>
          </p:nvGrpSpPr>
          <p:grpSpPr>
            <a:xfrm flipH="1">
              <a:off x="7235443" y="2725860"/>
              <a:ext cx="1300039" cy="1300039"/>
              <a:chOff x="4938201" y="2778980"/>
              <a:chExt cx="1300039" cy="1300039"/>
            </a:xfrm>
          </p:grpSpPr>
          <p:pic>
            <p:nvPicPr>
              <p:cNvPr id="28" name="Graphic 27" descr="Rat with solid fill">
                <a:extLst>
                  <a:ext uri="{FF2B5EF4-FFF2-40B4-BE49-F238E27FC236}">
                    <a16:creationId xmlns:a16="http://schemas.microsoft.com/office/drawing/2014/main" id="{01660467-E69F-CBE1-92E9-7C3E8CE36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EF18CAF-7441-78EC-C46C-11000AE2B1A1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60B5A6B-C8AB-B8B1-A02C-F614348532CF}"/>
              </a:ext>
            </a:extLst>
          </p:cNvPr>
          <p:cNvSpPr/>
          <p:nvPr/>
        </p:nvSpPr>
        <p:spPr>
          <a:xfrm>
            <a:off x="6621196" y="2220997"/>
            <a:ext cx="643296" cy="4819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8FB508BC-DC2C-A585-A1A6-7C86909B583F}"/>
              </a:ext>
            </a:extLst>
          </p:cNvPr>
          <p:cNvSpPr/>
          <p:nvPr/>
        </p:nvSpPr>
        <p:spPr>
          <a:xfrm>
            <a:off x="6588070" y="4496783"/>
            <a:ext cx="636902" cy="509653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0C26CD0B-DBE7-50D1-FBF5-EA8A4DB3EB8D}"/>
              </a:ext>
            </a:extLst>
          </p:cNvPr>
          <p:cNvSpPr/>
          <p:nvPr/>
        </p:nvSpPr>
        <p:spPr>
          <a:xfrm>
            <a:off x="8909231" y="3227480"/>
            <a:ext cx="895872" cy="498961"/>
          </a:xfrm>
          <a:prstGeom prst="rightArrow">
            <a:avLst>
              <a:gd name="adj1" fmla="val 62749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FMT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B85BE56-C2F2-B4F4-E6FC-9C6B9FC463C3}"/>
              </a:ext>
            </a:extLst>
          </p:cNvPr>
          <p:cNvGrpSpPr/>
          <p:nvPr/>
        </p:nvGrpSpPr>
        <p:grpSpPr>
          <a:xfrm>
            <a:off x="9746247" y="4003643"/>
            <a:ext cx="2271324" cy="2491295"/>
            <a:chOff x="9746247" y="4003643"/>
            <a:chExt cx="2271324" cy="249129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6ADB8BD-822C-EE78-EC70-BAB238095D37}"/>
                </a:ext>
              </a:extLst>
            </p:cNvPr>
            <p:cNvSpPr/>
            <p:nvPr/>
          </p:nvSpPr>
          <p:spPr>
            <a:xfrm>
              <a:off x="9746247" y="4003643"/>
              <a:ext cx="2271324" cy="22964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0A1CA7-9D53-B707-303D-D1EA1113BCCC}"/>
                </a:ext>
              </a:extLst>
            </p:cNvPr>
            <p:cNvGrpSpPr/>
            <p:nvPr/>
          </p:nvGrpSpPr>
          <p:grpSpPr>
            <a:xfrm>
              <a:off x="10451091" y="4211406"/>
              <a:ext cx="1300039" cy="1300039"/>
              <a:chOff x="4938201" y="2778980"/>
              <a:chExt cx="1300039" cy="1300039"/>
            </a:xfrm>
          </p:grpSpPr>
          <p:pic>
            <p:nvPicPr>
              <p:cNvPr id="54" name="Graphic 53" descr="Rat with solid fill">
                <a:extLst>
                  <a:ext uri="{FF2B5EF4-FFF2-40B4-BE49-F238E27FC236}">
                    <a16:creationId xmlns:a16="http://schemas.microsoft.com/office/drawing/2014/main" id="{53AD4AF8-FA12-9FA6-E6CC-C0B780BBA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201" y="2778980"/>
                <a:ext cx="1300039" cy="1300039"/>
              </a:xfrm>
              <a:prstGeom prst="rect">
                <a:avLst/>
              </a:prstGeom>
            </p:spPr>
          </p:pic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1339D7A-A803-8620-64AB-5C46F4335C58}"/>
                  </a:ext>
                </a:extLst>
              </p:cNvPr>
              <p:cNvSpPr/>
              <p:nvPr/>
            </p:nvSpPr>
            <p:spPr>
              <a:xfrm>
                <a:off x="5930901" y="3444749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FFC9B7-9D4D-6A1E-D262-EC28C58B2755}"/>
                </a:ext>
              </a:extLst>
            </p:cNvPr>
            <p:cNvSpPr txBox="1"/>
            <p:nvPr/>
          </p:nvSpPr>
          <p:spPr>
            <a:xfrm>
              <a:off x="9939815" y="4035810"/>
              <a:ext cx="2019098" cy="56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dirty="0"/>
                <a:t>Turn to autistic behaviors</a:t>
              </a:r>
            </a:p>
          </p:txBody>
        </p:sp>
        <p:pic>
          <p:nvPicPr>
            <p:cNvPr id="51" name="Graphic 50" descr="Rat with solid fill">
              <a:extLst>
                <a:ext uri="{FF2B5EF4-FFF2-40B4-BE49-F238E27FC236}">
                  <a16:creationId xmlns:a16="http://schemas.microsoft.com/office/drawing/2014/main" id="{02B4F1E5-96E8-DEBC-623F-8AED2D2BB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812990" y="5194899"/>
              <a:ext cx="1300039" cy="1300039"/>
            </a:xfrm>
            <a:prstGeom prst="rect">
              <a:avLst/>
            </a:prstGeom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E0BF2344-7F9E-A2AB-4760-4B00052A22C4}"/>
              </a:ext>
            </a:extLst>
          </p:cNvPr>
          <p:cNvSpPr/>
          <p:nvPr/>
        </p:nvSpPr>
        <p:spPr>
          <a:xfrm flipH="1">
            <a:off x="10074610" y="5860668"/>
            <a:ext cx="45719" cy="4571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AE5CEBED-740C-E740-0982-3F26CF943B1E}"/>
              </a:ext>
            </a:extLst>
          </p:cNvPr>
          <p:cNvSpPr/>
          <p:nvPr/>
        </p:nvSpPr>
        <p:spPr>
          <a:xfrm>
            <a:off x="8909231" y="5656906"/>
            <a:ext cx="895872" cy="498961"/>
          </a:xfrm>
          <a:prstGeom prst="rightArrow">
            <a:avLst>
              <a:gd name="adj1" fmla="val 62749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FMT</a:t>
            </a:r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B140996C-CD8C-06C4-8C3F-5520C56434E1}"/>
              </a:ext>
            </a:extLst>
          </p:cNvPr>
          <p:cNvSpPr txBox="1">
            <a:spLocks/>
          </p:cNvSpPr>
          <p:nvPr/>
        </p:nvSpPr>
        <p:spPr bwMode="auto">
          <a:xfrm>
            <a:off x="263614" y="2417734"/>
            <a:ext cx="4211833" cy="5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6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795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Phenotype is transplantable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BA1596C7-FE96-0933-CB41-A09FE51FF705}"/>
              </a:ext>
            </a:extLst>
          </p:cNvPr>
          <p:cNvSpPr txBox="1">
            <a:spLocks/>
          </p:cNvSpPr>
          <p:nvPr/>
        </p:nvSpPr>
        <p:spPr bwMode="auto">
          <a:xfrm>
            <a:off x="271893" y="2918746"/>
            <a:ext cx="4211833" cy="76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344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6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795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effect is not subtle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97D91-3BD9-3ABA-7803-0B1A97A62796}"/>
              </a:ext>
            </a:extLst>
          </p:cNvPr>
          <p:cNvSpPr txBox="1"/>
          <p:nvPr/>
        </p:nvSpPr>
        <p:spPr>
          <a:xfrm>
            <a:off x="5795138" y="6398696"/>
            <a:ext cx="321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FMT: fecal microbiota transplant</a:t>
            </a:r>
          </a:p>
        </p:txBody>
      </p:sp>
    </p:spTree>
    <p:extLst>
      <p:ext uri="{BB962C8B-B14F-4D97-AF65-F5344CB8AC3E}">
        <p14:creationId xmlns:p14="http://schemas.microsoft.com/office/powerpoint/2010/main" val="38387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65" grpId="0" animBg="1"/>
      <p:bldP spid="69" grpId="0" animBg="1"/>
      <p:bldP spid="124" grpId="0"/>
      <p:bldP spid="12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CA52-D090-B964-919D-CFF67082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can now detect organisms we can’t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C4118-D7E1-3755-A26C-35214B0A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36" y="1943775"/>
            <a:ext cx="7148987" cy="2999231"/>
          </a:xfrm>
        </p:spPr>
        <p:txBody>
          <a:bodyPr/>
          <a:lstStyle/>
          <a:p>
            <a:r>
              <a:rPr lang="en-US" dirty="0"/>
              <a:t>Discovery of rich bacterial communities in:</a:t>
            </a:r>
          </a:p>
          <a:p>
            <a:pPr lvl="1"/>
            <a:r>
              <a:rPr lang="en-US" dirty="0"/>
              <a:t>Thermal vents (like Yellowstone)</a:t>
            </a:r>
          </a:p>
          <a:p>
            <a:pPr lvl="1"/>
            <a:r>
              <a:rPr lang="en-US" dirty="0"/>
              <a:t>Caves</a:t>
            </a:r>
          </a:p>
          <a:p>
            <a:pPr lvl="1"/>
            <a:r>
              <a:rPr lang="en-US" dirty="0"/>
              <a:t>New York subways</a:t>
            </a:r>
          </a:p>
          <a:p>
            <a:pPr lvl="1"/>
            <a:r>
              <a:rPr lang="en-US" dirty="0"/>
              <a:t>Shower curtains</a:t>
            </a:r>
          </a:p>
          <a:p>
            <a:pPr lvl="1"/>
            <a:r>
              <a:rPr lang="en-US" dirty="0"/>
              <a:t>Intestines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5D677-02AE-3C4B-5A40-C97F1755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DFEEA-8BE6-4C63-829C-4F89A11C07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0052B-C7A5-F7CA-5983-CD9B03A3975D}"/>
              </a:ext>
            </a:extLst>
          </p:cNvPr>
          <p:cNvSpPr txBox="1"/>
          <p:nvPr/>
        </p:nvSpPr>
        <p:spPr>
          <a:xfrm>
            <a:off x="10068234" y="6002294"/>
            <a:ext cx="1899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by Glenn Asakawa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C9987EB-8BA9-A032-346E-C94A5B43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50" y="1591525"/>
            <a:ext cx="4410769" cy="44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ACC3217-60C5-F3CB-C9C0-023A882AD455}"/>
              </a:ext>
            </a:extLst>
          </p:cNvPr>
          <p:cNvSpPr/>
          <p:nvPr/>
        </p:nvSpPr>
        <p:spPr>
          <a:xfrm>
            <a:off x="9745166" y="2105031"/>
            <a:ext cx="2040606" cy="850050"/>
          </a:xfrm>
          <a:prstGeom prst="wedgeRoundRectCallout">
            <a:avLst>
              <a:gd name="adj1" fmla="val -84486"/>
              <a:gd name="adj2" fmla="val 6151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Caves are cool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C458C-A074-93B8-CF10-509BE0F82541}"/>
              </a:ext>
            </a:extLst>
          </p:cNvPr>
          <p:cNvSpPr txBox="1"/>
          <p:nvPr/>
        </p:nvSpPr>
        <p:spPr>
          <a:xfrm>
            <a:off x="649695" y="6321366"/>
            <a:ext cx="277992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Stahl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(1984)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224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409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Pace (2009)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Mol. Biol.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73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565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2812C-54BC-5D3D-6E30-BAE03348DAF7}"/>
              </a:ext>
            </a:extLst>
          </p:cNvPr>
          <p:cNvSpPr txBox="1"/>
          <p:nvPr/>
        </p:nvSpPr>
        <p:spPr>
          <a:xfrm>
            <a:off x="7609798" y="1619851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 Pace, in the “lab”</a:t>
            </a:r>
          </a:p>
        </p:txBody>
      </p:sp>
    </p:spTree>
    <p:extLst>
      <p:ext uri="{BB962C8B-B14F-4D97-AF65-F5344CB8AC3E}">
        <p14:creationId xmlns:p14="http://schemas.microsoft.com/office/powerpoint/2010/main" val="3027644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EB741-7183-C659-DAE2-6DCBAEFF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/>
              <a:t>p</a:t>
            </a:r>
            <a:r>
              <a:rPr lang="en-US" sz="3200" dirty="0"/>
              <a:t>-Cresol is toxic to multiple organs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71810-DC0D-B0C2-BCB4-92516FB7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2" y="1600201"/>
            <a:ext cx="8790315" cy="4454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7E0B3-846C-B237-EE79-7746007C151A}"/>
              </a:ext>
            </a:extLst>
          </p:cNvPr>
          <p:cNvSpPr txBox="1"/>
          <p:nvPr/>
        </p:nvSpPr>
        <p:spPr>
          <a:xfrm>
            <a:off x="304800" y="6386241"/>
            <a:ext cx="264848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Flynn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(2025)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Int. J. Mol. Sci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17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C9E6-B1C7-212C-77A6-3F6C8E92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CRS3123 is active against highest producers of </a:t>
            </a:r>
            <a:r>
              <a:rPr lang="en-US" sz="3200" i="1" dirty="0"/>
              <a:t>p</a:t>
            </a:r>
            <a:r>
              <a:rPr lang="en-US" sz="3200" dirty="0"/>
              <a:t>-cresol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A58-E237-935B-10AB-2A1CE8D7D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708" y="1762365"/>
            <a:ext cx="6835938" cy="1235394"/>
          </a:xfrm>
        </p:spPr>
        <p:txBody>
          <a:bodyPr/>
          <a:lstStyle/>
          <a:p>
            <a:r>
              <a:rPr lang="en-US" sz="2000" dirty="0"/>
              <a:t>Among 55 bacteria known to produce p-cresol, 4 are markedly higher producers</a:t>
            </a:r>
            <a:endParaRPr lang="en-US" sz="2000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8DC3B4-E8A4-ADD8-9D4B-DE3DFE11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75" y="2018185"/>
            <a:ext cx="4309957" cy="36931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A552B0-E6D2-71E9-58BD-00E00D6E8481}"/>
              </a:ext>
            </a:extLst>
          </p:cNvPr>
          <p:cNvGrpSpPr/>
          <p:nvPr/>
        </p:nvGrpSpPr>
        <p:grpSpPr>
          <a:xfrm>
            <a:off x="5094453" y="4274869"/>
            <a:ext cx="6588155" cy="1426495"/>
            <a:chOff x="4994245" y="4422670"/>
            <a:chExt cx="6588155" cy="14264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410115-6739-B4A7-0794-476D14AFB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4246" y="4422670"/>
              <a:ext cx="6588154" cy="14264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263878-91BB-6F2A-BFB3-622E63179FCD}"/>
                </a:ext>
              </a:extLst>
            </p:cNvPr>
            <p:cNvSpPr/>
            <p:nvPr/>
          </p:nvSpPr>
          <p:spPr>
            <a:xfrm>
              <a:off x="4994245" y="4422670"/>
              <a:ext cx="82617" cy="19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39373-E62D-5FF7-4966-0D520EDA5BEE}"/>
              </a:ext>
            </a:extLst>
          </p:cNvPr>
          <p:cNvSpPr/>
          <p:nvPr/>
        </p:nvSpPr>
        <p:spPr>
          <a:xfrm>
            <a:off x="10989596" y="5375595"/>
            <a:ext cx="578840" cy="615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B776EC-3CD9-C12A-E8F4-092F3989D8C5}"/>
              </a:ext>
            </a:extLst>
          </p:cNvPr>
          <p:cNvSpPr/>
          <p:nvPr/>
        </p:nvSpPr>
        <p:spPr>
          <a:xfrm>
            <a:off x="10989596" y="5534704"/>
            <a:ext cx="578840" cy="615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DAF45C-8648-C586-EB8C-080E3557E57B}"/>
              </a:ext>
            </a:extLst>
          </p:cNvPr>
          <p:cNvSpPr txBox="1"/>
          <p:nvPr/>
        </p:nvSpPr>
        <p:spPr>
          <a:xfrm>
            <a:off x="9949724" y="5254585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medium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Basal medium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30B079-FA66-BD95-3F67-FD37E92AFD10}"/>
              </a:ext>
            </a:extLst>
          </p:cNvPr>
          <p:cNvSpPr/>
          <p:nvPr/>
        </p:nvSpPr>
        <p:spPr>
          <a:xfrm>
            <a:off x="9990286" y="5288557"/>
            <a:ext cx="1646829" cy="363941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7AF90-2848-419B-3D14-186151E1DB64}"/>
              </a:ext>
            </a:extLst>
          </p:cNvPr>
          <p:cNvSpPr txBox="1"/>
          <p:nvPr/>
        </p:nvSpPr>
        <p:spPr>
          <a:xfrm>
            <a:off x="5171595" y="3392215"/>
            <a:ext cx="5944328" cy="646331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high producers have MetRS1 (but not MetRS2) gene, CRS3123 is active against all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44AF1D-58F1-45D6-77E5-4DE0BD6A0095}"/>
              </a:ext>
            </a:extLst>
          </p:cNvPr>
          <p:cNvCxnSpPr>
            <a:cxnSpLocks/>
          </p:cNvCxnSpPr>
          <p:nvPr/>
        </p:nvCxnSpPr>
        <p:spPr>
          <a:xfrm>
            <a:off x="5692934" y="4038546"/>
            <a:ext cx="0" cy="28544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AF907B-E20F-9A76-8EE4-06D7AF3C5658}"/>
              </a:ext>
            </a:extLst>
          </p:cNvPr>
          <p:cNvSpPr txBox="1"/>
          <p:nvPr/>
        </p:nvSpPr>
        <p:spPr>
          <a:xfrm>
            <a:off x="5135761" y="4322023"/>
            <a:ext cx="232788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p-cresol high producers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62F6AB-C321-F2BA-C56C-70A4F77DA641}"/>
              </a:ext>
            </a:extLst>
          </p:cNvPr>
          <p:cNvSpPr txBox="1"/>
          <p:nvPr/>
        </p:nvSpPr>
        <p:spPr>
          <a:xfrm>
            <a:off x="304800" y="6293432"/>
            <a:ext cx="28761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Saito 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(2018) 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FEMS Microbiol Ecol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fiy125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Passmore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(2018)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PLoS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e1007191</a:t>
            </a:r>
          </a:p>
        </p:txBody>
      </p:sp>
    </p:spTree>
    <p:extLst>
      <p:ext uri="{BB962C8B-B14F-4D97-AF65-F5344CB8AC3E}">
        <p14:creationId xmlns:p14="http://schemas.microsoft.com/office/powerpoint/2010/main" val="9840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DC542-83A1-5C71-E438-10A995806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2FADF7-5339-33B2-F54B-397EA977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54" y="1523813"/>
            <a:ext cx="3707503" cy="4832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6AB2-1FDA-D479-669B-9CAE356F4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Vancomycin treatment followed by microbiota transplant improves both GI and autism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AD7C4-8A36-14BD-576D-8A8B80D13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95" y="1906110"/>
            <a:ext cx="6844624" cy="3451193"/>
          </a:xfrm>
        </p:spPr>
        <p:txBody>
          <a:bodyPr>
            <a:normAutofit/>
          </a:bodyPr>
          <a:lstStyle/>
          <a:p>
            <a:r>
              <a:rPr lang="en-US" sz="2400" dirty="0"/>
              <a:t>Eighteen autistic children 7-16 years of age</a:t>
            </a:r>
            <a:endParaRPr lang="en-US" sz="2400" baseline="30000" dirty="0"/>
          </a:p>
          <a:p>
            <a:pPr lvl="1"/>
            <a:r>
              <a:rPr lang="en-US" sz="2200" dirty="0"/>
              <a:t>Oral vancomycin for 2 weeks</a:t>
            </a:r>
          </a:p>
          <a:p>
            <a:pPr lvl="1"/>
            <a:r>
              <a:rPr lang="en-US" sz="2200" dirty="0"/>
              <a:t>Bowel cleanse</a:t>
            </a:r>
          </a:p>
          <a:p>
            <a:pPr lvl="1"/>
            <a:r>
              <a:rPr lang="en-US" sz="2200" dirty="0"/>
              <a:t>Fecal microbiota transplant (FMT) therapy for 8 weeks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03F12-DFC2-442A-9EF3-AA38687631CC}"/>
              </a:ext>
            </a:extLst>
          </p:cNvPr>
          <p:cNvSpPr txBox="1"/>
          <p:nvPr/>
        </p:nvSpPr>
        <p:spPr>
          <a:xfrm>
            <a:off x="304800" y="6444862"/>
            <a:ext cx="221086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(2017)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Microbiome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FA3EE-ABF7-0BF9-C646-03D03348A6DD}"/>
              </a:ext>
            </a:extLst>
          </p:cNvPr>
          <p:cNvSpPr txBox="1"/>
          <p:nvPr/>
        </p:nvSpPr>
        <p:spPr>
          <a:xfrm>
            <a:off x="7462499" y="1517304"/>
            <a:ext cx="1145097" cy="269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17BBF-7C13-EC86-87AA-7D9F05C5FA03}"/>
              </a:ext>
            </a:extLst>
          </p:cNvPr>
          <p:cNvSpPr txBox="1"/>
          <p:nvPr/>
        </p:nvSpPr>
        <p:spPr>
          <a:xfrm>
            <a:off x="7666152" y="3890692"/>
            <a:ext cx="1409277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utism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symptoms</a:t>
            </a:r>
          </a:p>
        </p:txBody>
      </p:sp>
    </p:spTree>
    <p:extLst>
      <p:ext uri="{BB962C8B-B14F-4D97-AF65-F5344CB8AC3E}">
        <p14:creationId xmlns:p14="http://schemas.microsoft.com/office/powerpoint/2010/main" val="1097894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E44B-F220-840C-A907-80FA53A43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AA7178-6CDB-54C7-86D6-D793B95D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566" r="34394" b="47228"/>
          <a:stretch/>
        </p:blipFill>
        <p:spPr>
          <a:xfrm>
            <a:off x="5959875" y="1481470"/>
            <a:ext cx="5626070" cy="46773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F3AF9C-33F8-A356-D078-786983AD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With lasting effect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A1D1E-0567-CE7A-8616-0CF0886B8486}"/>
              </a:ext>
            </a:extLst>
          </p:cNvPr>
          <p:cNvSpPr txBox="1">
            <a:spLocks/>
          </p:cNvSpPr>
          <p:nvPr/>
        </p:nvSpPr>
        <p:spPr>
          <a:xfrm>
            <a:off x="180755" y="2208028"/>
            <a:ext cx="5498254" cy="18103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53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6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5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843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Reduction in autism symptoms maintained through 2-year follow-up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A1157-AD67-23DD-229C-604FA6FD221D}"/>
              </a:ext>
            </a:extLst>
          </p:cNvPr>
          <p:cNvSpPr txBox="1"/>
          <p:nvPr/>
        </p:nvSpPr>
        <p:spPr>
          <a:xfrm>
            <a:off x="425292" y="6460251"/>
            <a:ext cx="221086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(2017)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Microbiome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10</a:t>
            </a:r>
          </a:p>
        </p:txBody>
      </p:sp>
    </p:spTree>
    <p:extLst>
      <p:ext uri="{BB962C8B-B14F-4D97-AF65-F5344CB8AC3E}">
        <p14:creationId xmlns:p14="http://schemas.microsoft.com/office/powerpoint/2010/main" val="3634617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EEDB-CDEF-27E9-70B0-47484C72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Can CRS3123 achieve a similar, lasting effect?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77FE9-7362-571A-337C-4D744C34B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We now have an IND for autism, with a “study may proceed” letter from FDA</a:t>
            </a:r>
          </a:p>
          <a:p>
            <a:r>
              <a:rPr lang="en-US" dirty="0"/>
              <a:t>Enroll autistic individuals with</a:t>
            </a:r>
          </a:p>
          <a:p>
            <a:pPr lvl="1"/>
            <a:r>
              <a:rPr lang="en-US" dirty="0"/>
              <a:t>GI symptoms</a:t>
            </a:r>
          </a:p>
          <a:p>
            <a:pPr lvl="1"/>
            <a:r>
              <a:rPr lang="en-US" dirty="0"/>
              <a:t>Elevated levels of </a:t>
            </a:r>
            <a:r>
              <a:rPr lang="en-US" i="1" dirty="0"/>
              <a:t>C. perfringens</a:t>
            </a:r>
            <a:r>
              <a:rPr lang="en-US" dirty="0"/>
              <a:t>, </a:t>
            </a:r>
            <a:r>
              <a:rPr lang="en-US" i="1" dirty="0"/>
              <a:t>C. </a:t>
            </a:r>
            <a:r>
              <a:rPr lang="en-US" i="1" dirty="0" err="1"/>
              <a:t>bolteae</a:t>
            </a:r>
            <a:r>
              <a:rPr lang="en-US" dirty="0"/>
              <a:t> and </a:t>
            </a:r>
            <a:r>
              <a:rPr lang="en-US" i="1" dirty="0"/>
              <a:t>C. histolyticum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Also elevated p-cresol levels?</a:t>
            </a:r>
          </a:p>
          <a:p>
            <a:pPr>
              <a:spcAft>
                <a:spcPts val="600"/>
              </a:spcAft>
            </a:pPr>
            <a:r>
              <a:rPr lang="en-US" dirty="0"/>
              <a:t>What is the effect size (autism behavior and GI symptoms)?</a:t>
            </a:r>
          </a:p>
          <a:p>
            <a:r>
              <a:rPr lang="en-US" dirty="0"/>
              <a:t>Does narrow spectrum = less dysbiosis = longer lasting effect?</a:t>
            </a:r>
          </a:p>
        </p:txBody>
      </p:sp>
    </p:spTree>
    <p:extLst>
      <p:ext uri="{BB962C8B-B14F-4D97-AF65-F5344CB8AC3E}">
        <p14:creationId xmlns:p14="http://schemas.microsoft.com/office/powerpoint/2010/main" val="1101993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BBA2-D1DA-F319-9935-647146D00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E769F-9B4E-A9CA-5F2F-6828195D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Pitt Hopkins Syndrome (PTHS): a rare, genetic, autism-like disorder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FEB01C-AEE6-F0F0-4B1D-09F9DAF45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678846"/>
            <a:ext cx="6725998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ASD-like behavioral symptoms, unique facial features, intellectual disability, speech delay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Initially described in 1978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Caused by mutation in </a:t>
            </a:r>
            <a:r>
              <a:rPr lang="en-US" sz="2400" i="1" dirty="0"/>
              <a:t>tcf4</a:t>
            </a:r>
            <a:r>
              <a:rPr lang="en-US" sz="2400" dirty="0"/>
              <a:t> gene (Chr 18)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Very high incidence of GI dysfunction (~70%)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Major clinical problem</a:t>
            </a:r>
            <a:endParaRPr lang="en-US" dirty="0"/>
          </a:p>
          <a:p>
            <a:pPr>
              <a:spcAft>
                <a:spcPts val="600"/>
              </a:spcAft>
            </a:pPr>
            <a:endParaRPr lang="en-US" sz="2400" baseline="300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109A8-8E60-DC65-002C-B37F4CA6F361}"/>
              </a:ext>
            </a:extLst>
          </p:cNvPr>
          <p:cNvSpPr txBox="1"/>
          <p:nvPr/>
        </p:nvSpPr>
        <p:spPr>
          <a:xfrm>
            <a:off x="304800" y="6102582"/>
            <a:ext cx="4592169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Goodspeed </a:t>
            </a:r>
            <a:r>
              <a:rPr kumimoji="0" lang="de-D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(2018) </a:t>
            </a:r>
            <a:r>
              <a:rPr kumimoji="0" lang="de-D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Child </a:t>
            </a:r>
            <a:r>
              <a:rPr kumimoji="0" lang="de-DE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Neurol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233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Pitt &amp; Hopkins (1978)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Paediatr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J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182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Amiel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(2007) </a:t>
            </a:r>
            <a:r>
              <a:rPr kumimoji="0" lang="de-D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Am. J. Hum. Genet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988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4BF87-AD97-4144-0A20-86DB056CF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970" y="1590674"/>
            <a:ext cx="4478756" cy="296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4BF32-99D7-1FD2-2B2E-0AEDF7509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970" y="4650267"/>
            <a:ext cx="2408951" cy="5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41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2ABD-AA70-A499-69F9-0783DFB5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99EC-561A-0325-3430-778A11C9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CRS3123 for PTHS: rationale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7DA651-84E4-4918-AF0A-EA68E1BE8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74" y="1700139"/>
            <a:ext cx="6991023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Like with autism, </a:t>
            </a:r>
            <a:r>
              <a:rPr lang="en-US" sz="2400" i="1" dirty="0"/>
              <a:t>C. </a:t>
            </a:r>
            <a:r>
              <a:rPr lang="en-US" sz="2400" i="1" dirty="0" err="1"/>
              <a:t>bolteae</a:t>
            </a:r>
            <a:r>
              <a:rPr lang="en-US" sz="2400" dirty="0"/>
              <a:t>, which is susceptible to CRS3123, is often elevated in PTHS individuals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A small phase 2 study in PTHS (</a:t>
            </a:r>
            <a:r>
              <a:rPr lang="en-US" sz="2400" i="1" dirty="0"/>
              <a:t>e.g.</a:t>
            </a:r>
            <a:r>
              <a:rPr lang="en-US" sz="2400" dirty="0"/>
              <a:t>, 15 individuals) could inform further development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FMT treatment is known to improve symptoms</a:t>
            </a:r>
            <a:endParaRPr lang="en-US" sz="2400" baseline="30000" dirty="0"/>
          </a:p>
          <a:p>
            <a:pPr>
              <a:spcAft>
                <a:spcPts val="600"/>
              </a:spcAft>
            </a:pPr>
            <a:r>
              <a:rPr lang="en-US" sz="2400" dirty="0"/>
              <a:t>Accelerated, rare disease path to FDA approval</a:t>
            </a:r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67875E4E-D09A-25E6-112C-829C8A4DD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3796" y="5483940"/>
            <a:ext cx="2285903" cy="533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892D3-9CF2-E4D9-938E-1C6D2E7C7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684" y="5483940"/>
            <a:ext cx="739515" cy="5612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EC72BE-6AF7-51D0-DFAF-128114A5DB1D}"/>
              </a:ext>
            </a:extLst>
          </p:cNvPr>
          <p:cNvGrpSpPr/>
          <p:nvPr/>
        </p:nvGrpSpPr>
        <p:grpSpPr>
          <a:xfrm>
            <a:off x="7474997" y="1559015"/>
            <a:ext cx="4261282" cy="2955285"/>
            <a:chOff x="7474997" y="1559015"/>
            <a:chExt cx="4261282" cy="29552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228989-98FE-89D4-9846-1C7C4429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4997" y="1559015"/>
              <a:ext cx="4261282" cy="295528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0FBD88-7D47-162B-1AB2-72AF86BFEECC}"/>
                </a:ext>
              </a:extLst>
            </p:cNvPr>
            <p:cNvSpPr/>
            <p:nvPr/>
          </p:nvSpPr>
          <p:spPr>
            <a:xfrm>
              <a:off x="7838983" y="1700139"/>
              <a:ext cx="221941" cy="377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F348D3-A57C-4725-7AC7-5B7A148D4913}"/>
              </a:ext>
            </a:extLst>
          </p:cNvPr>
          <p:cNvSpPr txBox="1"/>
          <p:nvPr/>
        </p:nvSpPr>
        <p:spPr>
          <a:xfrm>
            <a:off x="483974" y="6226102"/>
            <a:ext cx="3937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Dilmore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(2021)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mSystems.asm.org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e01006-21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Adams, J. (2025) unpublished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3694175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553E0-B052-8407-E6E1-D4F39CB33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13CA9-02D5-A2CE-6788-C03EB5F8D17E}"/>
              </a:ext>
            </a:extLst>
          </p:cNvPr>
          <p:cNvSpPr/>
          <p:nvPr/>
        </p:nvSpPr>
        <p:spPr>
          <a:xfrm>
            <a:off x="1978894" y="5327000"/>
            <a:ext cx="8229599" cy="6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DAB1AA9-7C5D-2721-FAA5-7A1D0D2BF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893" y="2171007"/>
            <a:ext cx="8229600" cy="31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425C8-D9B3-5DF2-3B32-34A6EF479572}"/>
              </a:ext>
            </a:extLst>
          </p:cNvPr>
          <p:cNvSpPr/>
          <p:nvPr/>
        </p:nvSpPr>
        <p:spPr>
          <a:xfrm>
            <a:off x="2077236" y="4149477"/>
            <a:ext cx="25122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Some Gram-positive aerobes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7E548-194C-8EA1-9F0D-4F744B9110CF}"/>
              </a:ext>
            </a:extLst>
          </p:cNvPr>
          <p:cNvSpPr/>
          <p:nvPr/>
        </p:nvSpPr>
        <p:spPr>
          <a:xfrm>
            <a:off x="8262447" y="3630703"/>
            <a:ext cx="170751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 Gram-negatives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11DE5-BD37-D424-4834-12C3306A5678}"/>
              </a:ext>
            </a:extLst>
          </p:cNvPr>
          <p:cNvSpPr txBox="1"/>
          <p:nvPr/>
        </p:nvSpPr>
        <p:spPr>
          <a:xfrm>
            <a:off x="4108195" y="5285811"/>
            <a:ext cx="2294218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ANAEROBES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(normal gut microbiome)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79F05-1D37-7008-C48C-EA1581FD4249}"/>
              </a:ext>
            </a:extLst>
          </p:cNvPr>
          <p:cNvSpPr/>
          <p:nvPr/>
        </p:nvSpPr>
        <p:spPr>
          <a:xfrm>
            <a:off x="3610480" y="217100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0660D-B0EA-D961-3AC8-6C389CF006B6}"/>
              </a:ext>
            </a:extLst>
          </p:cNvPr>
          <p:cNvSpPr txBox="1"/>
          <p:nvPr/>
        </p:nvSpPr>
        <p:spPr>
          <a:xfrm>
            <a:off x="3833912" y="2127691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pyogenes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A25F0-B6BF-73FC-9AB4-3DDC9148A080}"/>
              </a:ext>
            </a:extLst>
          </p:cNvPr>
          <p:cNvSpPr/>
          <p:nvPr/>
        </p:nvSpPr>
        <p:spPr>
          <a:xfrm>
            <a:off x="3301971" y="2476647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D809E-7C3D-2D98-A837-5608490F0A96}"/>
              </a:ext>
            </a:extLst>
          </p:cNvPr>
          <p:cNvSpPr/>
          <p:nvPr/>
        </p:nvSpPr>
        <p:spPr>
          <a:xfrm>
            <a:off x="3381550" y="252675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17F897-73AB-C011-0948-66683CFD0C02}"/>
              </a:ext>
            </a:extLst>
          </p:cNvPr>
          <p:cNvSpPr txBox="1"/>
          <p:nvPr/>
        </p:nvSpPr>
        <p:spPr>
          <a:xfrm>
            <a:off x="3732517" y="2393585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 faecalis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D0948-10F8-8AE0-FF89-2EB216233102}"/>
              </a:ext>
            </a:extLst>
          </p:cNvPr>
          <p:cNvSpPr txBox="1"/>
          <p:nvPr/>
        </p:nvSpPr>
        <p:spPr>
          <a:xfrm>
            <a:off x="4778791" y="2011979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pneumoniae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031A8-3C93-4B97-2E3D-C87F379536FA}"/>
              </a:ext>
            </a:extLst>
          </p:cNvPr>
          <p:cNvSpPr/>
          <p:nvPr/>
        </p:nvSpPr>
        <p:spPr>
          <a:xfrm>
            <a:off x="5650031" y="2235415"/>
            <a:ext cx="1573729" cy="1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2C73FC-0F0C-6CC9-7D7A-FCCA03D0783C}"/>
              </a:ext>
            </a:extLst>
          </p:cNvPr>
          <p:cNvSpPr/>
          <p:nvPr/>
        </p:nvSpPr>
        <p:spPr>
          <a:xfrm>
            <a:off x="6320097" y="2353930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1BBB5-A264-29C0-5934-66380D1476F4}"/>
              </a:ext>
            </a:extLst>
          </p:cNvPr>
          <p:cNvSpPr txBox="1"/>
          <p:nvPr/>
        </p:nvSpPr>
        <p:spPr>
          <a:xfrm>
            <a:off x="5607573" y="216652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S.aureus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E4554C-1984-B285-1762-8D1C6FFD1321}"/>
              </a:ext>
            </a:extLst>
          </p:cNvPr>
          <p:cNvSpPr txBox="1"/>
          <p:nvPr/>
        </p:nvSpPr>
        <p:spPr>
          <a:xfrm>
            <a:off x="6260169" y="2270591"/>
            <a:ext cx="1035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difficile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9F040F-3527-42E5-AC5A-310FC1BE48AF}"/>
              </a:ext>
            </a:extLst>
          </p:cNvPr>
          <p:cNvSpPr/>
          <p:nvPr/>
        </p:nvSpPr>
        <p:spPr>
          <a:xfrm>
            <a:off x="2019300" y="4611714"/>
            <a:ext cx="957247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E7DE96-80DA-71BD-6495-50908746EAFF}"/>
              </a:ext>
            </a:extLst>
          </p:cNvPr>
          <p:cNvSpPr txBox="1"/>
          <p:nvPr/>
        </p:nvSpPr>
        <p:spPr>
          <a:xfrm>
            <a:off x="1961323" y="4443891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S. pneumoniae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CE4681-4F79-6779-3D10-9710E20BB013}"/>
              </a:ext>
            </a:extLst>
          </p:cNvPr>
          <p:cNvSpPr/>
          <p:nvPr/>
        </p:nvSpPr>
        <p:spPr>
          <a:xfrm>
            <a:off x="2645663" y="508455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76AF4D-7D76-A528-F927-B9C5F5F81F07}"/>
              </a:ext>
            </a:extLst>
          </p:cNvPr>
          <p:cNvSpPr/>
          <p:nvPr/>
        </p:nvSpPr>
        <p:spPr>
          <a:xfrm>
            <a:off x="2913260" y="5192532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E2B97D-FDB4-7E90-3B85-6E0D783BC4E4}"/>
              </a:ext>
            </a:extLst>
          </p:cNvPr>
          <p:cNvSpPr txBox="1"/>
          <p:nvPr/>
        </p:nvSpPr>
        <p:spPr>
          <a:xfrm>
            <a:off x="2841313" y="5015420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Actinomyces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446077-47B2-EF18-1EAD-91A6CC8A3CEC}"/>
              </a:ext>
            </a:extLst>
          </p:cNvPr>
          <p:cNvSpPr txBox="1"/>
          <p:nvPr/>
        </p:nvSpPr>
        <p:spPr>
          <a:xfrm>
            <a:off x="3006473" y="5252150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Bifidobacterium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24FABC-76D4-3F75-426D-3FAFF00BBC97}"/>
              </a:ext>
            </a:extLst>
          </p:cNvPr>
          <p:cNvSpPr/>
          <p:nvPr/>
        </p:nvSpPr>
        <p:spPr>
          <a:xfrm>
            <a:off x="4739607" y="500830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989BF5-D7E1-9128-7448-668DF2690B33}"/>
              </a:ext>
            </a:extLst>
          </p:cNvPr>
          <p:cNvSpPr txBox="1"/>
          <p:nvPr/>
        </p:nvSpPr>
        <p:spPr>
          <a:xfrm>
            <a:off x="5124999" y="4957593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Prevotella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C0AEE8-827D-FFEC-6CB6-DF8B4FC43540}"/>
              </a:ext>
            </a:extLst>
          </p:cNvPr>
          <p:cNvSpPr/>
          <p:nvPr/>
        </p:nvSpPr>
        <p:spPr>
          <a:xfrm>
            <a:off x="6126710" y="4837833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EC0175-C915-2E9D-86EA-26F24BCBE2D7}"/>
              </a:ext>
            </a:extLst>
          </p:cNvPr>
          <p:cNvSpPr txBox="1"/>
          <p:nvPr/>
        </p:nvSpPr>
        <p:spPr>
          <a:xfrm>
            <a:off x="6046999" y="4826759"/>
            <a:ext cx="930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Bacteroides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BAC18E-0625-A3BE-BD3A-844ADB362700}"/>
              </a:ext>
            </a:extLst>
          </p:cNvPr>
          <p:cNvSpPr/>
          <p:nvPr/>
        </p:nvSpPr>
        <p:spPr>
          <a:xfrm>
            <a:off x="8850024" y="4000755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845BD9-614B-35C7-BDCB-23EB6E81894F}"/>
              </a:ext>
            </a:extLst>
          </p:cNvPr>
          <p:cNvSpPr/>
          <p:nvPr/>
        </p:nvSpPr>
        <p:spPr>
          <a:xfrm>
            <a:off x="8918604" y="4150885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42D08C-254A-2912-F251-5185BD19971C}"/>
              </a:ext>
            </a:extLst>
          </p:cNvPr>
          <p:cNvSpPr/>
          <p:nvPr/>
        </p:nvSpPr>
        <p:spPr>
          <a:xfrm>
            <a:off x="8974951" y="4384041"/>
            <a:ext cx="1235849" cy="15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B6384E-AD11-6FC6-CE6F-536B0F78F04B}"/>
              </a:ext>
            </a:extLst>
          </p:cNvPr>
          <p:cNvSpPr/>
          <p:nvPr/>
        </p:nvSpPr>
        <p:spPr>
          <a:xfrm>
            <a:off x="9013054" y="4673151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4B983-E78F-5E60-F9BE-F1216E8B69EE}"/>
              </a:ext>
            </a:extLst>
          </p:cNvPr>
          <p:cNvSpPr txBox="1"/>
          <p:nvPr/>
        </p:nvSpPr>
        <p:spPr>
          <a:xfrm>
            <a:off x="8834456" y="3903650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E.coli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D2B74D-FD84-C70B-48C4-F2877BEAA977}"/>
              </a:ext>
            </a:extLst>
          </p:cNvPr>
          <p:cNvSpPr txBox="1"/>
          <p:nvPr/>
        </p:nvSpPr>
        <p:spPr>
          <a:xfrm>
            <a:off x="8912529" y="4087887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H. influenzae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E14B6A-7C1E-782C-11D5-D78D6F4C251A}"/>
              </a:ext>
            </a:extLst>
          </p:cNvPr>
          <p:cNvSpPr txBox="1"/>
          <p:nvPr/>
        </p:nvSpPr>
        <p:spPr>
          <a:xfrm>
            <a:off x="8954308" y="435017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P. aeruginosa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B505DB-D866-8FE3-86A2-B96EDF7F4D7E}"/>
              </a:ext>
            </a:extLst>
          </p:cNvPr>
          <p:cNvSpPr txBox="1"/>
          <p:nvPr/>
        </p:nvSpPr>
        <p:spPr>
          <a:xfrm>
            <a:off x="9017991" y="4693052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M. catarrhalis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3BDF984-EA8D-EF62-4E34-0DA82BDCAD07}"/>
              </a:ext>
            </a:extLst>
          </p:cNvPr>
          <p:cNvSpPr/>
          <p:nvPr/>
        </p:nvSpPr>
        <p:spPr>
          <a:xfrm>
            <a:off x="2805891" y="4611714"/>
            <a:ext cx="4505118" cy="1323043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D5D742D-38E6-C39A-68CA-6E2B13D74617}"/>
              </a:ext>
            </a:extLst>
          </p:cNvPr>
          <p:cNvSpPr/>
          <p:nvPr/>
        </p:nvSpPr>
        <p:spPr>
          <a:xfrm>
            <a:off x="3424074" y="2619596"/>
            <a:ext cx="1113920" cy="15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8B1638-2A74-134D-9CFA-5A362BBF8BEC}"/>
              </a:ext>
            </a:extLst>
          </p:cNvPr>
          <p:cNvSpPr txBox="1"/>
          <p:nvPr/>
        </p:nvSpPr>
        <p:spPr>
          <a:xfrm>
            <a:off x="3792917" y="2594762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E. faecium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C7205C-93D7-292F-82D0-ADA0BCE058A6}"/>
              </a:ext>
            </a:extLst>
          </p:cNvPr>
          <p:cNvSpPr/>
          <p:nvPr/>
        </p:nvSpPr>
        <p:spPr>
          <a:xfrm>
            <a:off x="1976588" y="1832921"/>
            <a:ext cx="5422305" cy="1650763"/>
          </a:xfrm>
          <a:prstGeom prst="rect">
            <a:avLst/>
          </a:prstGeom>
          <a:noFill/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D37D02-B0F3-4BF3-7D22-0C69B4FB8003}"/>
              </a:ext>
            </a:extLst>
          </p:cNvPr>
          <p:cNvSpPr/>
          <p:nvPr/>
        </p:nvSpPr>
        <p:spPr>
          <a:xfrm>
            <a:off x="1976588" y="3580613"/>
            <a:ext cx="8231905" cy="2427762"/>
          </a:xfrm>
          <a:prstGeom prst="rect">
            <a:avLst/>
          </a:prstGeom>
          <a:noFill/>
          <a:ln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50FB70-D25A-045B-CF76-E3E341D0DFB7}"/>
              </a:ext>
            </a:extLst>
          </p:cNvPr>
          <p:cNvSpPr/>
          <p:nvPr/>
        </p:nvSpPr>
        <p:spPr>
          <a:xfrm>
            <a:off x="2132997" y="3027383"/>
            <a:ext cx="243207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Most Gram-positive aerobes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140069-8702-E94F-CE87-075BA7CE3575}"/>
              </a:ext>
            </a:extLst>
          </p:cNvPr>
          <p:cNvSpPr txBox="1"/>
          <p:nvPr/>
        </p:nvSpPr>
        <p:spPr>
          <a:xfrm>
            <a:off x="2025139" y="1828221"/>
            <a:ext cx="131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MetRS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C971F0-0AE2-B8C3-D0E8-D268AAB530BD}"/>
              </a:ext>
            </a:extLst>
          </p:cNvPr>
          <p:cNvSpPr txBox="1"/>
          <p:nvPr/>
        </p:nvSpPr>
        <p:spPr>
          <a:xfrm>
            <a:off x="2040432" y="3587815"/>
            <a:ext cx="131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MetRS Type 2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FED02BE7-2AC2-9420-98CF-D291AE17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91" y="272598"/>
            <a:ext cx="11685852" cy="792162"/>
          </a:xfrm>
        </p:spPr>
        <p:txBody>
          <a:bodyPr/>
          <a:lstStyle/>
          <a:p>
            <a:r>
              <a:rPr lang="en-US" sz="3200" dirty="0"/>
              <a:t>Target phylogeny explains narrow spectrum of CRS3123 and its multiple indications</a:t>
            </a:r>
          </a:p>
        </p:txBody>
      </p:sp>
      <p:sp>
        <p:nvSpPr>
          <p:cNvPr id="51" name="Callout: Left Arrow 50">
            <a:extLst>
              <a:ext uri="{FF2B5EF4-FFF2-40B4-BE49-F238E27FC236}">
                <a16:creationId xmlns:a16="http://schemas.microsoft.com/office/drawing/2014/main" id="{452800FA-4568-9072-143F-F70372ABE62F}"/>
              </a:ext>
            </a:extLst>
          </p:cNvPr>
          <p:cNvSpPr/>
          <p:nvPr/>
        </p:nvSpPr>
        <p:spPr>
          <a:xfrm>
            <a:off x="7445092" y="1847261"/>
            <a:ext cx="2763400" cy="64850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777"/>
            </a:avLst>
          </a:prstGeom>
          <a:solidFill>
            <a:srgbClr val="C00000">
              <a:alpha val="5098"/>
            </a:srgbClr>
          </a:solidFill>
          <a:ln w="19050"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1: Susceptible</a:t>
            </a:r>
          </a:p>
        </p:txBody>
      </p:sp>
      <p:sp>
        <p:nvSpPr>
          <p:cNvPr id="53" name="Callout: Down Arrow 52">
            <a:extLst>
              <a:ext uri="{FF2B5EF4-FFF2-40B4-BE49-F238E27FC236}">
                <a16:creationId xmlns:a16="http://schemas.microsoft.com/office/drawing/2014/main" id="{506C0841-305D-9076-5D80-44ED20420592}"/>
              </a:ext>
            </a:extLst>
          </p:cNvPr>
          <p:cNvSpPr/>
          <p:nvPr/>
        </p:nvSpPr>
        <p:spPr>
          <a:xfrm>
            <a:off x="7779328" y="2599402"/>
            <a:ext cx="2429165" cy="912135"/>
          </a:xfrm>
          <a:prstGeom prst="downArrowCallout">
            <a:avLst>
              <a:gd name="adj1" fmla="val 16707"/>
              <a:gd name="adj2" fmla="val 16706"/>
              <a:gd name="adj3" fmla="val 19817"/>
              <a:gd name="adj4" fmla="val 64977"/>
            </a:avLst>
          </a:prstGeom>
          <a:solidFill>
            <a:srgbClr val="77933C">
              <a:alpha val="10196"/>
            </a:srgbClr>
          </a:solidFill>
          <a:ln w="19050">
            <a:solidFill>
              <a:srgbClr val="00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2: Not-susceptible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3F920-026F-F8D1-74BB-8DB6E3162021}"/>
              </a:ext>
            </a:extLst>
          </p:cNvPr>
          <p:cNvSpPr txBox="1"/>
          <p:nvPr/>
        </p:nvSpPr>
        <p:spPr>
          <a:xfrm>
            <a:off x="6035877" y="2573456"/>
            <a:ext cx="1398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perfringens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87A0F-ED6A-6872-9D93-461A13ACA75B}"/>
              </a:ext>
            </a:extLst>
          </p:cNvPr>
          <p:cNvSpPr txBox="1"/>
          <p:nvPr/>
        </p:nvSpPr>
        <p:spPr>
          <a:xfrm>
            <a:off x="6202171" y="2798054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C. bolteae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22C92B-CFCB-ADB5-7493-74142E55690A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5445369" y="2727345"/>
            <a:ext cx="590508" cy="2891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E7615C0-ECB3-1A39-3B6D-8EC5BA45F5BB}"/>
              </a:ext>
            </a:extLst>
          </p:cNvPr>
          <p:cNvCxnSpPr>
            <a:cxnSpLocks/>
            <a:stCxn id="69" idx="6"/>
            <a:endCxn id="5" idx="1"/>
          </p:cNvCxnSpPr>
          <p:nvPr/>
        </p:nvCxnSpPr>
        <p:spPr>
          <a:xfrm flipV="1">
            <a:off x="5509027" y="2951943"/>
            <a:ext cx="693144" cy="128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A985C3-7B86-7E1E-2D36-AA74DDC22712}"/>
              </a:ext>
            </a:extLst>
          </p:cNvPr>
          <p:cNvCxnSpPr>
            <a:cxnSpLocks/>
          </p:cNvCxnSpPr>
          <p:nvPr/>
        </p:nvCxnSpPr>
        <p:spPr>
          <a:xfrm flipV="1">
            <a:off x="5406739" y="2443690"/>
            <a:ext cx="842355" cy="491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EB97CF9E-E11A-8FE7-8905-4B686AF7B7B4}"/>
              </a:ext>
            </a:extLst>
          </p:cNvPr>
          <p:cNvSpPr/>
          <p:nvPr/>
        </p:nvSpPr>
        <p:spPr>
          <a:xfrm>
            <a:off x="6019657" y="2697812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5FF2328-7752-DE26-FA0D-7CE084A4C70F}"/>
              </a:ext>
            </a:extLst>
          </p:cNvPr>
          <p:cNvSpPr/>
          <p:nvPr/>
        </p:nvSpPr>
        <p:spPr>
          <a:xfrm>
            <a:off x="5421357" y="2984769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08FE0B1-1F2D-47C2-C503-2BC399C142AE}"/>
              </a:ext>
            </a:extLst>
          </p:cNvPr>
          <p:cNvSpPr/>
          <p:nvPr/>
        </p:nvSpPr>
        <p:spPr>
          <a:xfrm>
            <a:off x="6175893" y="2936345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A1B1501-FF7D-3AD9-1A59-CC82AE288128}"/>
              </a:ext>
            </a:extLst>
          </p:cNvPr>
          <p:cNvSpPr/>
          <p:nvPr/>
        </p:nvSpPr>
        <p:spPr>
          <a:xfrm>
            <a:off x="2302577" y="2401128"/>
            <a:ext cx="2321144" cy="500559"/>
          </a:xfrm>
          <a:prstGeom prst="roundRect">
            <a:avLst/>
          </a:prstGeom>
          <a:solidFill>
            <a:srgbClr val="C00000">
              <a:alpha val="5098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0A51318-AE34-306B-4C23-CC56A65E9F6B}"/>
              </a:ext>
            </a:extLst>
          </p:cNvPr>
          <p:cNvSpPr txBox="1"/>
          <p:nvPr/>
        </p:nvSpPr>
        <p:spPr>
          <a:xfrm>
            <a:off x="2370877" y="249576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GvHD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5B75B74-04CB-6F77-DC18-250E82EA04BE}"/>
              </a:ext>
            </a:extLst>
          </p:cNvPr>
          <p:cNvSpPr/>
          <p:nvPr/>
        </p:nvSpPr>
        <p:spPr>
          <a:xfrm>
            <a:off x="6279566" y="1894485"/>
            <a:ext cx="1070905" cy="643923"/>
          </a:xfrm>
          <a:prstGeom prst="roundRect">
            <a:avLst/>
          </a:prstGeom>
          <a:solidFill>
            <a:srgbClr val="C00000">
              <a:alpha val="5098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DA9899-611F-F696-A90E-2A813C523628}"/>
              </a:ext>
            </a:extLst>
          </p:cNvPr>
          <p:cNvSpPr txBox="1"/>
          <p:nvPr/>
        </p:nvSpPr>
        <p:spPr>
          <a:xfrm>
            <a:off x="6765580" y="1911115"/>
            <a:ext cx="64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1D8FE52-A8DA-6A23-78F8-DFFD75C620CE}"/>
              </a:ext>
            </a:extLst>
          </p:cNvPr>
          <p:cNvSpPr txBox="1"/>
          <p:nvPr/>
        </p:nvSpPr>
        <p:spPr>
          <a:xfrm>
            <a:off x="5650031" y="3072909"/>
            <a:ext cx="179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ASD and PTHS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677DEFF-273A-F3DE-FC19-93CB3521B7AD}"/>
              </a:ext>
            </a:extLst>
          </p:cNvPr>
          <p:cNvSpPr/>
          <p:nvPr/>
        </p:nvSpPr>
        <p:spPr>
          <a:xfrm>
            <a:off x="5706313" y="2580111"/>
            <a:ext cx="1646859" cy="851663"/>
          </a:xfrm>
          <a:prstGeom prst="roundRect">
            <a:avLst/>
          </a:prstGeom>
          <a:solidFill>
            <a:srgbClr val="C00000">
              <a:alpha val="5098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DA75264-C991-793E-8508-7B74F4A8FED5}"/>
              </a:ext>
            </a:extLst>
          </p:cNvPr>
          <p:cNvSpPr/>
          <p:nvPr/>
        </p:nvSpPr>
        <p:spPr>
          <a:xfrm>
            <a:off x="5463308" y="3057368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5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76" grpId="0" animBg="1"/>
      <p:bldP spid="77" grpId="0"/>
      <p:bldP spid="79" grpId="0"/>
      <p:bldP spid="8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4ECD9-1A11-885B-A27D-8D5C4D75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76AE1A-437F-816F-E924-A7F0BB5F7259}"/>
              </a:ext>
            </a:extLst>
          </p:cNvPr>
          <p:cNvSpPr/>
          <p:nvPr/>
        </p:nvSpPr>
        <p:spPr>
          <a:xfrm>
            <a:off x="6314186" y="2336432"/>
            <a:ext cx="4343400" cy="3150939"/>
          </a:xfrm>
          <a:custGeom>
            <a:avLst/>
            <a:gdLst>
              <a:gd name="connsiteX0" fmla="*/ 0 w 4343400"/>
              <a:gd name="connsiteY0" fmla="*/ 3150939 h 3150939"/>
              <a:gd name="connsiteX1" fmla="*/ 365760 w 4343400"/>
              <a:gd name="connsiteY1" fmla="*/ 69411 h 3150939"/>
              <a:gd name="connsiteX2" fmla="*/ 987552 w 4343400"/>
              <a:gd name="connsiteY2" fmla="*/ 1093539 h 3150939"/>
              <a:gd name="connsiteX3" fmla="*/ 2368296 w 4343400"/>
              <a:gd name="connsiteY3" fmla="*/ 2145099 h 3150939"/>
              <a:gd name="connsiteX4" fmla="*/ 3547872 w 4343400"/>
              <a:gd name="connsiteY4" fmla="*/ 1861635 h 3150939"/>
              <a:gd name="connsiteX5" fmla="*/ 4343400 w 4343400"/>
              <a:gd name="connsiteY5" fmla="*/ 1221555 h 3150939"/>
              <a:gd name="connsiteX6" fmla="*/ 4343400 w 4343400"/>
              <a:gd name="connsiteY6" fmla="*/ 1221555 h 315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150939">
                <a:moveTo>
                  <a:pt x="0" y="3150939"/>
                </a:moveTo>
                <a:cubicBezTo>
                  <a:pt x="100584" y="1781625"/>
                  <a:pt x="201168" y="412311"/>
                  <a:pt x="365760" y="69411"/>
                </a:cubicBezTo>
                <a:cubicBezTo>
                  <a:pt x="530352" y="-273489"/>
                  <a:pt x="653796" y="747591"/>
                  <a:pt x="987552" y="1093539"/>
                </a:cubicBezTo>
                <a:cubicBezTo>
                  <a:pt x="1321308" y="1439487"/>
                  <a:pt x="1941576" y="2017083"/>
                  <a:pt x="2368296" y="2145099"/>
                </a:cubicBezTo>
                <a:cubicBezTo>
                  <a:pt x="2795016" y="2273115"/>
                  <a:pt x="3218688" y="2015559"/>
                  <a:pt x="3547872" y="1861635"/>
                </a:cubicBezTo>
                <a:cubicBezTo>
                  <a:pt x="3877056" y="1707711"/>
                  <a:pt x="4343400" y="1221555"/>
                  <a:pt x="4343400" y="1221555"/>
                </a:cubicBezTo>
                <a:lnTo>
                  <a:pt x="4343400" y="1221555"/>
                </a:lnTo>
              </a:path>
            </a:pathLst>
          </a:cu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4F68CF-8257-CB99-75A0-F4391D79A6B6}"/>
              </a:ext>
            </a:extLst>
          </p:cNvPr>
          <p:cNvCxnSpPr>
            <a:cxnSpLocks/>
          </p:cNvCxnSpPr>
          <p:nvPr/>
        </p:nvCxnSpPr>
        <p:spPr>
          <a:xfrm flipV="1">
            <a:off x="6301994" y="1940615"/>
            <a:ext cx="0" cy="35825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2A935F-839B-A5AA-EE84-100EACFB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know enough to do something?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0AD7E-8BF6-6264-14F7-4FE1239EDB41}"/>
              </a:ext>
            </a:extLst>
          </p:cNvPr>
          <p:cNvSpPr txBox="1"/>
          <p:nvPr/>
        </p:nvSpPr>
        <p:spPr>
          <a:xfrm>
            <a:off x="442723" y="6460251"/>
            <a:ext cx="3605474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Kruger &amp; Dunning (1999)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Personality Soc. Psych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1121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DEA8E-0E25-5B7E-917B-27784EB89692}"/>
              </a:ext>
            </a:extLst>
          </p:cNvPr>
          <p:cNvSpPr txBox="1"/>
          <p:nvPr/>
        </p:nvSpPr>
        <p:spPr>
          <a:xfrm>
            <a:off x="8476415" y="1611573"/>
            <a:ext cx="268714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Dunning-Kruger effect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A5EC88-5B45-D2E0-5999-27D8D783A7D7}"/>
              </a:ext>
            </a:extLst>
          </p:cNvPr>
          <p:cNvCxnSpPr/>
          <p:nvPr/>
        </p:nvCxnSpPr>
        <p:spPr>
          <a:xfrm>
            <a:off x="6295898" y="5488487"/>
            <a:ext cx="458114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D6FE8B-8B57-37B2-6FBF-6217EF5F1E47}"/>
              </a:ext>
            </a:extLst>
          </p:cNvPr>
          <p:cNvSpPr txBox="1"/>
          <p:nvPr/>
        </p:nvSpPr>
        <p:spPr>
          <a:xfrm rot="16200000">
            <a:off x="4783146" y="344045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61FC0-EE8F-357C-02E0-ED25E3EE4E72}"/>
              </a:ext>
            </a:extLst>
          </p:cNvPr>
          <p:cNvSpPr txBox="1"/>
          <p:nvPr/>
        </p:nvSpPr>
        <p:spPr>
          <a:xfrm>
            <a:off x="8301483" y="5523131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39FDF2-446D-9E02-3810-9CF25B786CDC}"/>
              </a:ext>
            </a:extLst>
          </p:cNvPr>
          <p:cNvSpPr/>
          <p:nvPr/>
        </p:nvSpPr>
        <p:spPr>
          <a:xfrm>
            <a:off x="6649525" y="2240279"/>
            <a:ext cx="198119" cy="20116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A3A7FF-E36F-4350-5C5F-D43B6D06736E}"/>
              </a:ext>
            </a:extLst>
          </p:cNvPr>
          <p:cNvSpPr/>
          <p:nvPr/>
        </p:nvSpPr>
        <p:spPr>
          <a:xfrm>
            <a:off x="7264618" y="3397227"/>
            <a:ext cx="198119" cy="20116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B5DE4E-9D42-6A68-D3E1-3DBA27026403}"/>
              </a:ext>
            </a:extLst>
          </p:cNvPr>
          <p:cNvSpPr/>
          <p:nvPr/>
        </p:nvSpPr>
        <p:spPr>
          <a:xfrm>
            <a:off x="8762171" y="4398734"/>
            <a:ext cx="198119" cy="20116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4925D7-4B14-5CEF-A9BC-97F60069C3F2}"/>
              </a:ext>
            </a:extLst>
          </p:cNvPr>
          <p:cNvSpPr/>
          <p:nvPr/>
        </p:nvSpPr>
        <p:spPr>
          <a:xfrm>
            <a:off x="9954478" y="3967428"/>
            <a:ext cx="198119" cy="20116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D2DC76-E7CB-F51C-CD5C-917D671588C2}"/>
              </a:ext>
            </a:extLst>
          </p:cNvPr>
          <p:cNvSpPr/>
          <p:nvPr/>
        </p:nvSpPr>
        <p:spPr>
          <a:xfrm>
            <a:off x="10569194" y="3441767"/>
            <a:ext cx="198119" cy="20116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241D5F-F31D-B818-FC74-E14437E2ADF3}"/>
              </a:ext>
            </a:extLst>
          </p:cNvPr>
          <p:cNvSpPr txBox="1"/>
          <p:nvPr/>
        </p:nvSpPr>
        <p:spPr>
          <a:xfrm>
            <a:off x="6445532" y="1558632"/>
            <a:ext cx="1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totally know all this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882A09-96AE-8CDA-5655-A9BD9C82F94F}"/>
              </a:ext>
            </a:extLst>
          </p:cNvPr>
          <p:cNvSpPr txBox="1"/>
          <p:nvPr/>
        </p:nvSpPr>
        <p:spPr>
          <a:xfrm>
            <a:off x="7204032" y="2719824"/>
            <a:ext cx="171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Hm, harder than I thought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C4F568-36F9-4FA2-6337-CB2659FA5EC4}"/>
              </a:ext>
            </a:extLst>
          </p:cNvPr>
          <p:cNvSpPr txBox="1"/>
          <p:nvPr/>
        </p:nvSpPr>
        <p:spPr>
          <a:xfrm>
            <a:off x="8169019" y="4614672"/>
            <a:ext cx="138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8F9940-F466-9038-5651-1516438940B8}"/>
              </a:ext>
            </a:extLst>
          </p:cNvPr>
          <p:cNvSpPr txBox="1"/>
          <p:nvPr/>
        </p:nvSpPr>
        <p:spPr>
          <a:xfrm>
            <a:off x="9678838" y="4233846"/>
            <a:ext cx="162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Beginning to make sense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CCD268-13EA-7560-5F80-CEB7C3EFB92B}"/>
              </a:ext>
            </a:extLst>
          </p:cNvPr>
          <p:cNvSpPr txBox="1"/>
          <p:nvPr/>
        </p:nvSpPr>
        <p:spPr>
          <a:xfrm>
            <a:off x="9921357" y="2736202"/>
            <a:ext cx="162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 cool, but complicated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47B702-07BB-32D6-3D7B-8D3FAABCF04E}"/>
              </a:ext>
            </a:extLst>
          </p:cNvPr>
          <p:cNvGrpSpPr/>
          <p:nvPr/>
        </p:nvGrpSpPr>
        <p:grpSpPr>
          <a:xfrm>
            <a:off x="442723" y="1751819"/>
            <a:ext cx="3506978" cy="4415716"/>
            <a:chOff x="442723" y="1751819"/>
            <a:chExt cx="3506978" cy="441571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C8951FF0-AF47-DD1D-A4CA-3EE3A42F774E}"/>
                </a:ext>
              </a:extLst>
            </p:cNvPr>
            <p:cNvSpPr/>
            <p:nvPr/>
          </p:nvSpPr>
          <p:spPr>
            <a:xfrm>
              <a:off x="442723" y="1751819"/>
              <a:ext cx="3506978" cy="4397528"/>
            </a:xfrm>
            <a:prstGeom prst="wedgeRoundRectCallout">
              <a:avLst>
                <a:gd name="adj1" fmla="val 129102"/>
                <a:gd name="adj2" fmla="val -36517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pic>
          <p:nvPicPr>
            <p:cNvPr id="4098" name="Picture 2" descr="Mark Twain">
              <a:extLst>
                <a:ext uri="{FF2B5EF4-FFF2-40B4-BE49-F238E27FC236}">
                  <a16:creationId xmlns:a16="http://schemas.microsoft.com/office/drawing/2014/main" id="{67BB757E-24F7-8F26-5F46-DE4B078AE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491" y="3741850"/>
              <a:ext cx="2139754" cy="213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CE78B-DBEA-1A8C-CD65-7431A1F53FFC}"/>
                </a:ext>
              </a:extLst>
            </p:cNvPr>
            <p:cNvSpPr txBox="1"/>
            <p:nvPr/>
          </p:nvSpPr>
          <p:spPr>
            <a:xfrm>
              <a:off x="714425" y="1811628"/>
              <a:ext cx="297975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ain’t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what you don’t know that gets you into trouble, it’s what you know for sure that just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ain’t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so.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4DEB78-BB98-CE24-8035-583C94156474}"/>
                </a:ext>
              </a:extLst>
            </p:cNvPr>
            <p:cNvSpPr txBox="1"/>
            <p:nvPr/>
          </p:nvSpPr>
          <p:spPr>
            <a:xfrm>
              <a:off x="1536579" y="5828981"/>
              <a:ext cx="1156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 panose="020B0604020202020204" pitchFamily="34" charset="0"/>
                </a:rPr>
                <a:t>Mark Twain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5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3CA3-1761-4356-8409-7770A4CD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takes a (large) village, thank you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9BD04-CDB9-4F82-9546-4E550826B334}"/>
              </a:ext>
            </a:extLst>
          </p:cNvPr>
          <p:cNvSpPr txBox="1"/>
          <p:nvPr/>
        </p:nvSpPr>
        <p:spPr>
          <a:xfrm>
            <a:off x="554565" y="1568323"/>
            <a:ext cx="277054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Crestone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Urs Ochsner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Thale Jarvis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Rohloff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Xicheng Sun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Wendy Ribble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Joshua Day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Cliff Mason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 De Groote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 Bruss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Liu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 Oliver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Bracken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Teresa Hoang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Lou Boccumini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Katie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Stacie Bell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Dorothy Colagiovanni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 Morrissey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76AA6-1933-4581-BC85-9983EAADFA56}"/>
              </a:ext>
            </a:extLst>
          </p:cNvPr>
          <p:cNvSpPr txBox="1"/>
          <p:nvPr/>
        </p:nvSpPr>
        <p:spPr>
          <a:xfrm>
            <a:off x="9483215" y="1603367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Arizona State University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Adams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Rosa Krajmalnik-Brown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112B5-9465-481E-BBBB-9DD8E5AEDC58}"/>
              </a:ext>
            </a:extLst>
          </p:cNvPr>
          <p:cNvSpPr txBox="1"/>
          <p:nvPr/>
        </p:nvSpPr>
        <p:spPr>
          <a:xfrm>
            <a:off x="9483215" y="2488700"/>
            <a:ext cx="26358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Phoenix Children's Hospital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Richard Frye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3801A-ECCA-6346-5CDF-A3D76517AECB}"/>
              </a:ext>
            </a:extLst>
          </p:cNvPr>
          <p:cNvSpPr txBox="1"/>
          <p:nvPr/>
        </p:nvSpPr>
        <p:spPr>
          <a:xfrm>
            <a:off x="2835930" y="1603367"/>
            <a:ext cx="18784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NIAID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Seema Nayak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Carol Ostrye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Kenan Gu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Pi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Kozar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Ranallo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Rick Sciotti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Gottdiener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Shahida Baqar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 Wachtel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Stephanie Zafonte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Blaire Osborn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Mohamed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Elsafy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Gabriele </a:t>
            </a:r>
            <a:r>
              <a:rPr lang="en-US" sz="1400" dirty="0" err="1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Feolo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Richard Gorman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support for phase 1 and phase 2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1CB68-E24F-D664-9A88-863AD7FAD039}"/>
              </a:ext>
            </a:extLst>
          </p:cNvPr>
          <p:cNvSpPr txBox="1"/>
          <p:nvPr/>
        </p:nvSpPr>
        <p:spPr>
          <a:xfrm>
            <a:off x="5133104" y="1626926"/>
            <a:ext cx="20998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Support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</a:t>
            </a:r>
            <a:r>
              <a:rPr lang="en-US" sz="1400" dirty="0" err="1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Zenilman</a:t>
            </a:r>
            <a:endParaRPr lang="en-US" sz="1400" dirty="0">
              <a:solidFill>
                <a:srgbClr val="0000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McLeod Griffiss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Jeffrey Blumer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Melissa 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 O’Riordan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Wesley Gray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Robin McKenzie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 Jurao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Amanada 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Lomeli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Wael El-Amin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</a:t>
            </a:r>
            <a:r>
              <a:rPr lang="en-US" sz="1400" dirty="0" err="1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Saviolakis</a:t>
            </a:r>
            <a:endParaRPr lang="en-US" sz="1400" dirty="0">
              <a:solidFill>
                <a:srgbClr val="0000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 Galbraith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Jared Schettler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65F02-81FE-77B5-E1A3-3C9B8C8ADAA7}"/>
              </a:ext>
            </a:extLst>
          </p:cNvPr>
          <p:cNvSpPr txBox="1"/>
          <p:nvPr/>
        </p:nvSpPr>
        <p:spPr>
          <a:xfrm>
            <a:off x="5133104" y="5041521"/>
            <a:ext cx="2446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Colorado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Lozupone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7A4017-BD9D-C1CB-3161-25D97FC9D633}"/>
              </a:ext>
            </a:extLst>
          </p:cNvPr>
          <p:cNvSpPr txBox="1"/>
          <p:nvPr/>
        </p:nvSpPr>
        <p:spPr>
          <a:xfrm>
            <a:off x="7498900" y="3017414"/>
            <a:ext cx="2038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Structural Biology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 Davies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 Burgin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4D535-5F31-35EB-76C2-BC7F35AAFB35}"/>
              </a:ext>
            </a:extLst>
          </p:cNvPr>
          <p:cNvSpPr txBox="1"/>
          <p:nvPr/>
        </p:nvSpPr>
        <p:spPr>
          <a:xfrm>
            <a:off x="7498900" y="3799117"/>
            <a:ext cx="17403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Replidyne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Ian Critchley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Guiles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Drolet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Jian Qui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Gyorkos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Sarah Strong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 Evans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Louis Green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Bullard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 Young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Kimberly Stone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 Price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7CD14-4149-6877-2FE7-D2D7B8BCC66D}"/>
              </a:ext>
            </a:extLst>
          </p:cNvPr>
          <p:cNvSpPr txBox="1"/>
          <p:nvPr/>
        </p:nvSpPr>
        <p:spPr>
          <a:xfrm>
            <a:off x="7498900" y="1589380"/>
            <a:ext cx="19340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CDI Advisors</a:t>
            </a:r>
            <a:endParaRPr lang="en-US" sz="1600" b="1" dirty="0">
              <a:solidFill>
                <a:srgbClr val="0000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Louie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Wilcox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 Freeman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Glenn Tillotson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Corrado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7E87-CBCB-CC83-8B85-0BAF423136E2}"/>
              </a:ext>
            </a:extLst>
          </p:cNvPr>
          <p:cNvSpPr txBox="1"/>
          <p:nvPr/>
        </p:nvSpPr>
        <p:spPr>
          <a:xfrm>
            <a:off x="9483215" y="3447738"/>
            <a:ext cx="2635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memoriam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Sydney Finegold</a:t>
            </a:r>
          </a:p>
        </p:txBody>
      </p:sp>
    </p:spTree>
    <p:extLst>
      <p:ext uri="{BB962C8B-B14F-4D97-AF65-F5344CB8AC3E}">
        <p14:creationId xmlns:p14="http://schemas.microsoft.com/office/powerpoint/2010/main" val="230189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ADE2-E686-40CB-0DB8-40AF5EA5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E25A-B606-CF1F-D0E1-5430D3D0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Adding time: abridged history of the Earth</a:t>
            </a:r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7CBF979D-ACA7-7FFA-8062-7D2C4E458309}"/>
              </a:ext>
            </a:extLst>
          </p:cNvPr>
          <p:cNvSpPr/>
          <p:nvPr/>
        </p:nvSpPr>
        <p:spPr>
          <a:xfrm>
            <a:off x="626108" y="3263568"/>
            <a:ext cx="10911467" cy="1810385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5A0891-F73A-7DD5-B918-2D4FBD833D96}"/>
              </a:ext>
            </a:extLst>
          </p:cNvPr>
          <p:cNvSpPr/>
          <p:nvPr/>
        </p:nvSpPr>
        <p:spPr>
          <a:xfrm>
            <a:off x="767465" y="3870718"/>
            <a:ext cx="631479" cy="638805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11392-0983-C0F2-2B26-488847464005}"/>
              </a:ext>
            </a:extLst>
          </p:cNvPr>
          <p:cNvSpPr txBox="1"/>
          <p:nvPr/>
        </p:nvSpPr>
        <p:spPr>
          <a:xfrm>
            <a:off x="11050739" y="49035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7691B-A89A-35C9-527D-34BBD727B6FB}"/>
              </a:ext>
            </a:extLst>
          </p:cNvPr>
          <p:cNvSpPr txBox="1"/>
          <p:nvPr/>
        </p:nvSpPr>
        <p:spPr>
          <a:xfrm>
            <a:off x="8586630" y="491331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9C2D0-C443-9EB0-69E2-1CBA81E3F1C5}"/>
              </a:ext>
            </a:extLst>
          </p:cNvPr>
          <p:cNvSpPr txBox="1"/>
          <p:nvPr/>
        </p:nvSpPr>
        <p:spPr>
          <a:xfrm>
            <a:off x="9046917" y="5685135"/>
            <a:ext cx="193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A1D84-18F9-BE30-7CA8-A5D0FAA5DB14}"/>
              </a:ext>
            </a:extLst>
          </p:cNvPr>
          <p:cNvSpPr txBox="1"/>
          <p:nvPr/>
        </p:nvSpPr>
        <p:spPr>
          <a:xfrm>
            <a:off x="6361349" y="489886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6BEA1-A736-F8C3-3636-78E2201078A7}"/>
              </a:ext>
            </a:extLst>
          </p:cNvPr>
          <p:cNvSpPr txBox="1"/>
          <p:nvPr/>
        </p:nvSpPr>
        <p:spPr>
          <a:xfrm>
            <a:off x="4098497" y="493081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236D2-CBB8-3457-DAEB-B351FBFC6360}"/>
              </a:ext>
            </a:extLst>
          </p:cNvPr>
          <p:cNvSpPr txBox="1"/>
          <p:nvPr/>
        </p:nvSpPr>
        <p:spPr>
          <a:xfrm>
            <a:off x="1842706" y="497563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E0EDC-D47D-F6A5-BC84-97B9D076A63B}"/>
              </a:ext>
            </a:extLst>
          </p:cNvPr>
          <p:cNvCxnSpPr>
            <a:cxnSpLocks/>
          </p:cNvCxnSpPr>
          <p:nvPr/>
        </p:nvCxnSpPr>
        <p:spPr>
          <a:xfrm>
            <a:off x="1177480" y="5544543"/>
            <a:ext cx="10087995" cy="0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CAE7BF-F90C-3A32-DC5F-5F768EA913AB}"/>
              </a:ext>
            </a:extLst>
          </p:cNvPr>
          <p:cNvCxnSpPr/>
          <p:nvPr/>
        </p:nvCxnSpPr>
        <p:spPr>
          <a:xfrm>
            <a:off x="1197040" y="5379777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3C8AA-F65B-9472-2D9E-8FA28CE96D6B}"/>
              </a:ext>
            </a:extLst>
          </p:cNvPr>
          <p:cNvCxnSpPr/>
          <p:nvPr/>
        </p:nvCxnSpPr>
        <p:spPr>
          <a:xfrm>
            <a:off x="2308746" y="5379692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6A0307-1A6B-0D2D-D4BE-EB4D1AE06703}"/>
              </a:ext>
            </a:extLst>
          </p:cNvPr>
          <p:cNvCxnSpPr/>
          <p:nvPr/>
        </p:nvCxnSpPr>
        <p:spPr>
          <a:xfrm>
            <a:off x="3427621" y="5387502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7E3080-E6A1-B8B9-BDA3-F1B9193F5716}"/>
              </a:ext>
            </a:extLst>
          </p:cNvPr>
          <p:cNvCxnSpPr/>
          <p:nvPr/>
        </p:nvCxnSpPr>
        <p:spPr>
          <a:xfrm>
            <a:off x="4539322" y="5379692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6082D6-F4A2-E461-0BA8-61FACF78A756}"/>
              </a:ext>
            </a:extLst>
          </p:cNvPr>
          <p:cNvCxnSpPr/>
          <p:nvPr/>
        </p:nvCxnSpPr>
        <p:spPr>
          <a:xfrm>
            <a:off x="5662279" y="5387502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FE1B6C-823E-E10F-E318-8056449B9065}"/>
              </a:ext>
            </a:extLst>
          </p:cNvPr>
          <p:cNvCxnSpPr/>
          <p:nvPr/>
        </p:nvCxnSpPr>
        <p:spPr>
          <a:xfrm>
            <a:off x="6770642" y="5386609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BE5EBE-C400-F4C8-CD2F-71B9B4C37F9A}"/>
              </a:ext>
            </a:extLst>
          </p:cNvPr>
          <p:cNvCxnSpPr/>
          <p:nvPr/>
        </p:nvCxnSpPr>
        <p:spPr>
          <a:xfrm>
            <a:off x="7882265" y="5386609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58854E-C49A-8F3C-0D51-24D137C95CE5}"/>
              </a:ext>
            </a:extLst>
          </p:cNvPr>
          <p:cNvCxnSpPr/>
          <p:nvPr/>
        </p:nvCxnSpPr>
        <p:spPr>
          <a:xfrm>
            <a:off x="9003005" y="5390606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5DF0E6-E123-6E65-EE6E-00A2467E42E5}"/>
              </a:ext>
            </a:extLst>
          </p:cNvPr>
          <p:cNvCxnSpPr/>
          <p:nvPr/>
        </p:nvCxnSpPr>
        <p:spPr>
          <a:xfrm>
            <a:off x="10116923" y="5386609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776355-1C7F-095C-2787-516D2BC06011}"/>
              </a:ext>
            </a:extLst>
          </p:cNvPr>
          <p:cNvCxnSpPr/>
          <p:nvPr/>
        </p:nvCxnSpPr>
        <p:spPr>
          <a:xfrm>
            <a:off x="11233722" y="5386609"/>
            <a:ext cx="0" cy="181406"/>
          </a:xfrm>
          <a:prstGeom prst="line">
            <a:avLst/>
          </a:prstGeom>
          <a:ln w="57150">
            <a:solidFill>
              <a:srgbClr val="0000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F4B6FA4-2B7F-9532-6BAE-61E372A6D01C}"/>
              </a:ext>
            </a:extLst>
          </p:cNvPr>
          <p:cNvSpPr txBox="1"/>
          <p:nvPr/>
        </p:nvSpPr>
        <p:spPr>
          <a:xfrm>
            <a:off x="232563" y="2732446"/>
            <a:ext cx="16967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Moon-forming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ADDA0-980A-24D6-DE36-F36371E84004}"/>
              </a:ext>
            </a:extLst>
          </p:cNvPr>
          <p:cNvSpPr txBox="1"/>
          <p:nvPr/>
        </p:nvSpPr>
        <p:spPr>
          <a:xfrm>
            <a:off x="5129071" y="2383999"/>
            <a:ext cx="169677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Great oxygenation event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7F1E16-C84D-42DE-B166-7DF3566864AD}"/>
              </a:ext>
            </a:extLst>
          </p:cNvPr>
          <p:cNvSpPr txBox="1"/>
          <p:nvPr/>
        </p:nvSpPr>
        <p:spPr>
          <a:xfrm>
            <a:off x="10726001" y="1527980"/>
            <a:ext cx="125101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Humans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5C31486-A1F8-7F65-F791-D4585E508AA2}"/>
              </a:ext>
            </a:extLst>
          </p:cNvPr>
          <p:cNvSpPr/>
          <p:nvPr/>
        </p:nvSpPr>
        <p:spPr>
          <a:xfrm>
            <a:off x="1963812" y="3881081"/>
            <a:ext cx="653492" cy="622522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A27CFE-3468-B1D1-640D-E04E5299657B}"/>
              </a:ext>
            </a:extLst>
          </p:cNvPr>
          <p:cNvSpPr/>
          <p:nvPr/>
        </p:nvSpPr>
        <p:spPr>
          <a:xfrm>
            <a:off x="5653821" y="3845496"/>
            <a:ext cx="661239" cy="658107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7CF99D3-46DE-DD40-DDE3-31FFB45A3577}"/>
              </a:ext>
            </a:extLst>
          </p:cNvPr>
          <p:cNvSpPr/>
          <p:nvPr/>
        </p:nvSpPr>
        <p:spPr>
          <a:xfrm>
            <a:off x="9672494" y="3831582"/>
            <a:ext cx="691029" cy="672021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42172A-20AC-1A74-3003-6CFA1423A538}"/>
              </a:ext>
            </a:extLst>
          </p:cNvPr>
          <p:cNvSpPr/>
          <p:nvPr/>
        </p:nvSpPr>
        <p:spPr>
          <a:xfrm>
            <a:off x="10658200" y="3855014"/>
            <a:ext cx="645124" cy="622522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A7F4FF-90D5-8B83-5F3E-C4B9017CCAC2}"/>
              </a:ext>
            </a:extLst>
          </p:cNvPr>
          <p:cNvSpPr/>
          <p:nvPr/>
        </p:nvSpPr>
        <p:spPr>
          <a:xfrm>
            <a:off x="10849273" y="3858536"/>
            <a:ext cx="560283" cy="612201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26C414-56B0-28A6-E93E-F6A1F6B1873A}"/>
              </a:ext>
            </a:extLst>
          </p:cNvPr>
          <p:cNvSpPr/>
          <p:nvPr/>
        </p:nvSpPr>
        <p:spPr>
          <a:xfrm>
            <a:off x="11005921" y="3838376"/>
            <a:ext cx="672333" cy="632362"/>
          </a:xfrm>
          <a:prstGeom prst="ellipse">
            <a:avLst/>
          </a:prstGeom>
          <a:solidFill>
            <a:schemeClr val="bg1">
              <a:alpha val="30196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C2CF493-BCEC-301A-AD78-B56344B1136A}"/>
              </a:ext>
            </a:extLst>
          </p:cNvPr>
          <p:cNvCxnSpPr>
            <a:cxnSpLocks/>
            <a:stCxn id="39" idx="2"/>
            <a:endCxn id="37" idx="0"/>
          </p:cNvCxnSpPr>
          <p:nvPr/>
        </p:nvCxnSpPr>
        <p:spPr>
          <a:xfrm flipH="1">
            <a:off x="11342088" y="1928090"/>
            <a:ext cx="9423" cy="191028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D9E19A-221C-0B5C-5BF1-736EBE688155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flipH="1">
            <a:off x="11129415" y="2425739"/>
            <a:ext cx="3937" cy="143279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2006D83-E40D-ED1C-4F81-4469DA2CB73F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10977537" y="2928962"/>
            <a:ext cx="3225" cy="926052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CE83552-0534-B178-695A-51FCD1401B92}"/>
              </a:ext>
            </a:extLst>
          </p:cNvPr>
          <p:cNvCxnSpPr>
            <a:cxnSpLocks/>
            <a:stCxn id="43" idx="0"/>
            <a:endCxn id="43" idx="0"/>
          </p:cNvCxnSpPr>
          <p:nvPr/>
        </p:nvCxnSpPr>
        <p:spPr>
          <a:xfrm>
            <a:off x="10018009" y="3831582"/>
            <a:ext cx="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414A672-A9EB-2FF3-742C-CBACD1689DE5}"/>
              </a:ext>
            </a:extLst>
          </p:cNvPr>
          <p:cNvCxnSpPr>
            <a:cxnSpLocks/>
            <a:stCxn id="30" idx="2"/>
            <a:endCxn id="43" idx="0"/>
          </p:cNvCxnSpPr>
          <p:nvPr/>
        </p:nvCxnSpPr>
        <p:spPr>
          <a:xfrm flipH="1">
            <a:off x="10018009" y="3415905"/>
            <a:ext cx="2361" cy="41567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24062F-2427-669A-DB1D-913156DC38F8}"/>
              </a:ext>
            </a:extLst>
          </p:cNvPr>
          <p:cNvSpPr txBox="1"/>
          <p:nvPr/>
        </p:nvSpPr>
        <p:spPr>
          <a:xfrm>
            <a:off x="8867863" y="3015795"/>
            <a:ext cx="230501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Cambrian explosion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BC05E2-8DF3-C938-F8B8-2CD1553ABC85}"/>
              </a:ext>
            </a:extLst>
          </p:cNvPr>
          <p:cNvSpPr txBox="1"/>
          <p:nvPr/>
        </p:nvSpPr>
        <p:spPr>
          <a:xfrm>
            <a:off x="10129150" y="2528852"/>
            <a:ext cx="169677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Dinosaurs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70F1AF-F79F-0895-CBB3-65557CA3BFF1}"/>
              </a:ext>
            </a:extLst>
          </p:cNvPr>
          <p:cNvSpPr txBox="1"/>
          <p:nvPr/>
        </p:nvSpPr>
        <p:spPr>
          <a:xfrm>
            <a:off x="10284965" y="2025629"/>
            <a:ext cx="169677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Mammals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6342C8D-8154-3B2E-0A29-6DBD0522CD49}"/>
              </a:ext>
            </a:extLst>
          </p:cNvPr>
          <p:cNvCxnSpPr>
            <a:cxnSpLocks/>
            <a:stCxn id="28" idx="2"/>
            <a:endCxn id="42" idx="0"/>
          </p:cNvCxnSpPr>
          <p:nvPr/>
        </p:nvCxnSpPr>
        <p:spPr>
          <a:xfrm>
            <a:off x="5977458" y="3399662"/>
            <a:ext cx="6983" cy="445834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D465EE6-375F-1170-222A-4DBB9AC32FFD}"/>
              </a:ext>
            </a:extLst>
          </p:cNvPr>
          <p:cNvCxnSpPr>
            <a:cxnSpLocks/>
            <a:stCxn id="24" idx="2"/>
            <a:endCxn id="6" idx="0"/>
          </p:cNvCxnSpPr>
          <p:nvPr/>
        </p:nvCxnSpPr>
        <p:spPr>
          <a:xfrm>
            <a:off x="1080950" y="3440332"/>
            <a:ext cx="2255" cy="43038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8FF3E8A-4623-0FCF-31F7-68BEF982534F}"/>
              </a:ext>
            </a:extLst>
          </p:cNvPr>
          <p:cNvSpPr txBox="1"/>
          <p:nvPr/>
        </p:nvSpPr>
        <p:spPr>
          <a:xfrm>
            <a:off x="1427427" y="2236053"/>
            <a:ext cx="169677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First life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FADD809-4C1D-2D2E-A8D7-C91B684F2265}"/>
              </a:ext>
            </a:extLst>
          </p:cNvPr>
          <p:cNvCxnSpPr>
            <a:cxnSpLocks/>
            <a:stCxn id="74" idx="2"/>
            <a:endCxn id="41" idx="0"/>
          </p:cNvCxnSpPr>
          <p:nvPr/>
        </p:nvCxnSpPr>
        <p:spPr>
          <a:xfrm>
            <a:off x="2275814" y="2636163"/>
            <a:ext cx="14744" cy="124491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4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5E241-4EDA-C7F0-8D33-68687DB3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8DD7-AB18-DC3E-A7AA-19AE5FF7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Anaerobic organisms were the first lifeforms on Earth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105C0-B63C-5F4B-5CE6-0C4F3D950A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97565" y="6356350"/>
            <a:ext cx="11176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98FC1-A7D8-40C2-9B64-AE545600F7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E742-307E-4862-22CD-C390958C7798}"/>
              </a:ext>
            </a:extLst>
          </p:cNvPr>
          <p:cNvSpPr txBox="1"/>
          <p:nvPr/>
        </p:nvSpPr>
        <p:spPr>
          <a:xfrm>
            <a:off x="638773" y="6415801"/>
            <a:ext cx="218040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Davín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(2025)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388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B8A7C-EA3B-8D72-70B0-C295B907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108" y="1635737"/>
            <a:ext cx="7538796" cy="4676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2EC8F4-404E-B74E-BEE5-163F73A55AD4}"/>
              </a:ext>
            </a:extLst>
          </p:cNvPr>
          <p:cNvSpPr txBox="1">
            <a:spLocks/>
          </p:cNvSpPr>
          <p:nvPr/>
        </p:nvSpPr>
        <p:spPr>
          <a:xfrm>
            <a:off x="248096" y="1953843"/>
            <a:ext cx="4387308" cy="35412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53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6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5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843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00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Oxygen emerged late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Humans emerged really late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 tract is mostly anaerobic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2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More than 99% of gut bacteria are obligate anaerobes</a:t>
            </a:r>
          </a:p>
        </p:txBody>
      </p:sp>
    </p:spTree>
    <p:extLst>
      <p:ext uri="{BB962C8B-B14F-4D97-AF65-F5344CB8AC3E}">
        <p14:creationId xmlns:p14="http://schemas.microsoft.com/office/powerpoint/2010/main" val="118917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832FF-4D08-702E-D597-998C77887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earing necklace">
            <a:extLst>
              <a:ext uri="{FF2B5EF4-FFF2-40B4-BE49-F238E27FC236}">
                <a16:creationId xmlns:a16="http://schemas.microsoft.com/office/drawing/2014/main" id="{CE4662B8-9086-4689-F0FB-778F74CE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178" y="1675684"/>
            <a:ext cx="1949505" cy="4348160"/>
          </a:xfrm>
          <a:prstGeom prst="rect">
            <a:avLst/>
          </a:prstGeom>
        </p:spPr>
      </p:pic>
      <p:pic>
        <p:nvPicPr>
          <p:cNvPr id="9" name="Graphic 8" descr="Woman waving hand">
            <a:extLst>
              <a:ext uri="{FF2B5EF4-FFF2-40B4-BE49-F238E27FC236}">
                <a16:creationId xmlns:a16="http://schemas.microsoft.com/office/drawing/2014/main" id="{2B91B574-EAA3-A2C6-F302-9D4CBBE85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6011" y="1708442"/>
            <a:ext cx="1489818" cy="3995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DC61C-CD77-744C-028B-23FA7EC0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792162"/>
          </a:xfrm>
        </p:spPr>
        <p:txBody>
          <a:bodyPr wrap="square" anchor="ctr">
            <a:normAutofit/>
          </a:bodyPr>
          <a:lstStyle/>
          <a:p>
            <a:r>
              <a:rPr lang="en-US" sz="3200" dirty="0"/>
              <a:t>Humans host many bacteria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128" name="Ink 3127">
                <a:extLst>
                  <a:ext uri="{FF2B5EF4-FFF2-40B4-BE49-F238E27FC236}">
                    <a16:creationId xmlns:a16="http://schemas.microsoft.com/office/drawing/2014/main" id="{A5426C21-64CA-D579-0144-933EFB187084}"/>
                  </a:ext>
                </a:extLst>
              </p14:cNvPr>
              <p14:cNvContentPartPr/>
              <p14:nvPr/>
            </p14:nvContentPartPr>
            <p14:xfrm>
              <a:off x="2232553" y="-1715654"/>
              <a:ext cx="360" cy="360"/>
            </p14:xfrm>
          </p:contentPart>
        </mc:Choice>
        <mc:Fallback xmlns="">
          <p:pic>
            <p:nvPicPr>
              <p:cNvPr id="3128" name="Ink 3127">
                <a:extLst>
                  <a:ext uri="{FF2B5EF4-FFF2-40B4-BE49-F238E27FC236}">
                    <a16:creationId xmlns:a16="http://schemas.microsoft.com/office/drawing/2014/main" id="{A5426C21-64CA-D579-0144-933EFB1870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3913" y="-172465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146" name="Graphic 3145" descr="Man holding sign">
            <a:extLst>
              <a:ext uri="{FF2B5EF4-FFF2-40B4-BE49-F238E27FC236}">
                <a16:creationId xmlns:a16="http://schemas.microsoft.com/office/drawing/2014/main" id="{F2833047-FDA2-8944-3A90-8D1554D2C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591" y="1618178"/>
            <a:ext cx="2137027" cy="4463172"/>
          </a:xfrm>
          <a:prstGeom prst="rect">
            <a:avLst/>
          </a:prstGeom>
        </p:spPr>
      </p:pic>
      <p:sp>
        <p:nvSpPr>
          <p:cNvPr id="3147" name="TextBox 3146">
            <a:extLst>
              <a:ext uri="{FF2B5EF4-FFF2-40B4-BE49-F238E27FC236}">
                <a16:creationId xmlns:a16="http://schemas.microsoft.com/office/drawing/2014/main" id="{7C9DCD06-E5F4-A65E-A4BD-A0DBE199FA83}"/>
              </a:ext>
            </a:extLst>
          </p:cNvPr>
          <p:cNvSpPr txBox="1"/>
          <p:nvPr/>
        </p:nvSpPr>
        <p:spPr>
          <a:xfrm>
            <a:off x="1295377" y="2874818"/>
            <a:ext cx="152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are your hosts</a:t>
            </a:r>
          </a:p>
        </p:txBody>
      </p:sp>
      <p:pic>
        <p:nvPicPr>
          <p:cNvPr id="3149" name="Graphic 3148" descr="Woman holding sign">
            <a:extLst>
              <a:ext uri="{FF2B5EF4-FFF2-40B4-BE49-F238E27FC236}">
                <a16:creationId xmlns:a16="http://schemas.microsoft.com/office/drawing/2014/main" id="{40328F83-5285-90F7-294B-8F4070B07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9061" y="1786270"/>
            <a:ext cx="2362439" cy="4177067"/>
          </a:xfrm>
          <a:prstGeom prst="rect">
            <a:avLst/>
          </a:prstGeom>
        </p:spPr>
      </p:pic>
      <p:sp>
        <p:nvSpPr>
          <p:cNvPr id="3150" name="TextBox 3149">
            <a:extLst>
              <a:ext uri="{FF2B5EF4-FFF2-40B4-BE49-F238E27FC236}">
                <a16:creationId xmlns:a16="http://schemas.microsoft.com/office/drawing/2014/main" id="{F89040D8-7DE5-28F8-E513-2CFF4F82A2FE}"/>
              </a:ext>
            </a:extLst>
          </p:cNvPr>
          <p:cNvSpPr txBox="1"/>
          <p:nvPr/>
        </p:nvSpPr>
        <p:spPr>
          <a:xfrm>
            <a:off x="3622272" y="2970067"/>
            <a:ext cx="1521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Welcome!</a:t>
            </a:r>
          </a:p>
        </p:txBody>
      </p:sp>
      <p:grpSp>
        <p:nvGrpSpPr>
          <p:cNvPr id="3375" name="Group 3374">
            <a:extLst>
              <a:ext uri="{FF2B5EF4-FFF2-40B4-BE49-F238E27FC236}">
                <a16:creationId xmlns:a16="http://schemas.microsoft.com/office/drawing/2014/main" id="{3564AC2C-6083-CD9E-1828-EBD302BB4E08}"/>
              </a:ext>
            </a:extLst>
          </p:cNvPr>
          <p:cNvGrpSpPr/>
          <p:nvPr/>
        </p:nvGrpSpPr>
        <p:grpSpPr>
          <a:xfrm>
            <a:off x="7271829" y="1870390"/>
            <a:ext cx="4487666" cy="4295080"/>
            <a:chOff x="7203700" y="1786271"/>
            <a:chExt cx="4487666" cy="4295080"/>
          </a:xfrm>
        </p:grpSpPr>
        <p:sp>
          <p:nvSpPr>
            <p:cNvPr id="3193" name="Oval 3192">
              <a:extLst>
                <a:ext uri="{FF2B5EF4-FFF2-40B4-BE49-F238E27FC236}">
                  <a16:creationId xmlns:a16="http://schemas.microsoft.com/office/drawing/2014/main" id="{AB527DFE-A5EF-ABF8-2EE3-F5EE5499B815}"/>
                </a:ext>
              </a:extLst>
            </p:cNvPr>
            <p:cNvSpPr/>
            <p:nvPr/>
          </p:nvSpPr>
          <p:spPr>
            <a:xfrm>
              <a:off x="7203700" y="1786271"/>
              <a:ext cx="4487666" cy="42950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D057B-83E5-3940-BC4A-E8DDC35F89DC}"/>
                </a:ext>
              </a:extLst>
            </p:cNvPr>
            <p:cNvSpPr/>
            <p:nvPr/>
          </p:nvSpPr>
          <p:spPr>
            <a:xfrm>
              <a:off x="9502583" y="3601520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1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74" name="Group 3073">
              <a:extLst>
                <a:ext uri="{FF2B5EF4-FFF2-40B4-BE49-F238E27FC236}">
                  <a16:creationId xmlns:a16="http://schemas.microsoft.com/office/drawing/2014/main" id="{6F16D570-D884-65E5-BEA1-050BEB37524E}"/>
                </a:ext>
              </a:extLst>
            </p:cNvPr>
            <p:cNvGrpSpPr/>
            <p:nvPr/>
          </p:nvGrpSpPr>
          <p:grpSpPr>
            <a:xfrm rot="6940164">
              <a:off x="7299497" y="3527501"/>
              <a:ext cx="1148073" cy="234629"/>
              <a:chOff x="8507503" y="4359347"/>
              <a:chExt cx="1372126" cy="264060"/>
            </a:xfrm>
          </p:grpSpPr>
          <p:sp>
            <p:nvSpPr>
              <p:cNvPr id="3091" name="Rectangle: Rounded Corners 3090">
                <a:extLst>
                  <a:ext uri="{FF2B5EF4-FFF2-40B4-BE49-F238E27FC236}">
                    <a16:creationId xmlns:a16="http://schemas.microsoft.com/office/drawing/2014/main" id="{2DA672E1-5D05-0AC8-CC3C-8BBB8ED8A14B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2" name="Oval 3091">
                <a:extLst>
                  <a:ext uri="{FF2B5EF4-FFF2-40B4-BE49-F238E27FC236}">
                    <a16:creationId xmlns:a16="http://schemas.microsoft.com/office/drawing/2014/main" id="{EE5C9C51-BD43-4537-7D9E-18708F8F14DD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5" name="Oval 3124">
                <a:extLst>
                  <a:ext uri="{FF2B5EF4-FFF2-40B4-BE49-F238E27FC236}">
                    <a16:creationId xmlns:a16="http://schemas.microsoft.com/office/drawing/2014/main" id="{E9638F67-0FB1-CD69-0CFF-1C0F106B59CA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73" name="Group 3172">
              <a:extLst>
                <a:ext uri="{FF2B5EF4-FFF2-40B4-BE49-F238E27FC236}">
                  <a16:creationId xmlns:a16="http://schemas.microsoft.com/office/drawing/2014/main" id="{BFC0F665-B758-9F0B-C9F0-AD697AEE008E}"/>
                </a:ext>
              </a:extLst>
            </p:cNvPr>
            <p:cNvGrpSpPr/>
            <p:nvPr/>
          </p:nvGrpSpPr>
          <p:grpSpPr>
            <a:xfrm>
              <a:off x="8011391" y="2453796"/>
              <a:ext cx="1325149" cy="626389"/>
              <a:chOff x="8185102" y="2031667"/>
              <a:chExt cx="1886288" cy="97188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C665EC9-C6CD-1CF2-8B48-ECA0C802DD4B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9" name="Oval 3138">
                <a:extLst>
                  <a:ext uri="{FF2B5EF4-FFF2-40B4-BE49-F238E27FC236}">
                    <a16:creationId xmlns:a16="http://schemas.microsoft.com/office/drawing/2014/main" id="{F77AD0D3-816D-5880-EAA9-8DA23AA4DF0F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0" name="Oval 3139">
                <a:extLst>
                  <a:ext uri="{FF2B5EF4-FFF2-40B4-BE49-F238E27FC236}">
                    <a16:creationId xmlns:a16="http://schemas.microsoft.com/office/drawing/2014/main" id="{CBEFA112-C160-2B23-C1D1-158FA16A0629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1" name="Freeform: Shape 3140">
                <a:extLst>
                  <a:ext uri="{FF2B5EF4-FFF2-40B4-BE49-F238E27FC236}">
                    <a16:creationId xmlns:a16="http://schemas.microsoft.com/office/drawing/2014/main" id="{1F04CDC0-00F9-73ED-DA2C-BA2C6133493E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DB7B6EE8-32A4-563B-E1B5-412466A8A759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2AF5ED36-4652-ABA4-795A-B2B676CEE00A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24210B12-2B30-9EE1-FD33-6D4AAF14B6FE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CBB048CB-F726-AE8E-E7BA-69B474745634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3661DEA9-E8C7-245F-E62F-07B901830FA6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627808EA-7E38-5747-4050-2C0F7C030C7A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D2C8891D-5B23-80A6-0FBA-D6850A2B504A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6CF73BCB-B2B1-240D-7F05-3D7C0634144C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40A167E6-A08E-0797-C3E5-A44220746096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B9983724-97D2-513A-082E-C0BFBE5049B7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F51CD58C-C926-C1D0-FF29-A205DC5AD299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74" name="Group 3173">
              <a:extLst>
                <a:ext uri="{FF2B5EF4-FFF2-40B4-BE49-F238E27FC236}">
                  <a16:creationId xmlns:a16="http://schemas.microsoft.com/office/drawing/2014/main" id="{002E688B-0C89-575C-4EDD-2BA80800F568}"/>
                </a:ext>
              </a:extLst>
            </p:cNvPr>
            <p:cNvGrpSpPr/>
            <p:nvPr/>
          </p:nvGrpSpPr>
          <p:grpSpPr>
            <a:xfrm rot="3225340">
              <a:off x="7987307" y="4907323"/>
              <a:ext cx="1168768" cy="488220"/>
              <a:chOff x="8185102" y="2031667"/>
              <a:chExt cx="1886288" cy="971883"/>
            </a:xfrm>
          </p:grpSpPr>
          <p:sp>
            <p:nvSpPr>
              <p:cNvPr id="3175" name="Oval 3174">
                <a:extLst>
                  <a:ext uri="{FF2B5EF4-FFF2-40B4-BE49-F238E27FC236}">
                    <a16:creationId xmlns:a16="http://schemas.microsoft.com/office/drawing/2014/main" id="{2291189B-5D82-EA81-5273-06026B46017C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6" name="Oval 3175">
                <a:extLst>
                  <a:ext uri="{FF2B5EF4-FFF2-40B4-BE49-F238E27FC236}">
                    <a16:creationId xmlns:a16="http://schemas.microsoft.com/office/drawing/2014/main" id="{630D9AA9-EA36-D696-A9CE-E2EA4C92F937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7" name="Oval 3176">
                <a:extLst>
                  <a:ext uri="{FF2B5EF4-FFF2-40B4-BE49-F238E27FC236}">
                    <a16:creationId xmlns:a16="http://schemas.microsoft.com/office/drawing/2014/main" id="{CD981FC6-0C21-0640-1AF6-87AFCD341BC9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C4194D9D-2DED-5612-94A5-7122B34FF66C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259FB3F9-B33A-6BF7-74C0-C5E8B84A06D8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FECEB1DE-B7D9-E5D3-3948-5FBE4CA07DB6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1" name="Freeform: Shape 3180">
                <a:extLst>
                  <a:ext uri="{FF2B5EF4-FFF2-40B4-BE49-F238E27FC236}">
                    <a16:creationId xmlns:a16="http://schemas.microsoft.com/office/drawing/2014/main" id="{61409D0E-000A-FD71-FE11-3B0A411A14A9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2" name="Freeform: Shape 3181">
                <a:extLst>
                  <a:ext uri="{FF2B5EF4-FFF2-40B4-BE49-F238E27FC236}">
                    <a16:creationId xmlns:a16="http://schemas.microsoft.com/office/drawing/2014/main" id="{38E21F81-DC5E-2993-59BC-1E92B962D3EC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749623CB-B735-FA62-13E0-4040F121A8DF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9B977D70-2A44-4B36-6B53-6C5003DCFB94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550D1B88-8418-4CDA-0866-5A5862C14D62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6DA9019-8838-6581-8F73-2544BD030C13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BD788D1B-20DC-3631-4831-30588959858A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" name="Freeform: Shape 3187">
                <a:extLst>
                  <a:ext uri="{FF2B5EF4-FFF2-40B4-BE49-F238E27FC236}">
                    <a16:creationId xmlns:a16="http://schemas.microsoft.com/office/drawing/2014/main" id="{8DD30485-4EF7-E396-85B9-FCEB2E0EBB01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" name="Freeform: Shape 3188">
                <a:extLst>
                  <a:ext uri="{FF2B5EF4-FFF2-40B4-BE49-F238E27FC236}">
                    <a16:creationId xmlns:a16="http://schemas.microsoft.com/office/drawing/2014/main" id="{3D8A0B86-63F3-8A3B-248C-6B4C433ECBA4}"/>
                  </a:ext>
                </a:extLst>
              </p:cNvPr>
              <p:cNvSpPr/>
              <p:nvPr/>
            </p:nvSpPr>
            <p:spPr>
              <a:xfrm>
                <a:off x="9918700" y="2647338"/>
                <a:ext cx="152690" cy="108562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90" name="Oval 3189">
              <a:extLst>
                <a:ext uri="{FF2B5EF4-FFF2-40B4-BE49-F238E27FC236}">
                  <a16:creationId xmlns:a16="http://schemas.microsoft.com/office/drawing/2014/main" id="{F88785BD-EB57-B068-8394-726ED59316D2}"/>
                </a:ext>
              </a:extLst>
            </p:cNvPr>
            <p:cNvSpPr/>
            <p:nvPr/>
          </p:nvSpPr>
          <p:spPr>
            <a:xfrm>
              <a:off x="7946394" y="4182675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1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1" name="Oval 3190">
              <a:extLst>
                <a:ext uri="{FF2B5EF4-FFF2-40B4-BE49-F238E27FC236}">
                  <a16:creationId xmlns:a16="http://schemas.microsoft.com/office/drawing/2014/main" id="{DC60A949-F3A8-3910-A513-3B1DDDBC03AF}"/>
                </a:ext>
              </a:extLst>
            </p:cNvPr>
            <p:cNvSpPr/>
            <p:nvPr/>
          </p:nvSpPr>
          <p:spPr>
            <a:xfrm>
              <a:off x="9861980" y="3153907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1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2" name="Oval 3191">
              <a:extLst>
                <a:ext uri="{FF2B5EF4-FFF2-40B4-BE49-F238E27FC236}">
                  <a16:creationId xmlns:a16="http://schemas.microsoft.com/office/drawing/2014/main" id="{B52328E4-E977-7CA4-DA06-AD9D0C44F460}"/>
                </a:ext>
              </a:extLst>
            </p:cNvPr>
            <p:cNvSpPr/>
            <p:nvPr/>
          </p:nvSpPr>
          <p:spPr>
            <a:xfrm>
              <a:off x="9005015" y="5063259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1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58" name="Group 3257">
              <a:extLst>
                <a:ext uri="{FF2B5EF4-FFF2-40B4-BE49-F238E27FC236}">
                  <a16:creationId xmlns:a16="http://schemas.microsoft.com/office/drawing/2014/main" id="{94738575-CBBB-F90A-FDC4-D6E1F28494CE}"/>
                </a:ext>
              </a:extLst>
            </p:cNvPr>
            <p:cNvGrpSpPr/>
            <p:nvPr/>
          </p:nvGrpSpPr>
          <p:grpSpPr>
            <a:xfrm rot="17932157">
              <a:off x="10286437" y="4456554"/>
              <a:ext cx="1305293" cy="327148"/>
              <a:chOff x="10159678" y="5063761"/>
              <a:chExt cx="1305293" cy="327148"/>
            </a:xfrm>
          </p:grpSpPr>
          <p:grpSp>
            <p:nvGrpSpPr>
              <p:cNvPr id="3126" name="Group 3125">
                <a:extLst>
                  <a:ext uri="{FF2B5EF4-FFF2-40B4-BE49-F238E27FC236}">
                    <a16:creationId xmlns:a16="http://schemas.microsoft.com/office/drawing/2014/main" id="{D2AF2E6C-6BFA-2297-3506-ADB6AFE2C5B0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127" name="Rectangle: Rounded Corners 3126">
                  <a:extLst>
                    <a:ext uri="{FF2B5EF4-FFF2-40B4-BE49-F238E27FC236}">
                      <a16:creationId xmlns:a16="http://schemas.microsoft.com/office/drawing/2014/main" id="{AA6C0D97-0C40-B289-D874-0288C30EA150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29" name="Oval 3128">
                  <a:extLst>
                    <a:ext uri="{FF2B5EF4-FFF2-40B4-BE49-F238E27FC236}">
                      <a16:creationId xmlns:a16="http://schemas.microsoft.com/office/drawing/2014/main" id="{BF4DEAC1-4BFA-4ED9-DE71-7909E5B8A0D0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30" name="Oval 3129">
                  <a:extLst>
                    <a:ext uri="{FF2B5EF4-FFF2-40B4-BE49-F238E27FC236}">
                      <a16:creationId xmlns:a16="http://schemas.microsoft.com/office/drawing/2014/main" id="{34C4F54A-286A-3F58-F21B-C8C52D763220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03928FC4-56CF-DEF3-59A1-8031CB54016D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9" name="Oval 3248">
                <a:extLst>
                  <a:ext uri="{FF2B5EF4-FFF2-40B4-BE49-F238E27FC236}">
                    <a16:creationId xmlns:a16="http://schemas.microsoft.com/office/drawing/2014/main" id="{A400F51B-CDAD-AAAD-FEB6-37AC884D41ED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0" name="Oval 3249">
                <a:extLst>
                  <a:ext uri="{FF2B5EF4-FFF2-40B4-BE49-F238E27FC236}">
                    <a16:creationId xmlns:a16="http://schemas.microsoft.com/office/drawing/2014/main" id="{4FDA1CDE-5769-5812-DB16-99E0C26904CE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1" name="Oval 3250">
                <a:extLst>
                  <a:ext uri="{FF2B5EF4-FFF2-40B4-BE49-F238E27FC236}">
                    <a16:creationId xmlns:a16="http://schemas.microsoft.com/office/drawing/2014/main" id="{7499A285-EA6A-A7BF-AB39-D465FCFF9882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" name="Oval 3251">
                <a:extLst>
                  <a:ext uri="{FF2B5EF4-FFF2-40B4-BE49-F238E27FC236}">
                    <a16:creationId xmlns:a16="http://schemas.microsoft.com/office/drawing/2014/main" id="{0EFABDD5-0368-63AB-DD3B-84E2EE4BCD02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" name="Oval 3252">
                <a:extLst>
                  <a:ext uri="{FF2B5EF4-FFF2-40B4-BE49-F238E27FC236}">
                    <a16:creationId xmlns:a16="http://schemas.microsoft.com/office/drawing/2014/main" id="{F7BAAE31-B0A8-30B2-80B1-A149383C3C2B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" name="Oval 3253">
                <a:extLst>
                  <a:ext uri="{FF2B5EF4-FFF2-40B4-BE49-F238E27FC236}">
                    <a16:creationId xmlns:a16="http://schemas.microsoft.com/office/drawing/2014/main" id="{2BB6CCEB-9AED-8100-19C1-345830820186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" name="Oval 3254">
                <a:extLst>
                  <a:ext uri="{FF2B5EF4-FFF2-40B4-BE49-F238E27FC236}">
                    <a16:creationId xmlns:a16="http://schemas.microsoft.com/office/drawing/2014/main" id="{E0357405-5B6F-A2B6-8AB5-2EDD56F072C1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" name="Oval 3255">
                <a:extLst>
                  <a:ext uri="{FF2B5EF4-FFF2-40B4-BE49-F238E27FC236}">
                    <a16:creationId xmlns:a16="http://schemas.microsoft.com/office/drawing/2014/main" id="{83887F05-8731-D198-26D3-D1970E379FB6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" name="Oval 3256">
                <a:extLst>
                  <a:ext uri="{FF2B5EF4-FFF2-40B4-BE49-F238E27FC236}">
                    <a16:creationId xmlns:a16="http://schemas.microsoft.com/office/drawing/2014/main" id="{C53828BA-58D8-8D04-3F9C-01B476D2E965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59" name="Group 3258">
              <a:extLst>
                <a:ext uri="{FF2B5EF4-FFF2-40B4-BE49-F238E27FC236}">
                  <a16:creationId xmlns:a16="http://schemas.microsoft.com/office/drawing/2014/main" id="{023E2CCC-D32A-6EBE-A7AD-96F1B2076E43}"/>
                </a:ext>
              </a:extLst>
            </p:cNvPr>
            <p:cNvGrpSpPr/>
            <p:nvPr/>
          </p:nvGrpSpPr>
          <p:grpSpPr>
            <a:xfrm rot="18350851">
              <a:off x="8557107" y="3344660"/>
              <a:ext cx="1305293" cy="327148"/>
              <a:chOff x="10159678" y="5063761"/>
              <a:chExt cx="1305293" cy="327148"/>
            </a:xfrm>
          </p:grpSpPr>
          <p:grpSp>
            <p:nvGrpSpPr>
              <p:cNvPr id="3260" name="Group 3259">
                <a:extLst>
                  <a:ext uri="{FF2B5EF4-FFF2-40B4-BE49-F238E27FC236}">
                    <a16:creationId xmlns:a16="http://schemas.microsoft.com/office/drawing/2014/main" id="{380C343C-2F0D-1086-008A-7AFCAF730079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271" name="Rectangle: Rounded Corners 3270">
                  <a:extLst>
                    <a:ext uri="{FF2B5EF4-FFF2-40B4-BE49-F238E27FC236}">
                      <a16:creationId xmlns:a16="http://schemas.microsoft.com/office/drawing/2014/main" id="{ED57233C-5E60-D320-8438-8302C03A1C62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72" name="Oval 3271">
                  <a:extLst>
                    <a:ext uri="{FF2B5EF4-FFF2-40B4-BE49-F238E27FC236}">
                      <a16:creationId xmlns:a16="http://schemas.microsoft.com/office/drawing/2014/main" id="{B9114731-D727-AB09-538A-8705C21EDBB1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73" name="Oval 3272">
                  <a:extLst>
                    <a:ext uri="{FF2B5EF4-FFF2-40B4-BE49-F238E27FC236}">
                      <a16:creationId xmlns:a16="http://schemas.microsoft.com/office/drawing/2014/main" id="{A3E5EC35-E9C4-6938-0C6D-EEDC3E2A0C62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61" name="Freeform: Shape 3260">
                <a:extLst>
                  <a:ext uri="{FF2B5EF4-FFF2-40B4-BE49-F238E27FC236}">
                    <a16:creationId xmlns:a16="http://schemas.microsoft.com/office/drawing/2014/main" id="{75182BEC-649F-6081-D419-A1390CFC0EB0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" name="Oval 3261">
                <a:extLst>
                  <a:ext uri="{FF2B5EF4-FFF2-40B4-BE49-F238E27FC236}">
                    <a16:creationId xmlns:a16="http://schemas.microsoft.com/office/drawing/2014/main" id="{D1119CB2-7678-D823-2E5F-41B4209B376A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" name="Oval 3262">
                <a:extLst>
                  <a:ext uri="{FF2B5EF4-FFF2-40B4-BE49-F238E27FC236}">
                    <a16:creationId xmlns:a16="http://schemas.microsoft.com/office/drawing/2014/main" id="{66217B5C-DEE0-56B8-E131-6F7CE7C83A9B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" name="Oval 3263">
                <a:extLst>
                  <a:ext uri="{FF2B5EF4-FFF2-40B4-BE49-F238E27FC236}">
                    <a16:creationId xmlns:a16="http://schemas.microsoft.com/office/drawing/2014/main" id="{8CA57B39-49FE-432C-4315-91326626A894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" name="Oval 3264">
                <a:extLst>
                  <a:ext uri="{FF2B5EF4-FFF2-40B4-BE49-F238E27FC236}">
                    <a16:creationId xmlns:a16="http://schemas.microsoft.com/office/drawing/2014/main" id="{9CBB592A-09EC-4D1E-2169-21293AB31397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" name="Oval 3265">
                <a:extLst>
                  <a:ext uri="{FF2B5EF4-FFF2-40B4-BE49-F238E27FC236}">
                    <a16:creationId xmlns:a16="http://schemas.microsoft.com/office/drawing/2014/main" id="{3EF73927-8F5B-CCC6-2C9F-D364EBAA7E43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" name="Oval 3266">
                <a:extLst>
                  <a:ext uri="{FF2B5EF4-FFF2-40B4-BE49-F238E27FC236}">
                    <a16:creationId xmlns:a16="http://schemas.microsoft.com/office/drawing/2014/main" id="{1B126200-3576-7C26-2B91-5EC627239C73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" name="Oval 3267">
                <a:extLst>
                  <a:ext uri="{FF2B5EF4-FFF2-40B4-BE49-F238E27FC236}">
                    <a16:creationId xmlns:a16="http://schemas.microsoft.com/office/drawing/2014/main" id="{3ADBB996-8AF1-F119-14DC-9271A7F0F084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" name="Oval 3268">
                <a:extLst>
                  <a:ext uri="{FF2B5EF4-FFF2-40B4-BE49-F238E27FC236}">
                    <a16:creationId xmlns:a16="http://schemas.microsoft.com/office/drawing/2014/main" id="{BC2F1610-4F21-5547-1AF1-5DB444056F58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" name="Oval 3269">
                <a:extLst>
                  <a:ext uri="{FF2B5EF4-FFF2-40B4-BE49-F238E27FC236}">
                    <a16:creationId xmlns:a16="http://schemas.microsoft.com/office/drawing/2014/main" id="{479BD9D7-2880-ED6C-DC02-BB32F708C720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74" name="Group 3273">
              <a:extLst>
                <a:ext uri="{FF2B5EF4-FFF2-40B4-BE49-F238E27FC236}">
                  <a16:creationId xmlns:a16="http://schemas.microsoft.com/office/drawing/2014/main" id="{9517BBB2-A8A4-9551-3A0E-2C7999948CF7}"/>
                </a:ext>
              </a:extLst>
            </p:cNvPr>
            <p:cNvGrpSpPr/>
            <p:nvPr/>
          </p:nvGrpSpPr>
          <p:grpSpPr>
            <a:xfrm rot="13129881">
              <a:off x="8447315" y="4510104"/>
              <a:ext cx="1305293" cy="327148"/>
              <a:chOff x="10159678" y="5063761"/>
              <a:chExt cx="1305293" cy="327148"/>
            </a:xfrm>
          </p:grpSpPr>
          <p:grpSp>
            <p:nvGrpSpPr>
              <p:cNvPr id="3275" name="Group 3274">
                <a:extLst>
                  <a:ext uri="{FF2B5EF4-FFF2-40B4-BE49-F238E27FC236}">
                    <a16:creationId xmlns:a16="http://schemas.microsoft.com/office/drawing/2014/main" id="{7EB7D45F-95A5-F059-9E97-206FF1E33EB5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286" name="Rectangle: Rounded Corners 3285">
                  <a:extLst>
                    <a:ext uri="{FF2B5EF4-FFF2-40B4-BE49-F238E27FC236}">
                      <a16:creationId xmlns:a16="http://schemas.microsoft.com/office/drawing/2014/main" id="{D253B67F-6E16-38AB-0388-E465FA2A4C27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7" name="Oval 3286">
                  <a:extLst>
                    <a:ext uri="{FF2B5EF4-FFF2-40B4-BE49-F238E27FC236}">
                      <a16:creationId xmlns:a16="http://schemas.microsoft.com/office/drawing/2014/main" id="{38676B70-D9AE-79D4-E54A-512993329709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8" name="Oval 3287">
                  <a:extLst>
                    <a:ext uri="{FF2B5EF4-FFF2-40B4-BE49-F238E27FC236}">
                      <a16:creationId xmlns:a16="http://schemas.microsoft.com/office/drawing/2014/main" id="{FBEFB14E-D994-4B06-C6C7-6D94753DF08A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B4D08BEA-50FC-985D-1EA5-7F61E1E2E58E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7" name="Oval 3276">
                <a:extLst>
                  <a:ext uri="{FF2B5EF4-FFF2-40B4-BE49-F238E27FC236}">
                    <a16:creationId xmlns:a16="http://schemas.microsoft.com/office/drawing/2014/main" id="{AAC1BF43-7CBC-4E3D-4340-14430615065B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8" name="Oval 3277">
                <a:extLst>
                  <a:ext uri="{FF2B5EF4-FFF2-40B4-BE49-F238E27FC236}">
                    <a16:creationId xmlns:a16="http://schemas.microsoft.com/office/drawing/2014/main" id="{1E53BD4F-3F02-F934-BEC8-8634CFE5BE80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9" name="Oval 3278">
                <a:extLst>
                  <a:ext uri="{FF2B5EF4-FFF2-40B4-BE49-F238E27FC236}">
                    <a16:creationId xmlns:a16="http://schemas.microsoft.com/office/drawing/2014/main" id="{A022967B-52DB-0AB8-EEF5-4E38F1F2AC08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0" name="Oval 3279">
                <a:extLst>
                  <a:ext uri="{FF2B5EF4-FFF2-40B4-BE49-F238E27FC236}">
                    <a16:creationId xmlns:a16="http://schemas.microsoft.com/office/drawing/2014/main" id="{230D5ED3-2CBD-5C62-F85C-B8BA67BB1D6C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1" name="Oval 3280">
                <a:extLst>
                  <a:ext uri="{FF2B5EF4-FFF2-40B4-BE49-F238E27FC236}">
                    <a16:creationId xmlns:a16="http://schemas.microsoft.com/office/drawing/2014/main" id="{678D970B-8001-3F28-EB86-BDC379480390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2" name="Oval 3281">
                <a:extLst>
                  <a:ext uri="{FF2B5EF4-FFF2-40B4-BE49-F238E27FC236}">
                    <a16:creationId xmlns:a16="http://schemas.microsoft.com/office/drawing/2014/main" id="{C97F0B93-0CF8-F1F3-9E64-BAF4FBFD8F81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3" name="Oval 3282">
                <a:extLst>
                  <a:ext uri="{FF2B5EF4-FFF2-40B4-BE49-F238E27FC236}">
                    <a16:creationId xmlns:a16="http://schemas.microsoft.com/office/drawing/2014/main" id="{54DE160A-E5F5-A60B-BAEA-68CE88A3A456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4" name="Oval 3283">
                <a:extLst>
                  <a:ext uri="{FF2B5EF4-FFF2-40B4-BE49-F238E27FC236}">
                    <a16:creationId xmlns:a16="http://schemas.microsoft.com/office/drawing/2014/main" id="{FC6A1778-F29A-B920-36F9-DDF45ABFD399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5" name="Oval 3284">
                <a:extLst>
                  <a:ext uri="{FF2B5EF4-FFF2-40B4-BE49-F238E27FC236}">
                    <a16:creationId xmlns:a16="http://schemas.microsoft.com/office/drawing/2014/main" id="{430F3710-C105-DEB4-E4AB-9941091264A1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35" name="Group 3334">
              <a:extLst>
                <a:ext uri="{FF2B5EF4-FFF2-40B4-BE49-F238E27FC236}">
                  <a16:creationId xmlns:a16="http://schemas.microsoft.com/office/drawing/2014/main" id="{12E22492-4896-AEFB-99BA-4313B40EC713}"/>
                </a:ext>
              </a:extLst>
            </p:cNvPr>
            <p:cNvGrpSpPr/>
            <p:nvPr/>
          </p:nvGrpSpPr>
          <p:grpSpPr>
            <a:xfrm>
              <a:off x="9552252" y="4172540"/>
              <a:ext cx="801098" cy="1297985"/>
              <a:chOff x="9552252" y="4172540"/>
              <a:chExt cx="801098" cy="1297985"/>
            </a:xfrm>
          </p:grpSpPr>
          <p:grpSp>
            <p:nvGrpSpPr>
              <p:cNvPr id="3231" name="Group 3230">
                <a:extLst>
                  <a:ext uri="{FF2B5EF4-FFF2-40B4-BE49-F238E27FC236}">
                    <a16:creationId xmlns:a16="http://schemas.microsoft.com/office/drawing/2014/main" id="{DE006990-A574-354B-D0F4-88667F9CFB30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232" name="Group 3231">
                  <a:extLst>
                    <a:ext uri="{FF2B5EF4-FFF2-40B4-BE49-F238E27FC236}">
                      <a16:creationId xmlns:a16="http://schemas.microsoft.com/office/drawing/2014/main" id="{C6CD2EC3-4785-361A-3493-E45B29F5D253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245" name="Rectangle: Rounded Corners 3244">
                    <a:extLst>
                      <a:ext uri="{FF2B5EF4-FFF2-40B4-BE49-F238E27FC236}">
                        <a16:creationId xmlns:a16="http://schemas.microsoft.com/office/drawing/2014/main" id="{5DB3F557-D01A-7B14-4E2C-DCF0A1C02D4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6" name="Oval 3245">
                    <a:extLst>
                      <a:ext uri="{FF2B5EF4-FFF2-40B4-BE49-F238E27FC236}">
                        <a16:creationId xmlns:a16="http://schemas.microsoft.com/office/drawing/2014/main" id="{6C7E19C5-9EF2-B11F-1F05-03D954A613DF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7" name="Oval 3246">
                    <a:extLst>
                      <a:ext uri="{FF2B5EF4-FFF2-40B4-BE49-F238E27FC236}">
                        <a16:creationId xmlns:a16="http://schemas.microsoft.com/office/drawing/2014/main" id="{D6850D62-031C-142C-66FA-9E1AF1964B01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33" name="Group 3232">
                  <a:extLst>
                    <a:ext uri="{FF2B5EF4-FFF2-40B4-BE49-F238E27FC236}">
                      <a16:creationId xmlns:a16="http://schemas.microsoft.com/office/drawing/2014/main" id="{3261EB97-6E0F-BA66-AC75-1F6643D1EBB7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240" name="Arc 3239">
                    <a:extLst>
                      <a:ext uri="{FF2B5EF4-FFF2-40B4-BE49-F238E27FC236}">
                        <a16:creationId xmlns:a16="http://schemas.microsoft.com/office/drawing/2014/main" id="{26652AD7-3D58-9018-DCC0-AC4A0A89188E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1" name="Arc 3240">
                    <a:extLst>
                      <a:ext uri="{FF2B5EF4-FFF2-40B4-BE49-F238E27FC236}">
                        <a16:creationId xmlns:a16="http://schemas.microsoft.com/office/drawing/2014/main" id="{DD19D29E-F86B-F13E-7489-231859F79D04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2" name="Arc 3241">
                    <a:extLst>
                      <a:ext uri="{FF2B5EF4-FFF2-40B4-BE49-F238E27FC236}">
                        <a16:creationId xmlns:a16="http://schemas.microsoft.com/office/drawing/2014/main" id="{F72478ED-17C9-1373-729E-093D41346633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3" name="Arc 3242">
                    <a:extLst>
                      <a:ext uri="{FF2B5EF4-FFF2-40B4-BE49-F238E27FC236}">
                        <a16:creationId xmlns:a16="http://schemas.microsoft.com/office/drawing/2014/main" id="{5BE26508-F722-0B02-F466-E01FF22F9D6B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4" name="Arc 3243">
                    <a:extLst>
                      <a:ext uri="{FF2B5EF4-FFF2-40B4-BE49-F238E27FC236}">
                        <a16:creationId xmlns:a16="http://schemas.microsoft.com/office/drawing/2014/main" id="{B4411BCF-B589-31C7-DFEC-D61448CBF7C4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34" name="Group 3233">
                  <a:extLst>
                    <a:ext uri="{FF2B5EF4-FFF2-40B4-BE49-F238E27FC236}">
                      <a16:creationId xmlns:a16="http://schemas.microsoft.com/office/drawing/2014/main" id="{32EDE506-97B2-DE3F-5C86-E9BCF5EF5EED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235" name="Arc 3234">
                    <a:extLst>
                      <a:ext uri="{FF2B5EF4-FFF2-40B4-BE49-F238E27FC236}">
                        <a16:creationId xmlns:a16="http://schemas.microsoft.com/office/drawing/2014/main" id="{4C7F57F8-AD67-E0B1-F54C-5FC2A987F542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6" name="Arc 3235">
                    <a:extLst>
                      <a:ext uri="{FF2B5EF4-FFF2-40B4-BE49-F238E27FC236}">
                        <a16:creationId xmlns:a16="http://schemas.microsoft.com/office/drawing/2014/main" id="{D3E1A8CB-B84A-7DF9-AD22-1F95FA8CBEFE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7" name="Arc 3236">
                    <a:extLst>
                      <a:ext uri="{FF2B5EF4-FFF2-40B4-BE49-F238E27FC236}">
                        <a16:creationId xmlns:a16="http://schemas.microsoft.com/office/drawing/2014/main" id="{7FB721B7-2D50-B100-1B8E-D17DC8041A4D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8" name="Arc 3237">
                    <a:extLst>
                      <a:ext uri="{FF2B5EF4-FFF2-40B4-BE49-F238E27FC236}">
                        <a16:creationId xmlns:a16="http://schemas.microsoft.com/office/drawing/2014/main" id="{3776F138-DAE6-DC48-9948-12823868E443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9" name="Arc 3238">
                    <a:extLst>
                      <a:ext uri="{FF2B5EF4-FFF2-40B4-BE49-F238E27FC236}">
                        <a16:creationId xmlns:a16="http://schemas.microsoft.com/office/drawing/2014/main" id="{47929DE3-4A4A-EB14-A1C4-519E04046BDF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44B52398-A4DF-E38E-0C2F-1BA704C97CDD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06" name="Freeform: Shape 3305">
              <a:extLst>
                <a:ext uri="{FF2B5EF4-FFF2-40B4-BE49-F238E27FC236}">
                  <a16:creationId xmlns:a16="http://schemas.microsoft.com/office/drawing/2014/main" id="{81CA11CD-2B89-ECAB-F4EC-0423E00228BB}"/>
                </a:ext>
              </a:extLst>
            </p:cNvPr>
            <p:cNvSpPr/>
            <p:nvPr/>
          </p:nvSpPr>
          <p:spPr>
            <a:xfrm rot="15825541">
              <a:off x="8030478" y="3717160"/>
              <a:ext cx="747283" cy="265206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8" name="Freeform: Shape 3307">
              <a:extLst>
                <a:ext uri="{FF2B5EF4-FFF2-40B4-BE49-F238E27FC236}">
                  <a16:creationId xmlns:a16="http://schemas.microsoft.com/office/drawing/2014/main" id="{00E69F08-D502-BD12-DD60-86E57A5B2F67}"/>
                </a:ext>
              </a:extLst>
            </p:cNvPr>
            <p:cNvSpPr/>
            <p:nvPr/>
          </p:nvSpPr>
          <p:spPr>
            <a:xfrm rot="2772308">
              <a:off x="10496098" y="3015795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9" name="Freeform: Shape 3308">
              <a:extLst>
                <a:ext uri="{FF2B5EF4-FFF2-40B4-BE49-F238E27FC236}">
                  <a16:creationId xmlns:a16="http://schemas.microsoft.com/office/drawing/2014/main" id="{CE15D824-92FC-1AB6-6318-A9871A28DC59}"/>
                </a:ext>
              </a:extLst>
            </p:cNvPr>
            <p:cNvSpPr/>
            <p:nvPr/>
          </p:nvSpPr>
          <p:spPr>
            <a:xfrm rot="19586746">
              <a:off x="10018755" y="4343228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36" name="Group 3335">
              <a:extLst>
                <a:ext uri="{FF2B5EF4-FFF2-40B4-BE49-F238E27FC236}">
                  <a16:creationId xmlns:a16="http://schemas.microsoft.com/office/drawing/2014/main" id="{773EB27A-89C5-1291-1DA9-065BEFDF5893}"/>
                </a:ext>
              </a:extLst>
            </p:cNvPr>
            <p:cNvGrpSpPr/>
            <p:nvPr/>
          </p:nvGrpSpPr>
          <p:grpSpPr>
            <a:xfrm rot="18899644">
              <a:off x="9564989" y="1962653"/>
              <a:ext cx="801098" cy="1297985"/>
              <a:chOff x="9552252" y="4172540"/>
              <a:chExt cx="801098" cy="1297985"/>
            </a:xfrm>
          </p:grpSpPr>
          <p:grpSp>
            <p:nvGrpSpPr>
              <p:cNvPr id="3337" name="Group 3336">
                <a:extLst>
                  <a:ext uri="{FF2B5EF4-FFF2-40B4-BE49-F238E27FC236}">
                    <a16:creationId xmlns:a16="http://schemas.microsoft.com/office/drawing/2014/main" id="{0FA66FDC-CE13-7DEE-06C8-587FD3853CCC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339" name="Group 3338">
                  <a:extLst>
                    <a:ext uri="{FF2B5EF4-FFF2-40B4-BE49-F238E27FC236}">
                      <a16:creationId xmlns:a16="http://schemas.microsoft.com/office/drawing/2014/main" id="{72C0D463-3E02-7B05-287E-7357FB199E85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352" name="Rectangle: Rounded Corners 3351">
                    <a:extLst>
                      <a:ext uri="{FF2B5EF4-FFF2-40B4-BE49-F238E27FC236}">
                        <a16:creationId xmlns:a16="http://schemas.microsoft.com/office/drawing/2014/main" id="{FC5CD0E1-B6EA-A0B7-8785-7D2FD20B185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3" name="Oval 3352">
                    <a:extLst>
                      <a:ext uri="{FF2B5EF4-FFF2-40B4-BE49-F238E27FC236}">
                        <a16:creationId xmlns:a16="http://schemas.microsoft.com/office/drawing/2014/main" id="{8DBFD781-5BBE-7702-C448-06E2699677B2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4" name="Oval 3353">
                    <a:extLst>
                      <a:ext uri="{FF2B5EF4-FFF2-40B4-BE49-F238E27FC236}">
                        <a16:creationId xmlns:a16="http://schemas.microsoft.com/office/drawing/2014/main" id="{4E9E2BFB-6BEA-0B95-E4B6-4D097BA693A0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40" name="Group 3339">
                  <a:extLst>
                    <a:ext uri="{FF2B5EF4-FFF2-40B4-BE49-F238E27FC236}">
                      <a16:creationId xmlns:a16="http://schemas.microsoft.com/office/drawing/2014/main" id="{A284CF7A-5F5E-6E5C-C3B5-617BF04B7667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347" name="Arc 3346">
                    <a:extLst>
                      <a:ext uri="{FF2B5EF4-FFF2-40B4-BE49-F238E27FC236}">
                        <a16:creationId xmlns:a16="http://schemas.microsoft.com/office/drawing/2014/main" id="{EC1B97D9-3216-1BBB-B6DD-5C90C0C0B8D7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8" name="Arc 3347">
                    <a:extLst>
                      <a:ext uri="{FF2B5EF4-FFF2-40B4-BE49-F238E27FC236}">
                        <a16:creationId xmlns:a16="http://schemas.microsoft.com/office/drawing/2014/main" id="{44A67D1B-C840-431A-8C78-932AFA6E1101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9" name="Arc 3348">
                    <a:extLst>
                      <a:ext uri="{FF2B5EF4-FFF2-40B4-BE49-F238E27FC236}">
                        <a16:creationId xmlns:a16="http://schemas.microsoft.com/office/drawing/2014/main" id="{E007765B-5CAE-8C94-EEE8-C3157A27425B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0" name="Arc 3349">
                    <a:extLst>
                      <a:ext uri="{FF2B5EF4-FFF2-40B4-BE49-F238E27FC236}">
                        <a16:creationId xmlns:a16="http://schemas.microsoft.com/office/drawing/2014/main" id="{A88F5D1F-D848-9D56-42CE-0060EC367A04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1" name="Arc 3350">
                    <a:extLst>
                      <a:ext uri="{FF2B5EF4-FFF2-40B4-BE49-F238E27FC236}">
                        <a16:creationId xmlns:a16="http://schemas.microsoft.com/office/drawing/2014/main" id="{C2DFD7E6-10E3-99A3-A621-A30D6B8B6373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41" name="Group 3340">
                  <a:extLst>
                    <a:ext uri="{FF2B5EF4-FFF2-40B4-BE49-F238E27FC236}">
                      <a16:creationId xmlns:a16="http://schemas.microsoft.com/office/drawing/2014/main" id="{83750536-D26F-AF29-114E-5730ACF9A7B8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342" name="Arc 3341">
                    <a:extLst>
                      <a:ext uri="{FF2B5EF4-FFF2-40B4-BE49-F238E27FC236}">
                        <a16:creationId xmlns:a16="http://schemas.microsoft.com/office/drawing/2014/main" id="{2658F957-82BE-1199-7DEE-9F8EE9304062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3" name="Arc 3342">
                    <a:extLst>
                      <a:ext uri="{FF2B5EF4-FFF2-40B4-BE49-F238E27FC236}">
                        <a16:creationId xmlns:a16="http://schemas.microsoft.com/office/drawing/2014/main" id="{FB94D18F-1529-4C14-78CA-C889794DB68D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4" name="Arc 3343">
                    <a:extLst>
                      <a:ext uri="{FF2B5EF4-FFF2-40B4-BE49-F238E27FC236}">
                        <a16:creationId xmlns:a16="http://schemas.microsoft.com/office/drawing/2014/main" id="{0D4FDA2B-B2F2-462F-2B0B-9D20D7378782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5" name="Arc 3344">
                    <a:extLst>
                      <a:ext uri="{FF2B5EF4-FFF2-40B4-BE49-F238E27FC236}">
                        <a16:creationId xmlns:a16="http://schemas.microsoft.com/office/drawing/2014/main" id="{4E03C193-CCF2-5C23-7834-C240F53D18B0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6" name="Arc 3345">
                    <a:extLst>
                      <a:ext uri="{FF2B5EF4-FFF2-40B4-BE49-F238E27FC236}">
                        <a16:creationId xmlns:a16="http://schemas.microsoft.com/office/drawing/2014/main" id="{EAEF515A-3C2C-CB25-E06B-A88B483EB69D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56C8F334-A6AC-0208-A871-423C48FB27C4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55" name="Group 3354">
              <a:extLst>
                <a:ext uri="{FF2B5EF4-FFF2-40B4-BE49-F238E27FC236}">
                  <a16:creationId xmlns:a16="http://schemas.microsoft.com/office/drawing/2014/main" id="{93B89F1C-40DF-3CF5-3845-4F40EE0DFB78}"/>
                </a:ext>
              </a:extLst>
            </p:cNvPr>
            <p:cNvGrpSpPr/>
            <p:nvPr/>
          </p:nvGrpSpPr>
          <p:grpSpPr>
            <a:xfrm rot="13357990">
              <a:off x="9958999" y="3125505"/>
              <a:ext cx="801098" cy="1297985"/>
              <a:chOff x="9552252" y="4172540"/>
              <a:chExt cx="801098" cy="1297985"/>
            </a:xfrm>
          </p:grpSpPr>
          <p:grpSp>
            <p:nvGrpSpPr>
              <p:cNvPr id="3356" name="Group 3355">
                <a:extLst>
                  <a:ext uri="{FF2B5EF4-FFF2-40B4-BE49-F238E27FC236}">
                    <a16:creationId xmlns:a16="http://schemas.microsoft.com/office/drawing/2014/main" id="{2CDC5DC4-7B2E-028C-66C1-B5153D8F81FE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358" name="Group 3357">
                  <a:extLst>
                    <a:ext uri="{FF2B5EF4-FFF2-40B4-BE49-F238E27FC236}">
                      <a16:creationId xmlns:a16="http://schemas.microsoft.com/office/drawing/2014/main" id="{9D0C6D4D-2618-3054-CB48-F3EE1B0799FE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371" name="Rectangle: Rounded Corners 3370">
                    <a:extLst>
                      <a:ext uri="{FF2B5EF4-FFF2-40B4-BE49-F238E27FC236}">
                        <a16:creationId xmlns:a16="http://schemas.microsoft.com/office/drawing/2014/main" id="{602DEC07-F617-1272-8A3E-9BB15E74450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2" name="Oval 3371">
                    <a:extLst>
                      <a:ext uri="{FF2B5EF4-FFF2-40B4-BE49-F238E27FC236}">
                        <a16:creationId xmlns:a16="http://schemas.microsoft.com/office/drawing/2014/main" id="{2B9FF2F9-4F29-26E5-43E1-5EAE7B197B3F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3" name="Oval 3372">
                    <a:extLst>
                      <a:ext uri="{FF2B5EF4-FFF2-40B4-BE49-F238E27FC236}">
                        <a16:creationId xmlns:a16="http://schemas.microsoft.com/office/drawing/2014/main" id="{C6FB037E-F117-28FF-401D-D9A095163978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9" name="Group 3358">
                  <a:extLst>
                    <a:ext uri="{FF2B5EF4-FFF2-40B4-BE49-F238E27FC236}">
                      <a16:creationId xmlns:a16="http://schemas.microsoft.com/office/drawing/2014/main" id="{F4B7AA5D-525B-4319-0EF7-E20A9DB861C4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366" name="Arc 3365">
                    <a:extLst>
                      <a:ext uri="{FF2B5EF4-FFF2-40B4-BE49-F238E27FC236}">
                        <a16:creationId xmlns:a16="http://schemas.microsoft.com/office/drawing/2014/main" id="{2508B381-258B-EE7F-F812-89F3ACD0ADB6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7" name="Arc 3366">
                    <a:extLst>
                      <a:ext uri="{FF2B5EF4-FFF2-40B4-BE49-F238E27FC236}">
                        <a16:creationId xmlns:a16="http://schemas.microsoft.com/office/drawing/2014/main" id="{8D02ABF5-A844-C4DD-2855-C853FEB25707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8" name="Arc 3367">
                    <a:extLst>
                      <a:ext uri="{FF2B5EF4-FFF2-40B4-BE49-F238E27FC236}">
                        <a16:creationId xmlns:a16="http://schemas.microsoft.com/office/drawing/2014/main" id="{FD4DF4B6-A8E8-7BBE-5CCA-79F331BB9F27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9" name="Arc 3368">
                    <a:extLst>
                      <a:ext uri="{FF2B5EF4-FFF2-40B4-BE49-F238E27FC236}">
                        <a16:creationId xmlns:a16="http://schemas.microsoft.com/office/drawing/2014/main" id="{7CCF099A-1668-847C-0C0D-E18750522067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0" name="Arc 3369">
                    <a:extLst>
                      <a:ext uri="{FF2B5EF4-FFF2-40B4-BE49-F238E27FC236}">
                        <a16:creationId xmlns:a16="http://schemas.microsoft.com/office/drawing/2014/main" id="{A6F51542-49D0-51B2-1F92-68C364EB3AD2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0" name="Group 3359">
                  <a:extLst>
                    <a:ext uri="{FF2B5EF4-FFF2-40B4-BE49-F238E27FC236}">
                      <a16:creationId xmlns:a16="http://schemas.microsoft.com/office/drawing/2014/main" id="{F354F20C-851C-EB56-2FAD-126D2B6DB845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361" name="Arc 3360">
                    <a:extLst>
                      <a:ext uri="{FF2B5EF4-FFF2-40B4-BE49-F238E27FC236}">
                        <a16:creationId xmlns:a16="http://schemas.microsoft.com/office/drawing/2014/main" id="{88BEAB7A-5CA5-7D3D-DD8B-1AF2B7314590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2" name="Arc 3361">
                    <a:extLst>
                      <a:ext uri="{FF2B5EF4-FFF2-40B4-BE49-F238E27FC236}">
                        <a16:creationId xmlns:a16="http://schemas.microsoft.com/office/drawing/2014/main" id="{AE7CDD14-EE0E-2C66-B90B-821817E41BBD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3" name="Arc 3362">
                    <a:extLst>
                      <a:ext uri="{FF2B5EF4-FFF2-40B4-BE49-F238E27FC236}">
                        <a16:creationId xmlns:a16="http://schemas.microsoft.com/office/drawing/2014/main" id="{8E6CA76F-29D4-7416-09EB-3FCC52A07E4B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4" name="Arc 3363">
                    <a:extLst>
                      <a:ext uri="{FF2B5EF4-FFF2-40B4-BE49-F238E27FC236}">
                        <a16:creationId xmlns:a16="http://schemas.microsoft.com/office/drawing/2014/main" id="{C023C67B-4175-5504-EC42-0ACEAA448737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5" name="Arc 3364">
                    <a:extLst>
                      <a:ext uri="{FF2B5EF4-FFF2-40B4-BE49-F238E27FC236}">
                        <a16:creationId xmlns:a16="http://schemas.microsoft.com/office/drawing/2014/main" id="{06D1625F-39BA-7559-0AAB-A1322D2D2550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77A0E160-C9AB-931D-8F56-061A5C615828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74" name="Trapezoid 3373">
            <a:extLst>
              <a:ext uri="{FF2B5EF4-FFF2-40B4-BE49-F238E27FC236}">
                <a16:creationId xmlns:a16="http://schemas.microsoft.com/office/drawing/2014/main" id="{CEEB6858-374D-1B58-BE6E-D9E80A5AE48E}"/>
              </a:ext>
            </a:extLst>
          </p:cNvPr>
          <p:cNvSpPr/>
          <p:nvPr/>
        </p:nvSpPr>
        <p:spPr>
          <a:xfrm rot="3831058">
            <a:off x="6211504" y="4311330"/>
            <a:ext cx="479365" cy="2275255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5" name="Speech Bubble: Rectangle with Corners Rounded 3194">
            <a:extLst>
              <a:ext uri="{FF2B5EF4-FFF2-40B4-BE49-F238E27FC236}">
                <a16:creationId xmlns:a16="http://schemas.microsoft.com/office/drawing/2014/main" id="{05270497-96B6-51B5-5DAE-6A87E4DC7F7C}"/>
              </a:ext>
            </a:extLst>
          </p:cNvPr>
          <p:cNvSpPr/>
          <p:nvPr/>
        </p:nvSpPr>
        <p:spPr>
          <a:xfrm>
            <a:off x="5782048" y="1622307"/>
            <a:ext cx="2010137" cy="850050"/>
          </a:xfrm>
          <a:prstGeom prst="wedgeRoundRectCallout">
            <a:avLst>
              <a:gd name="adj1" fmla="val 52892"/>
              <a:gd name="adj2" fmla="val 916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are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33563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F2EE-3FE2-0F43-B9DA-9251433E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Bacterial cells and genes outnumber ours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7D20DAA-D908-37E3-7350-9E2370FD7EBD}"/>
              </a:ext>
            </a:extLst>
          </p:cNvPr>
          <p:cNvSpPr txBox="1"/>
          <p:nvPr/>
        </p:nvSpPr>
        <p:spPr>
          <a:xfrm>
            <a:off x="518811" y="6460251"/>
            <a:ext cx="209544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Sender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(2024)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164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337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978D7F9B-C618-7B12-FC1A-0FC6DEE31F87}"/>
              </a:ext>
            </a:extLst>
          </p:cNvPr>
          <p:cNvSpPr/>
          <p:nvPr/>
        </p:nvSpPr>
        <p:spPr>
          <a:xfrm>
            <a:off x="7723340" y="2553091"/>
            <a:ext cx="3992872" cy="9624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 trillion bacterial cells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1A4CBFBD-5643-E3D9-C30F-76643070A61D}"/>
              </a:ext>
            </a:extLst>
          </p:cNvPr>
          <p:cNvSpPr/>
          <p:nvPr/>
        </p:nvSpPr>
        <p:spPr>
          <a:xfrm>
            <a:off x="400743" y="2555684"/>
            <a:ext cx="3838665" cy="9373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trillion human cells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AC2EB2F4-0779-9F6A-DD62-15754B9577C2}"/>
              </a:ext>
            </a:extLst>
          </p:cNvPr>
          <p:cNvSpPr/>
          <p:nvPr/>
        </p:nvSpPr>
        <p:spPr>
          <a:xfrm>
            <a:off x="401921" y="4232672"/>
            <a:ext cx="4161924" cy="9778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thousand human genes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87FE2D8B-FE75-EF9E-8298-ED17013728E0}"/>
              </a:ext>
            </a:extLst>
          </p:cNvPr>
          <p:cNvSpPr/>
          <p:nvPr/>
        </p:nvSpPr>
        <p:spPr>
          <a:xfrm>
            <a:off x="7123822" y="4202120"/>
            <a:ext cx="4623973" cy="10083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2-20 million bacterial genes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0E90D62-560A-0974-D4C5-5BCFE2805BA8}"/>
              </a:ext>
            </a:extLst>
          </p:cNvPr>
          <p:cNvSpPr txBox="1"/>
          <p:nvPr/>
        </p:nvSpPr>
        <p:spPr>
          <a:xfrm>
            <a:off x="10055933" y="352801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Microbiota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0C7FB32-7E46-91FE-7CA8-02DF2C636533}"/>
              </a:ext>
            </a:extLst>
          </p:cNvPr>
          <p:cNvSpPr txBox="1"/>
          <p:nvPr/>
        </p:nvSpPr>
        <p:spPr>
          <a:xfrm>
            <a:off x="9970173" y="5179921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Microbiome</a:t>
            </a:r>
          </a:p>
        </p:txBody>
      </p:sp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B87C55B2-960B-1A89-6658-DF40FE07C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8733" y="2083129"/>
            <a:ext cx="3623466" cy="36234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C32CCF-46F5-EF35-0048-68863C941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869" y="3534363"/>
            <a:ext cx="638091" cy="611246"/>
          </a:xfrm>
          <a:prstGeom prst="rect">
            <a:avLst/>
          </a:prstGeom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B7D533E8-E43C-3B09-A3E9-9CE02A0C7A8D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4239408" y="3024372"/>
            <a:ext cx="1312167" cy="24899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D1DF4490-2D54-ABEC-4515-3DB1CBFD3529}"/>
              </a:ext>
            </a:extLst>
          </p:cNvPr>
          <p:cNvCxnSpPr>
            <a:cxnSpLocks/>
            <a:stCxn id="189" idx="1"/>
            <a:endCxn id="178" idx="3"/>
          </p:cNvCxnSpPr>
          <p:nvPr/>
        </p:nvCxnSpPr>
        <p:spPr>
          <a:xfrm flipH="1">
            <a:off x="6493960" y="3034301"/>
            <a:ext cx="1229380" cy="80568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D69B99D-F38B-8E99-4A71-8E4EE569A644}"/>
              </a:ext>
            </a:extLst>
          </p:cNvPr>
          <p:cNvCxnSpPr>
            <a:cxnSpLocks/>
            <a:stCxn id="201" idx="3"/>
          </p:cNvCxnSpPr>
          <p:nvPr/>
        </p:nvCxnSpPr>
        <p:spPr>
          <a:xfrm flipV="1">
            <a:off x="4563845" y="4145609"/>
            <a:ext cx="800334" cy="57596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AB30C863-BD40-C561-25D8-7C70EC5A5A87}"/>
              </a:ext>
            </a:extLst>
          </p:cNvPr>
          <p:cNvCxnSpPr>
            <a:cxnSpLocks/>
            <a:stCxn id="203" idx="1"/>
            <a:endCxn id="178" idx="3"/>
          </p:cNvCxnSpPr>
          <p:nvPr/>
        </p:nvCxnSpPr>
        <p:spPr>
          <a:xfrm flipH="1" flipV="1">
            <a:off x="6493960" y="3839986"/>
            <a:ext cx="629862" cy="86631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Speech Bubble: Rectangle with Corners Rounded 186">
            <a:extLst>
              <a:ext uri="{FF2B5EF4-FFF2-40B4-BE49-F238E27FC236}">
                <a16:creationId xmlns:a16="http://schemas.microsoft.com/office/drawing/2014/main" id="{82B0A8A2-410D-29AD-07FF-37010852B37D}"/>
              </a:ext>
            </a:extLst>
          </p:cNvPr>
          <p:cNvSpPr/>
          <p:nvPr/>
        </p:nvSpPr>
        <p:spPr>
          <a:xfrm>
            <a:off x="6576641" y="1537833"/>
            <a:ext cx="3288355" cy="657866"/>
          </a:xfrm>
          <a:prstGeom prst="wedgeRoundRectCallout">
            <a:avLst>
              <a:gd name="adj1" fmla="val -58097"/>
              <a:gd name="adj2" fmla="val 2857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Don’t worry, we are in this thing together</a:t>
            </a:r>
          </a:p>
        </p:txBody>
      </p:sp>
      <p:sp>
        <p:nvSpPr>
          <p:cNvPr id="181" name="Speech Bubble: Rectangle with Corners Rounded 180">
            <a:extLst>
              <a:ext uri="{FF2B5EF4-FFF2-40B4-BE49-F238E27FC236}">
                <a16:creationId xmlns:a16="http://schemas.microsoft.com/office/drawing/2014/main" id="{A0F8F3BE-BA2E-13A5-A6CA-71B02245D429}"/>
              </a:ext>
            </a:extLst>
          </p:cNvPr>
          <p:cNvSpPr/>
          <p:nvPr/>
        </p:nvSpPr>
        <p:spPr>
          <a:xfrm>
            <a:off x="2953875" y="1468985"/>
            <a:ext cx="2010137" cy="513489"/>
          </a:xfrm>
          <a:prstGeom prst="wedgeRoundRectCallout">
            <a:avLst>
              <a:gd name="adj1" fmla="val 99580"/>
              <a:gd name="adj2" fmla="val 1427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Feeling small</a:t>
            </a:r>
          </a:p>
        </p:txBody>
      </p:sp>
    </p:spTree>
    <p:extLst>
      <p:ext uri="{BB962C8B-B14F-4D97-AF65-F5344CB8AC3E}">
        <p14:creationId xmlns:p14="http://schemas.microsoft.com/office/powerpoint/2010/main" val="22184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2" grpId="0" animBg="1"/>
      <p:bldP spid="201" grpId="0" animBg="1"/>
      <p:bldP spid="203" grpId="0" animBg="1"/>
      <p:bldP spid="207" grpId="0"/>
      <p:bldP spid="208" grpId="0"/>
      <p:bldP spid="187" grpId="0" animBg="1"/>
      <p:bldP spid="1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25507-72B5-017B-50B1-892D9135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52EF-BA53-7AF4-17D3-891BCA62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Most gut bacteria are beneficial </a:t>
            </a:r>
          </a:p>
        </p:txBody>
      </p:sp>
      <p:grpSp>
        <p:nvGrpSpPr>
          <p:cNvPr id="3523" name="Group 3522">
            <a:extLst>
              <a:ext uri="{FF2B5EF4-FFF2-40B4-BE49-F238E27FC236}">
                <a16:creationId xmlns:a16="http://schemas.microsoft.com/office/drawing/2014/main" id="{2FBBE310-4EAF-968F-5827-56F929DCBDAB}"/>
              </a:ext>
            </a:extLst>
          </p:cNvPr>
          <p:cNvGrpSpPr/>
          <p:nvPr/>
        </p:nvGrpSpPr>
        <p:grpSpPr>
          <a:xfrm>
            <a:off x="4863659" y="2623362"/>
            <a:ext cx="2449048" cy="2467064"/>
            <a:chOff x="7203700" y="1786271"/>
            <a:chExt cx="4487666" cy="4295080"/>
          </a:xfrm>
        </p:grpSpPr>
        <p:sp>
          <p:nvSpPr>
            <p:cNvPr id="3524" name="Oval 3523">
              <a:extLst>
                <a:ext uri="{FF2B5EF4-FFF2-40B4-BE49-F238E27FC236}">
                  <a16:creationId xmlns:a16="http://schemas.microsoft.com/office/drawing/2014/main" id="{A6C2F93D-0172-9024-98EE-966DE076E957}"/>
                </a:ext>
              </a:extLst>
            </p:cNvPr>
            <p:cNvSpPr/>
            <p:nvPr/>
          </p:nvSpPr>
          <p:spPr>
            <a:xfrm>
              <a:off x="7203700" y="1786271"/>
              <a:ext cx="4487666" cy="42950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5" name="Oval 3524">
              <a:extLst>
                <a:ext uri="{FF2B5EF4-FFF2-40B4-BE49-F238E27FC236}">
                  <a16:creationId xmlns:a16="http://schemas.microsoft.com/office/drawing/2014/main" id="{E107C645-36F9-FD70-D210-ACD2B560F5FA}"/>
                </a:ext>
              </a:extLst>
            </p:cNvPr>
            <p:cNvSpPr/>
            <p:nvPr/>
          </p:nvSpPr>
          <p:spPr>
            <a:xfrm>
              <a:off x="9502583" y="3601520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26" name="Group 3525">
              <a:extLst>
                <a:ext uri="{FF2B5EF4-FFF2-40B4-BE49-F238E27FC236}">
                  <a16:creationId xmlns:a16="http://schemas.microsoft.com/office/drawing/2014/main" id="{164AC019-7E6C-88D6-7B1A-AD149F5BC2BA}"/>
                </a:ext>
              </a:extLst>
            </p:cNvPr>
            <p:cNvGrpSpPr/>
            <p:nvPr/>
          </p:nvGrpSpPr>
          <p:grpSpPr>
            <a:xfrm rot="6940164">
              <a:off x="7299497" y="3527501"/>
              <a:ext cx="1148073" cy="234629"/>
              <a:chOff x="8507503" y="4359347"/>
              <a:chExt cx="1372126" cy="264060"/>
            </a:xfrm>
          </p:grpSpPr>
          <p:sp>
            <p:nvSpPr>
              <p:cNvPr id="3667" name="Rectangle: Rounded Corners 3666">
                <a:extLst>
                  <a:ext uri="{FF2B5EF4-FFF2-40B4-BE49-F238E27FC236}">
                    <a16:creationId xmlns:a16="http://schemas.microsoft.com/office/drawing/2014/main" id="{3D77BFFE-CC05-99CE-45B5-AD707F8BD0B6}"/>
                  </a:ext>
                </a:extLst>
              </p:cNvPr>
              <p:cNvSpPr/>
              <p:nvPr/>
            </p:nvSpPr>
            <p:spPr>
              <a:xfrm rot="16200000">
                <a:off x="9086407" y="3968618"/>
                <a:ext cx="262270" cy="10473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8" name="Oval 3667">
                <a:extLst>
                  <a:ext uri="{FF2B5EF4-FFF2-40B4-BE49-F238E27FC236}">
                    <a16:creationId xmlns:a16="http://schemas.microsoft.com/office/drawing/2014/main" id="{366C1D2C-B324-4035-C3E2-251C64EDC919}"/>
                  </a:ext>
                </a:extLst>
              </p:cNvPr>
              <p:cNvSpPr/>
              <p:nvPr/>
            </p:nvSpPr>
            <p:spPr>
              <a:xfrm>
                <a:off x="9488936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9" name="Oval 3668">
                <a:extLst>
                  <a:ext uri="{FF2B5EF4-FFF2-40B4-BE49-F238E27FC236}">
                    <a16:creationId xmlns:a16="http://schemas.microsoft.com/office/drawing/2014/main" id="{F4E77116-E6BE-BC67-D88A-A6F1D6238EEA}"/>
                  </a:ext>
                </a:extLst>
              </p:cNvPr>
              <p:cNvSpPr/>
              <p:nvPr/>
            </p:nvSpPr>
            <p:spPr>
              <a:xfrm>
                <a:off x="8507503" y="4359347"/>
                <a:ext cx="390693" cy="26227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27" name="Group 3526">
              <a:extLst>
                <a:ext uri="{FF2B5EF4-FFF2-40B4-BE49-F238E27FC236}">
                  <a16:creationId xmlns:a16="http://schemas.microsoft.com/office/drawing/2014/main" id="{4C478C63-6EC3-A976-21F2-93F0A28EBDC6}"/>
                </a:ext>
              </a:extLst>
            </p:cNvPr>
            <p:cNvGrpSpPr/>
            <p:nvPr/>
          </p:nvGrpSpPr>
          <p:grpSpPr>
            <a:xfrm>
              <a:off x="8011391" y="2453796"/>
              <a:ext cx="1325149" cy="626389"/>
              <a:chOff x="8185102" y="2031667"/>
              <a:chExt cx="1886288" cy="971883"/>
            </a:xfrm>
          </p:grpSpPr>
          <p:sp>
            <p:nvSpPr>
              <p:cNvPr id="3652" name="Oval 3651">
                <a:extLst>
                  <a:ext uri="{FF2B5EF4-FFF2-40B4-BE49-F238E27FC236}">
                    <a16:creationId xmlns:a16="http://schemas.microsoft.com/office/drawing/2014/main" id="{1DAA829F-5E48-7C78-4B6B-3C80CFC356C9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3" name="Oval 3652">
                <a:extLst>
                  <a:ext uri="{FF2B5EF4-FFF2-40B4-BE49-F238E27FC236}">
                    <a16:creationId xmlns:a16="http://schemas.microsoft.com/office/drawing/2014/main" id="{E214959F-1327-B64F-6C96-FB5B9A84FE1E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4" name="Oval 3653">
                <a:extLst>
                  <a:ext uri="{FF2B5EF4-FFF2-40B4-BE49-F238E27FC236}">
                    <a16:creationId xmlns:a16="http://schemas.microsoft.com/office/drawing/2014/main" id="{FCDB0118-11CE-F5C0-3C21-FAE51A732840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5" name="Freeform: Shape 3654">
                <a:extLst>
                  <a:ext uri="{FF2B5EF4-FFF2-40B4-BE49-F238E27FC236}">
                    <a16:creationId xmlns:a16="http://schemas.microsoft.com/office/drawing/2014/main" id="{2D7C768C-9C32-77AC-6025-6B2EE9663B49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6" name="Freeform: Shape 3655">
                <a:extLst>
                  <a:ext uri="{FF2B5EF4-FFF2-40B4-BE49-F238E27FC236}">
                    <a16:creationId xmlns:a16="http://schemas.microsoft.com/office/drawing/2014/main" id="{333B0931-A82B-6DFD-9C25-A965E0DA7B08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7" name="Freeform: Shape 3656">
                <a:extLst>
                  <a:ext uri="{FF2B5EF4-FFF2-40B4-BE49-F238E27FC236}">
                    <a16:creationId xmlns:a16="http://schemas.microsoft.com/office/drawing/2014/main" id="{60CB09A9-EBC3-9840-4742-F940DA145461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8" name="Freeform: Shape 3657">
                <a:extLst>
                  <a:ext uri="{FF2B5EF4-FFF2-40B4-BE49-F238E27FC236}">
                    <a16:creationId xmlns:a16="http://schemas.microsoft.com/office/drawing/2014/main" id="{987C55D8-7402-2840-E256-4F31D52DAF9A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9" name="Freeform: Shape 3658">
                <a:extLst>
                  <a:ext uri="{FF2B5EF4-FFF2-40B4-BE49-F238E27FC236}">
                    <a16:creationId xmlns:a16="http://schemas.microsoft.com/office/drawing/2014/main" id="{426AF919-F9E1-ECF9-181C-CCF7EA4FA9E8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0" name="Freeform: Shape 3659">
                <a:extLst>
                  <a:ext uri="{FF2B5EF4-FFF2-40B4-BE49-F238E27FC236}">
                    <a16:creationId xmlns:a16="http://schemas.microsoft.com/office/drawing/2014/main" id="{C4F99EE0-B631-1AD3-CB3C-60DF131E1473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1" name="Freeform: Shape 3660">
                <a:extLst>
                  <a:ext uri="{FF2B5EF4-FFF2-40B4-BE49-F238E27FC236}">
                    <a16:creationId xmlns:a16="http://schemas.microsoft.com/office/drawing/2014/main" id="{415F3AB1-071A-64B6-C11E-633EA6E23CDA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2" name="Freeform: Shape 3661">
                <a:extLst>
                  <a:ext uri="{FF2B5EF4-FFF2-40B4-BE49-F238E27FC236}">
                    <a16:creationId xmlns:a16="http://schemas.microsoft.com/office/drawing/2014/main" id="{82A0A3AD-635A-CBB1-F0E0-63B3029DA37D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3" name="Freeform: Shape 3662">
                <a:extLst>
                  <a:ext uri="{FF2B5EF4-FFF2-40B4-BE49-F238E27FC236}">
                    <a16:creationId xmlns:a16="http://schemas.microsoft.com/office/drawing/2014/main" id="{68FF6FCF-7F8B-3136-EE7D-2556486281AE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4" name="Freeform: Shape 3663">
                <a:extLst>
                  <a:ext uri="{FF2B5EF4-FFF2-40B4-BE49-F238E27FC236}">
                    <a16:creationId xmlns:a16="http://schemas.microsoft.com/office/drawing/2014/main" id="{B8E757C4-465A-BCF4-0C39-FC7924B976C4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5" name="Freeform: Shape 3664">
                <a:extLst>
                  <a:ext uri="{FF2B5EF4-FFF2-40B4-BE49-F238E27FC236}">
                    <a16:creationId xmlns:a16="http://schemas.microsoft.com/office/drawing/2014/main" id="{588AFFFB-7726-C17D-5956-786EBFD35288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6" name="Freeform: Shape 3665">
                <a:extLst>
                  <a:ext uri="{FF2B5EF4-FFF2-40B4-BE49-F238E27FC236}">
                    <a16:creationId xmlns:a16="http://schemas.microsoft.com/office/drawing/2014/main" id="{21D5212B-61B5-6F95-8BEB-D17F1387F178}"/>
                  </a:ext>
                </a:extLst>
              </p:cNvPr>
              <p:cNvSpPr/>
              <p:nvPr/>
            </p:nvSpPr>
            <p:spPr>
              <a:xfrm>
                <a:off x="9918700" y="2638358"/>
                <a:ext cx="152690" cy="108561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28" name="Group 3527">
              <a:extLst>
                <a:ext uri="{FF2B5EF4-FFF2-40B4-BE49-F238E27FC236}">
                  <a16:creationId xmlns:a16="http://schemas.microsoft.com/office/drawing/2014/main" id="{0DF2FFC7-FA14-A43B-8871-07E853F8DCEE}"/>
                </a:ext>
              </a:extLst>
            </p:cNvPr>
            <p:cNvGrpSpPr/>
            <p:nvPr/>
          </p:nvGrpSpPr>
          <p:grpSpPr>
            <a:xfrm rot="3225340">
              <a:off x="7987307" y="4907323"/>
              <a:ext cx="1168768" cy="488220"/>
              <a:chOff x="8185102" y="2031667"/>
              <a:chExt cx="1886288" cy="971883"/>
            </a:xfrm>
          </p:grpSpPr>
          <p:sp>
            <p:nvSpPr>
              <p:cNvPr id="3637" name="Oval 3636">
                <a:extLst>
                  <a:ext uri="{FF2B5EF4-FFF2-40B4-BE49-F238E27FC236}">
                    <a16:creationId xmlns:a16="http://schemas.microsoft.com/office/drawing/2014/main" id="{3DF9F602-B360-6E49-30AA-0DF5FECB788B}"/>
                  </a:ext>
                </a:extLst>
              </p:cNvPr>
              <p:cNvSpPr/>
              <p:nvPr/>
            </p:nvSpPr>
            <p:spPr>
              <a:xfrm>
                <a:off x="8380067" y="2379142"/>
                <a:ext cx="1630325" cy="389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8" name="Oval 3637">
                <a:extLst>
                  <a:ext uri="{FF2B5EF4-FFF2-40B4-BE49-F238E27FC236}">
                    <a16:creationId xmlns:a16="http://schemas.microsoft.com/office/drawing/2014/main" id="{212A6175-7B25-35EF-8557-3DD05230549E}"/>
                  </a:ext>
                </a:extLst>
              </p:cNvPr>
              <p:cNvSpPr/>
              <p:nvPr/>
            </p:nvSpPr>
            <p:spPr>
              <a:xfrm>
                <a:off x="8764476" y="2471161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9" name="Oval 3638">
                <a:extLst>
                  <a:ext uri="{FF2B5EF4-FFF2-40B4-BE49-F238E27FC236}">
                    <a16:creationId xmlns:a16="http://schemas.microsoft.com/office/drawing/2014/main" id="{826C20B6-5E26-F338-74C3-71EC8A069D28}"/>
                  </a:ext>
                </a:extLst>
              </p:cNvPr>
              <p:cNvSpPr/>
              <p:nvPr/>
            </p:nvSpPr>
            <p:spPr>
              <a:xfrm>
                <a:off x="9523770" y="2490642"/>
                <a:ext cx="191858" cy="1667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0" name="Freeform: Shape 3639">
                <a:extLst>
                  <a:ext uri="{FF2B5EF4-FFF2-40B4-BE49-F238E27FC236}">
                    <a16:creationId xmlns:a16="http://schemas.microsoft.com/office/drawing/2014/main" id="{A28250F0-A34B-0CB8-79E2-27981E464E41}"/>
                  </a:ext>
                </a:extLst>
              </p:cNvPr>
              <p:cNvSpPr/>
              <p:nvPr/>
            </p:nvSpPr>
            <p:spPr>
              <a:xfrm>
                <a:off x="8784104" y="2031667"/>
                <a:ext cx="134679" cy="354419"/>
              </a:xfrm>
              <a:custGeom>
                <a:avLst/>
                <a:gdLst>
                  <a:gd name="connsiteX0" fmla="*/ 134679 w 134679"/>
                  <a:gd name="connsiteY0" fmla="*/ 354419 h 354419"/>
                  <a:gd name="connsiteX1" fmla="*/ 127591 w 134679"/>
                  <a:gd name="connsiteY1" fmla="*/ 318977 h 354419"/>
                  <a:gd name="connsiteX2" fmla="*/ 56707 w 134679"/>
                  <a:gd name="connsiteY2" fmla="*/ 255181 h 354419"/>
                  <a:gd name="connsiteX3" fmla="*/ 0 w 134679"/>
                  <a:gd name="connsiteY3" fmla="*/ 184298 h 354419"/>
                  <a:gd name="connsiteX4" fmla="*/ 77972 w 134679"/>
                  <a:gd name="connsiteY4" fmla="*/ 155944 h 354419"/>
                  <a:gd name="connsiteX5" fmla="*/ 85060 w 134679"/>
                  <a:gd name="connsiteY5" fmla="*/ 127591 h 354419"/>
                  <a:gd name="connsiteX6" fmla="*/ 49618 w 134679"/>
                  <a:gd name="connsiteY6" fmla="*/ 28353 h 354419"/>
                  <a:gd name="connsiteX7" fmla="*/ 21265 w 134679"/>
                  <a:gd name="connsiteY7" fmla="*/ 7088 h 354419"/>
                  <a:gd name="connsiteX8" fmla="*/ 7088 w 134679"/>
                  <a:gd name="connsiteY8" fmla="*/ 0 h 35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679" h="354419">
                    <a:moveTo>
                      <a:pt x="134679" y="354419"/>
                    </a:moveTo>
                    <a:cubicBezTo>
                      <a:pt x="132316" y="342605"/>
                      <a:pt x="133790" y="329308"/>
                      <a:pt x="127591" y="318977"/>
                    </a:cubicBezTo>
                    <a:cubicBezTo>
                      <a:pt x="114881" y="297794"/>
                      <a:pt x="74923" y="271373"/>
                      <a:pt x="56707" y="255181"/>
                    </a:cubicBezTo>
                    <a:cubicBezTo>
                      <a:pt x="23649" y="225796"/>
                      <a:pt x="26406" y="223907"/>
                      <a:pt x="0" y="184298"/>
                    </a:cubicBezTo>
                    <a:cubicBezTo>
                      <a:pt x="2474" y="183473"/>
                      <a:pt x="73040" y="160876"/>
                      <a:pt x="77972" y="155944"/>
                    </a:cubicBezTo>
                    <a:cubicBezTo>
                      <a:pt x="84861" y="149055"/>
                      <a:pt x="82697" y="137042"/>
                      <a:pt x="85060" y="127591"/>
                    </a:cubicBezTo>
                    <a:cubicBezTo>
                      <a:pt x="78819" y="104709"/>
                      <a:pt x="73278" y="52014"/>
                      <a:pt x="49618" y="28353"/>
                    </a:cubicBezTo>
                    <a:cubicBezTo>
                      <a:pt x="41264" y="19999"/>
                      <a:pt x="31095" y="13641"/>
                      <a:pt x="21265" y="7088"/>
                    </a:cubicBezTo>
                    <a:cubicBezTo>
                      <a:pt x="16869" y="4157"/>
                      <a:pt x="11814" y="2363"/>
                      <a:pt x="708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1" name="Freeform: Shape 3640">
                <a:extLst>
                  <a:ext uri="{FF2B5EF4-FFF2-40B4-BE49-F238E27FC236}">
                    <a16:creationId xmlns:a16="http://schemas.microsoft.com/office/drawing/2014/main" id="{94E14D20-3DB5-9018-EDA0-A60749369A5D}"/>
                  </a:ext>
                </a:extLst>
              </p:cNvPr>
              <p:cNvSpPr/>
              <p:nvPr/>
            </p:nvSpPr>
            <p:spPr>
              <a:xfrm>
                <a:off x="9329908" y="2088374"/>
                <a:ext cx="92149" cy="283535"/>
              </a:xfrm>
              <a:custGeom>
                <a:avLst/>
                <a:gdLst>
                  <a:gd name="connsiteX0" fmla="*/ 28354 w 92149"/>
                  <a:gd name="connsiteY0" fmla="*/ 283535 h 283535"/>
                  <a:gd name="connsiteX1" fmla="*/ 21266 w 92149"/>
                  <a:gd name="connsiteY1" fmla="*/ 241005 h 283535"/>
                  <a:gd name="connsiteX2" fmla="*/ 0 w 92149"/>
                  <a:gd name="connsiteY2" fmla="*/ 148856 h 283535"/>
                  <a:gd name="connsiteX3" fmla="*/ 28354 w 92149"/>
                  <a:gd name="connsiteY3" fmla="*/ 92149 h 283535"/>
                  <a:gd name="connsiteX4" fmla="*/ 63796 w 92149"/>
                  <a:gd name="connsiteY4" fmla="*/ 85060 h 283535"/>
                  <a:gd name="connsiteX5" fmla="*/ 92149 w 92149"/>
                  <a:gd name="connsiteY5" fmla="*/ 70884 h 283535"/>
                  <a:gd name="connsiteX6" fmla="*/ 85061 w 92149"/>
                  <a:gd name="connsiteY6" fmla="*/ 28353 h 283535"/>
                  <a:gd name="connsiteX7" fmla="*/ 63796 w 92149"/>
                  <a:gd name="connsiteY7" fmla="*/ 0 h 28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49" h="283535">
                    <a:moveTo>
                      <a:pt x="28354" y="283535"/>
                    </a:moveTo>
                    <a:cubicBezTo>
                      <a:pt x="25991" y="269358"/>
                      <a:pt x="24498" y="255009"/>
                      <a:pt x="21266" y="241005"/>
                    </a:cubicBezTo>
                    <a:cubicBezTo>
                      <a:pt x="-5926" y="123172"/>
                      <a:pt x="17493" y="253802"/>
                      <a:pt x="0" y="148856"/>
                    </a:cubicBezTo>
                    <a:cubicBezTo>
                      <a:pt x="9451" y="129954"/>
                      <a:pt x="13410" y="107093"/>
                      <a:pt x="28354" y="92149"/>
                    </a:cubicBezTo>
                    <a:cubicBezTo>
                      <a:pt x="36873" y="83630"/>
                      <a:pt x="52366" y="88870"/>
                      <a:pt x="63796" y="85060"/>
                    </a:cubicBezTo>
                    <a:cubicBezTo>
                      <a:pt x="73820" y="81719"/>
                      <a:pt x="82698" y="75609"/>
                      <a:pt x="92149" y="70884"/>
                    </a:cubicBezTo>
                    <a:cubicBezTo>
                      <a:pt x="89786" y="56707"/>
                      <a:pt x="89606" y="41988"/>
                      <a:pt x="85061" y="28353"/>
                    </a:cubicBezTo>
                    <a:cubicBezTo>
                      <a:pt x="81054" y="16331"/>
                      <a:pt x="72192" y="8396"/>
                      <a:pt x="6379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2" name="Freeform: Shape 3641">
                <a:extLst>
                  <a:ext uri="{FF2B5EF4-FFF2-40B4-BE49-F238E27FC236}">
                    <a16:creationId xmlns:a16="http://schemas.microsoft.com/office/drawing/2014/main" id="{C513A5F6-5B04-7821-FEE8-78F046883AC6}"/>
                  </a:ext>
                </a:extLst>
              </p:cNvPr>
              <p:cNvSpPr/>
              <p:nvPr/>
            </p:nvSpPr>
            <p:spPr>
              <a:xfrm>
                <a:off x="9532582" y="2166346"/>
                <a:ext cx="87995" cy="226828"/>
              </a:xfrm>
              <a:custGeom>
                <a:avLst/>
                <a:gdLst>
                  <a:gd name="connsiteX0" fmla="*/ 9978 w 87995"/>
                  <a:gd name="connsiteY0" fmla="*/ 226828 h 226828"/>
                  <a:gd name="connsiteX1" fmla="*/ 2889 w 87995"/>
                  <a:gd name="connsiteY1" fmla="*/ 113414 h 226828"/>
                  <a:gd name="connsiteX2" fmla="*/ 38331 w 87995"/>
                  <a:gd name="connsiteY2" fmla="*/ 106326 h 226828"/>
                  <a:gd name="connsiteX3" fmla="*/ 80861 w 87995"/>
                  <a:gd name="connsiteY3" fmla="*/ 63795 h 226828"/>
                  <a:gd name="connsiteX4" fmla="*/ 80861 w 87995"/>
                  <a:gd name="connsiteY4" fmla="*/ 0 h 2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5" h="226828">
                    <a:moveTo>
                      <a:pt x="9978" y="226828"/>
                    </a:moveTo>
                    <a:cubicBezTo>
                      <a:pt x="7615" y="189023"/>
                      <a:pt x="-5787" y="150286"/>
                      <a:pt x="2889" y="113414"/>
                    </a:cubicBezTo>
                    <a:cubicBezTo>
                      <a:pt x="5648" y="101686"/>
                      <a:pt x="28167" y="112794"/>
                      <a:pt x="38331" y="106326"/>
                    </a:cubicBezTo>
                    <a:cubicBezTo>
                      <a:pt x="55246" y="95562"/>
                      <a:pt x="80861" y="63795"/>
                      <a:pt x="80861" y="63795"/>
                    </a:cubicBezTo>
                    <a:cubicBezTo>
                      <a:pt x="89861" y="18801"/>
                      <a:pt x="90872" y="40042"/>
                      <a:pt x="80861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3" name="Freeform: Shape 3642">
                <a:extLst>
                  <a:ext uri="{FF2B5EF4-FFF2-40B4-BE49-F238E27FC236}">
                    <a16:creationId xmlns:a16="http://schemas.microsoft.com/office/drawing/2014/main" id="{2EECC899-B2F6-5AC8-2D7C-1E7EC4FFC76B}"/>
                  </a:ext>
                </a:extLst>
              </p:cNvPr>
              <p:cNvSpPr/>
              <p:nvPr/>
            </p:nvSpPr>
            <p:spPr>
              <a:xfrm>
                <a:off x="8185102" y="2667000"/>
                <a:ext cx="323898" cy="101600"/>
              </a:xfrm>
              <a:custGeom>
                <a:avLst/>
                <a:gdLst>
                  <a:gd name="connsiteX0" fmla="*/ 323898 w 323898"/>
                  <a:gd name="connsiteY0" fmla="*/ 19050 h 101600"/>
                  <a:gd name="connsiteX1" fmla="*/ 273098 w 323898"/>
                  <a:gd name="connsiteY1" fmla="*/ 44450 h 101600"/>
                  <a:gd name="connsiteX2" fmla="*/ 260398 w 323898"/>
                  <a:gd name="connsiteY2" fmla="*/ 101600 h 101600"/>
                  <a:gd name="connsiteX3" fmla="*/ 101648 w 323898"/>
                  <a:gd name="connsiteY3" fmla="*/ 63500 h 101600"/>
                  <a:gd name="connsiteX4" fmla="*/ 38148 w 323898"/>
                  <a:gd name="connsiteY4" fmla="*/ 19050 h 101600"/>
                  <a:gd name="connsiteX5" fmla="*/ 6398 w 323898"/>
                  <a:gd name="connsiteY5" fmla="*/ 0 h 101600"/>
                  <a:gd name="connsiteX6" fmla="*/ 48 w 323898"/>
                  <a:gd name="connsiteY6" fmla="*/ 381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98" h="101600">
                    <a:moveTo>
                      <a:pt x="323898" y="19050"/>
                    </a:moveTo>
                    <a:cubicBezTo>
                      <a:pt x="317348" y="21670"/>
                      <a:pt x="280015" y="34074"/>
                      <a:pt x="273098" y="44450"/>
                    </a:cubicBezTo>
                    <a:cubicBezTo>
                      <a:pt x="270536" y="48293"/>
                      <a:pt x="260538" y="100900"/>
                      <a:pt x="260398" y="101600"/>
                    </a:cubicBezTo>
                    <a:cubicBezTo>
                      <a:pt x="187989" y="95017"/>
                      <a:pt x="173832" y="99592"/>
                      <a:pt x="101648" y="63500"/>
                    </a:cubicBezTo>
                    <a:cubicBezTo>
                      <a:pt x="78538" y="51945"/>
                      <a:pt x="59646" y="33382"/>
                      <a:pt x="38148" y="19050"/>
                    </a:cubicBezTo>
                    <a:cubicBezTo>
                      <a:pt x="27879" y="12204"/>
                      <a:pt x="16981" y="6350"/>
                      <a:pt x="6398" y="0"/>
                    </a:cubicBezTo>
                    <a:cubicBezTo>
                      <a:pt x="-979" y="29507"/>
                      <a:pt x="48" y="16673"/>
                      <a:pt x="48" y="38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4" name="Freeform: Shape 3643">
                <a:extLst>
                  <a:ext uri="{FF2B5EF4-FFF2-40B4-BE49-F238E27FC236}">
                    <a16:creationId xmlns:a16="http://schemas.microsoft.com/office/drawing/2014/main" id="{523DB275-54D1-6A9C-7721-6FFA45085842}"/>
                  </a:ext>
                </a:extLst>
              </p:cNvPr>
              <p:cNvSpPr/>
              <p:nvPr/>
            </p:nvSpPr>
            <p:spPr>
              <a:xfrm>
                <a:off x="8418951" y="2228850"/>
                <a:ext cx="242449" cy="190500"/>
              </a:xfrm>
              <a:custGeom>
                <a:avLst/>
                <a:gdLst>
                  <a:gd name="connsiteX0" fmla="*/ 242449 w 242449"/>
                  <a:gd name="connsiteY0" fmla="*/ 190500 h 190500"/>
                  <a:gd name="connsiteX1" fmla="*/ 96399 w 242449"/>
                  <a:gd name="connsiteY1" fmla="*/ 133350 h 190500"/>
                  <a:gd name="connsiteX2" fmla="*/ 26549 w 242449"/>
                  <a:gd name="connsiteY2" fmla="*/ 114300 h 190500"/>
                  <a:gd name="connsiteX3" fmla="*/ 7499 w 242449"/>
                  <a:gd name="connsiteY3" fmla="*/ 107950 h 190500"/>
                  <a:gd name="connsiteX4" fmla="*/ 1149 w 242449"/>
                  <a:gd name="connsiteY4" fmla="*/ 88900 h 190500"/>
                  <a:gd name="connsiteX5" fmla="*/ 51949 w 242449"/>
                  <a:gd name="connsiteY5" fmla="*/ 69850 h 190500"/>
                  <a:gd name="connsiteX6" fmla="*/ 64649 w 242449"/>
                  <a:gd name="connsiteY6" fmla="*/ 50800 h 190500"/>
                  <a:gd name="connsiteX7" fmla="*/ 45599 w 242449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449" h="190500">
                    <a:moveTo>
                      <a:pt x="242449" y="190500"/>
                    </a:moveTo>
                    <a:cubicBezTo>
                      <a:pt x="175531" y="157041"/>
                      <a:pt x="203463" y="169038"/>
                      <a:pt x="96399" y="133350"/>
                    </a:cubicBezTo>
                    <a:cubicBezTo>
                      <a:pt x="42966" y="115539"/>
                      <a:pt x="67234" y="125924"/>
                      <a:pt x="26549" y="114300"/>
                    </a:cubicBezTo>
                    <a:cubicBezTo>
                      <a:pt x="20113" y="112461"/>
                      <a:pt x="13849" y="110067"/>
                      <a:pt x="7499" y="107950"/>
                    </a:cubicBezTo>
                    <a:cubicBezTo>
                      <a:pt x="5382" y="101600"/>
                      <a:pt x="-3032" y="94127"/>
                      <a:pt x="1149" y="88900"/>
                    </a:cubicBezTo>
                    <a:cubicBezTo>
                      <a:pt x="3910" y="85449"/>
                      <a:pt x="42758" y="72914"/>
                      <a:pt x="51949" y="69850"/>
                    </a:cubicBezTo>
                    <a:cubicBezTo>
                      <a:pt x="56182" y="63500"/>
                      <a:pt x="63806" y="58385"/>
                      <a:pt x="64649" y="50800"/>
                    </a:cubicBezTo>
                    <a:cubicBezTo>
                      <a:pt x="68316" y="17796"/>
                      <a:pt x="62288" y="16689"/>
                      <a:pt x="45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5" name="Freeform: Shape 3644">
                <a:extLst>
                  <a:ext uri="{FF2B5EF4-FFF2-40B4-BE49-F238E27FC236}">
                    <a16:creationId xmlns:a16="http://schemas.microsoft.com/office/drawing/2014/main" id="{7B35EF38-9F18-FB55-7ECB-3879EAFC2D1F}"/>
                  </a:ext>
                </a:extLst>
              </p:cNvPr>
              <p:cNvSpPr/>
              <p:nvPr/>
            </p:nvSpPr>
            <p:spPr>
              <a:xfrm>
                <a:off x="9842500" y="2292350"/>
                <a:ext cx="165100" cy="158750"/>
              </a:xfrm>
              <a:custGeom>
                <a:avLst/>
                <a:gdLst>
                  <a:gd name="connsiteX0" fmla="*/ 0 w 165100"/>
                  <a:gd name="connsiteY0" fmla="*/ 158750 h 158750"/>
                  <a:gd name="connsiteX1" fmla="*/ 31750 w 165100"/>
                  <a:gd name="connsiteY1" fmla="*/ 146050 h 158750"/>
                  <a:gd name="connsiteX2" fmla="*/ 50800 w 165100"/>
                  <a:gd name="connsiteY2" fmla="*/ 133350 h 158750"/>
                  <a:gd name="connsiteX3" fmla="*/ 88900 w 165100"/>
                  <a:gd name="connsiteY3" fmla="*/ 114300 h 158750"/>
                  <a:gd name="connsiteX4" fmla="*/ 95250 w 165100"/>
                  <a:gd name="connsiteY4" fmla="*/ 95250 h 158750"/>
                  <a:gd name="connsiteX5" fmla="*/ 101600 w 165100"/>
                  <a:gd name="connsiteY5" fmla="*/ 50800 h 158750"/>
                  <a:gd name="connsiteX6" fmla="*/ 120650 w 165100"/>
                  <a:gd name="connsiteY6" fmla="*/ 44450 h 158750"/>
                  <a:gd name="connsiteX7" fmla="*/ 146050 w 165100"/>
                  <a:gd name="connsiteY7" fmla="*/ 25400 h 158750"/>
                  <a:gd name="connsiteX8" fmla="*/ 165100 w 165100"/>
                  <a:gd name="connsiteY8" fmla="*/ 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" h="158750">
                    <a:moveTo>
                      <a:pt x="0" y="158750"/>
                    </a:moveTo>
                    <a:cubicBezTo>
                      <a:pt x="10583" y="154517"/>
                      <a:pt x="21555" y="151148"/>
                      <a:pt x="31750" y="146050"/>
                    </a:cubicBezTo>
                    <a:cubicBezTo>
                      <a:pt x="38576" y="142637"/>
                      <a:pt x="44129" y="137056"/>
                      <a:pt x="50800" y="133350"/>
                    </a:cubicBezTo>
                    <a:cubicBezTo>
                      <a:pt x="63212" y="126454"/>
                      <a:pt x="76200" y="120650"/>
                      <a:pt x="88900" y="114300"/>
                    </a:cubicBezTo>
                    <a:cubicBezTo>
                      <a:pt x="91017" y="107950"/>
                      <a:pt x="93937" y="101814"/>
                      <a:pt x="95250" y="95250"/>
                    </a:cubicBezTo>
                    <a:cubicBezTo>
                      <a:pt x="98185" y="80574"/>
                      <a:pt x="94907" y="64187"/>
                      <a:pt x="101600" y="50800"/>
                    </a:cubicBezTo>
                    <a:cubicBezTo>
                      <a:pt x="104593" y="44813"/>
                      <a:pt x="114300" y="46567"/>
                      <a:pt x="120650" y="44450"/>
                    </a:cubicBezTo>
                    <a:cubicBezTo>
                      <a:pt x="129117" y="38100"/>
                      <a:pt x="138566" y="32884"/>
                      <a:pt x="146050" y="25400"/>
                    </a:cubicBezTo>
                    <a:cubicBezTo>
                      <a:pt x="153534" y="17916"/>
                      <a:pt x="165100" y="0"/>
                      <a:pt x="165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6" name="Freeform: Shape 3645">
                <a:extLst>
                  <a:ext uri="{FF2B5EF4-FFF2-40B4-BE49-F238E27FC236}">
                    <a16:creationId xmlns:a16="http://schemas.microsoft.com/office/drawing/2014/main" id="{A0708EB6-9694-4EDC-E337-C8B8DFDAEEA0}"/>
                  </a:ext>
                </a:extLst>
              </p:cNvPr>
              <p:cNvSpPr/>
              <p:nvPr/>
            </p:nvSpPr>
            <p:spPr>
              <a:xfrm>
                <a:off x="8750300" y="2749550"/>
                <a:ext cx="50800" cy="165203"/>
              </a:xfrm>
              <a:custGeom>
                <a:avLst/>
                <a:gdLst>
                  <a:gd name="connsiteX0" fmla="*/ 50800 w 50800"/>
                  <a:gd name="connsiteY0" fmla="*/ 0 h 165203"/>
                  <a:gd name="connsiteX1" fmla="*/ 38100 w 50800"/>
                  <a:gd name="connsiteY1" fmla="*/ 82550 h 165203"/>
                  <a:gd name="connsiteX2" fmla="*/ 12700 w 50800"/>
                  <a:gd name="connsiteY2" fmla="*/ 88900 h 165203"/>
                  <a:gd name="connsiteX3" fmla="*/ 0 w 50800"/>
                  <a:gd name="connsiteY3" fmla="*/ 107950 h 165203"/>
                  <a:gd name="connsiteX4" fmla="*/ 6350 w 50800"/>
                  <a:gd name="connsiteY4" fmla="*/ 133350 h 165203"/>
                  <a:gd name="connsiteX5" fmla="*/ 25400 w 50800"/>
                  <a:gd name="connsiteY5" fmla="*/ 127000 h 165203"/>
                  <a:gd name="connsiteX6" fmla="*/ 50800 w 50800"/>
                  <a:gd name="connsiteY6" fmla="*/ 165100 h 16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" h="165203">
                    <a:moveTo>
                      <a:pt x="50800" y="0"/>
                    </a:moveTo>
                    <a:cubicBezTo>
                      <a:pt x="46567" y="27517"/>
                      <a:pt x="49067" y="56961"/>
                      <a:pt x="38100" y="82550"/>
                    </a:cubicBezTo>
                    <a:cubicBezTo>
                      <a:pt x="34662" y="90572"/>
                      <a:pt x="19962" y="84059"/>
                      <a:pt x="12700" y="88900"/>
                    </a:cubicBezTo>
                    <a:cubicBezTo>
                      <a:pt x="6350" y="93133"/>
                      <a:pt x="4233" y="101600"/>
                      <a:pt x="0" y="107950"/>
                    </a:cubicBezTo>
                    <a:cubicBezTo>
                      <a:pt x="2117" y="116417"/>
                      <a:pt x="-632" y="128114"/>
                      <a:pt x="6350" y="133350"/>
                    </a:cubicBezTo>
                    <a:cubicBezTo>
                      <a:pt x="11705" y="137366"/>
                      <a:pt x="20667" y="122267"/>
                      <a:pt x="25400" y="127000"/>
                    </a:cubicBezTo>
                    <a:cubicBezTo>
                      <a:pt x="67516" y="169116"/>
                      <a:pt x="15834" y="165100"/>
                      <a:pt x="5080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7" name="Freeform: Shape 3646">
                <a:extLst>
                  <a:ext uri="{FF2B5EF4-FFF2-40B4-BE49-F238E27FC236}">
                    <a16:creationId xmlns:a16="http://schemas.microsoft.com/office/drawing/2014/main" id="{2684CDA8-F13C-B423-0858-BD0AAFF9381B}"/>
                  </a:ext>
                </a:extLst>
              </p:cNvPr>
              <p:cNvSpPr/>
              <p:nvPr/>
            </p:nvSpPr>
            <p:spPr>
              <a:xfrm>
                <a:off x="9010627" y="2768600"/>
                <a:ext cx="57173" cy="203200"/>
              </a:xfrm>
              <a:custGeom>
                <a:avLst/>
                <a:gdLst>
                  <a:gd name="connsiteX0" fmla="*/ 25423 w 57173"/>
                  <a:gd name="connsiteY0" fmla="*/ 0 h 203200"/>
                  <a:gd name="connsiteX1" fmla="*/ 38123 w 57173"/>
                  <a:gd name="connsiteY1" fmla="*/ 31750 h 203200"/>
                  <a:gd name="connsiteX2" fmla="*/ 57173 w 57173"/>
                  <a:gd name="connsiteY2" fmla="*/ 69850 h 203200"/>
                  <a:gd name="connsiteX3" fmla="*/ 44473 w 57173"/>
                  <a:gd name="connsiteY3" fmla="*/ 88900 h 203200"/>
                  <a:gd name="connsiteX4" fmla="*/ 38123 w 57173"/>
                  <a:gd name="connsiteY4" fmla="*/ 107950 h 203200"/>
                  <a:gd name="connsiteX5" fmla="*/ 19073 w 57173"/>
                  <a:gd name="connsiteY5" fmla="*/ 127000 h 203200"/>
                  <a:gd name="connsiteX6" fmla="*/ 6373 w 57173"/>
                  <a:gd name="connsiteY6" fmla="*/ 196850 h 203200"/>
                  <a:gd name="connsiteX7" fmla="*/ 12723 w 57173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3" h="203200">
                    <a:moveTo>
                      <a:pt x="25423" y="0"/>
                    </a:moveTo>
                    <a:cubicBezTo>
                      <a:pt x="29656" y="10583"/>
                      <a:pt x="33025" y="21555"/>
                      <a:pt x="38123" y="31750"/>
                    </a:cubicBezTo>
                    <a:cubicBezTo>
                      <a:pt x="62742" y="80989"/>
                      <a:pt x="41212" y="21967"/>
                      <a:pt x="57173" y="69850"/>
                    </a:cubicBezTo>
                    <a:cubicBezTo>
                      <a:pt x="52940" y="76200"/>
                      <a:pt x="47886" y="82074"/>
                      <a:pt x="44473" y="88900"/>
                    </a:cubicBezTo>
                    <a:cubicBezTo>
                      <a:pt x="41480" y="94887"/>
                      <a:pt x="41836" y="102381"/>
                      <a:pt x="38123" y="107950"/>
                    </a:cubicBezTo>
                    <a:cubicBezTo>
                      <a:pt x="33142" y="115422"/>
                      <a:pt x="25423" y="120650"/>
                      <a:pt x="19073" y="127000"/>
                    </a:cubicBezTo>
                    <a:cubicBezTo>
                      <a:pt x="2466" y="165749"/>
                      <a:pt x="-7071" y="163241"/>
                      <a:pt x="6373" y="196850"/>
                    </a:cubicBezTo>
                    <a:cubicBezTo>
                      <a:pt x="7485" y="199629"/>
                      <a:pt x="10606" y="201083"/>
                      <a:pt x="12723" y="203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8" name="Freeform: Shape 3647">
                <a:extLst>
                  <a:ext uri="{FF2B5EF4-FFF2-40B4-BE49-F238E27FC236}">
                    <a16:creationId xmlns:a16="http://schemas.microsoft.com/office/drawing/2014/main" id="{2E8C134D-15EB-C73A-3A9C-AB94E2D74B4D}"/>
                  </a:ext>
                </a:extLst>
              </p:cNvPr>
              <p:cNvSpPr/>
              <p:nvPr/>
            </p:nvSpPr>
            <p:spPr>
              <a:xfrm>
                <a:off x="9213850" y="2774950"/>
                <a:ext cx="203410" cy="228600"/>
              </a:xfrm>
              <a:custGeom>
                <a:avLst/>
                <a:gdLst>
                  <a:gd name="connsiteX0" fmla="*/ 0 w 203410"/>
                  <a:gd name="connsiteY0" fmla="*/ 0 h 228600"/>
                  <a:gd name="connsiteX1" fmla="*/ 146050 w 203410"/>
                  <a:gd name="connsiteY1" fmla="*/ 88900 h 228600"/>
                  <a:gd name="connsiteX2" fmla="*/ 190500 w 203410"/>
                  <a:gd name="connsiteY2" fmla="*/ 114300 h 228600"/>
                  <a:gd name="connsiteX3" fmla="*/ 203200 w 203410"/>
                  <a:gd name="connsiteY3" fmla="*/ 146050 h 228600"/>
                  <a:gd name="connsiteX4" fmla="*/ 196850 w 203410"/>
                  <a:gd name="connsiteY4" fmla="*/ 209550 h 228600"/>
                  <a:gd name="connsiteX5" fmla="*/ 196850 w 203410"/>
                  <a:gd name="connsiteY5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410" h="228600">
                    <a:moveTo>
                      <a:pt x="0" y="0"/>
                    </a:moveTo>
                    <a:lnTo>
                      <a:pt x="146050" y="88900"/>
                    </a:lnTo>
                    <a:cubicBezTo>
                      <a:pt x="160683" y="97680"/>
                      <a:pt x="190500" y="114300"/>
                      <a:pt x="190500" y="114300"/>
                    </a:cubicBezTo>
                    <a:cubicBezTo>
                      <a:pt x="194733" y="124883"/>
                      <a:pt x="202442" y="134677"/>
                      <a:pt x="203200" y="146050"/>
                    </a:cubicBezTo>
                    <a:cubicBezTo>
                      <a:pt x="204615" y="167275"/>
                      <a:pt x="198482" y="188340"/>
                      <a:pt x="196850" y="209550"/>
                    </a:cubicBezTo>
                    <a:cubicBezTo>
                      <a:pt x="196363" y="215881"/>
                      <a:pt x="196850" y="222250"/>
                      <a:pt x="196850" y="228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9" name="Freeform: Shape 3648">
                <a:extLst>
                  <a:ext uri="{FF2B5EF4-FFF2-40B4-BE49-F238E27FC236}">
                    <a16:creationId xmlns:a16="http://schemas.microsoft.com/office/drawing/2014/main" id="{59F8B488-CE87-340E-2438-7A7BF873F4AE}"/>
                  </a:ext>
                </a:extLst>
              </p:cNvPr>
              <p:cNvSpPr/>
              <p:nvPr/>
            </p:nvSpPr>
            <p:spPr>
              <a:xfrm>
                <a:off x="9499600" y="2749550"/>
                <a:ext cx="107950" cy="190500"/>
              </a:xfrm>
              <a:custGeom>
                <a:avLst/>
                <a:gdLst>
                  <a:gd name="connsiteX0" fmla="*/ 0 w 107950"/>
                  <a:gd name="connsiteY0" fmla="*/ 0 h 190500"/>
                  <a:gd name="connsiteX1" fmla="*/ 12700 w 107950"/>
                  <a:gd name="connsiteY1" fmla="*/ 31750 h 190500"/>
                  <a:gd name="connsiteX2" fmla="*/ 31750 w 107950"/>
                  <a:gd name="connsiteY2" fmla="*/ 38100 h 190500"/>
                  <a:gd name="connsiteX3" fmla="*/ 82550 w 107950"/>
                  <a:gd name="connsiteY3" fmla="*/ 88900 h 190500"/>
                  <a:gd name="connsiteX4" fmla="*/ 107950 w 107950"/>
                  <a:gd name="connsiteY4" fmla="*/ 114300 h 190500"/>
                  <a:gd name="connsiteX5" fmla="*/ 101600 w 107950"/>
                  <a:gd name="connsiteY5" fmla="*/ 139700 h 190500"/>
                  <a:gd name="connsiteX6" fmla="*/ 88900 w 107950"/>
                  <a:gd name="connsiteY6" fmla="*/ 158750 h 190500"/>
                  <a:gd name="connsiteX7" fmla="*/ 88900 w 107950"/>
                  <a:gd name="connsiteY7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" h="190500">
                    <a:moveTo>
                      <a:pt x="0" y="0"/>
                    </a:moveTo>
                    <a:cubicBezTo>
                      <a:pt x="4233" y="10583"/>
                      <a:pt x="5403" y="22993"/>
                      <a:pt x="12700" y="31750"/>
                    </a:cubicBezTo>
                    <a:cubicBezTo>
                      <a:pt x="16985" y="36892"/>
                      <a:pt x="26570" y="33861"/>
                      <a:pt x="31750" y="38100"/>
                    </a:cubicBezTo>
                    <a:cubicBezTo>
                      <a:pt x="50284" y="53264"/>
                      <a:pt x="65617" y="71967"/>
                      <a:pt x="82550" y="88900"/>
                    </a:cubicBezTo>
                    <a:lnTo>
                      <a:pt x="107950" y="114300"/>
                    </a:lnTo>
                    <a:cubicBezTo>
                      <a:pt x="105833" y="122767"/>
                      <a:pt x="105038" y="131678"/>
                      <a:pt x="101600" y="139700"/>
                    </a:cubicBezTo>
                    <a:cubicBezTo>
                      <a:pt x="98594" y="146715"/>
                      <a:pt x="90751" y="151346"/>
                      <a:pt x="88900" y="158750"/>
                    </a:cubicBezTo>
                    <a:cubicBezTo>
                      <a:pt x="86333" y="169017"/>
                      <a:pt x="88900" y="179917"/>
                      <a:pt x="88900" y="190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0" name="Freeform: Shape 3649">
                <a:extLst>
                  <a:ext uri="{FF2B5EF4-FFF2-40B4-BE49-F238E27FC236}">
                    <a16:creationId xmlns:a16="http://schemas.microsoft.com/office/drawing/2014/main" id="{65329A6A-4439-A4EC-AC9F-FEEAAFE7329F}"/>
                  </a:ext>
                </a:extLst>
              </p:cNvPr>
              <p:cNvSpPr/>
              <p:nvPr/>
            </p:nvSpPr>
            <p:spPr>
              <a:xfrm>
                <a:off x="9696450" y="2724150"/>
                <a:ext cx="57150" cy="165100"/>
              </a:xfrm>
              <a:custGeom>
                <a:avLst/>
                <a:gdLst>
                  <a:gd name="connsiteX0" fmla="*/ 0 w 57150"/>
                  <a:gd name="connsiteY0" fmla="*/ 0 h 165100"/>
                  <a:gd name="connsiteX1" fmla="*/ 31750 w 57150"/>
                  <a:gd name="connsiteY1" fmla="*/ 19050 h 165100"/>
                  <a:gd name="connsiteX2" fmla="*/ 38100 w 57150"/>
                  <a:gd name="connsiteY2" fmla="*/ 38100 h 165100"/>
                  <a:gd name="connsiteX3" fmla="*/ 57150 w 57150"/>
                  <a:gd name="connsiteY3" fmla="*/ 57150 h 165100"/>
                  <a:gd name="connsiteX4" fmla="*/ 50800 w 57150"/>
                  <a:gd name="connsiteY4" fmla="*/ 82550 h 165100"/>
                  <a:gd name="connsiteX5" fmla="*/ 12700 w 57150"/>
                  <a:gd name="connsiteY5" fmla="*/ 114300 h 165100"/>
                  <a:gd name="connsiteX6" fmla="*/ 31750 w 57150"/>
                  <a:gd name="connsiteY6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165100">
                    <a:moveTo>
                      <a:pt x="0" y="0"/>
                    </a:moveTo>
                    <a:cubicBezTo>
                      <a:pt x="10583" y="6350"/>
                      <a:pt x="23023" y="10323"/>
                      <a:pt x="31750" y="19050"/>
                    </a:cubicBezTo>
                    <a:cubicBezTo>
                      <a:pt x="36483" y="23783"/>
                      <a:pt x="34387" y="32531"/>
                      <a:pt x="38100" y="38100"/>
                    </a:cubicBezTo>
                    <a:cubicBezTo>
                      <a:pt x="43081" y="45572"/>
                      <a:pt x="50800" y="50800"/>
                      <a:pt x="57150" y="57150"/>
                    </a:cubicBezTo>
                    <a:cubicBezTo>
                      <a:pt x="55033" y="65617"/>
                      <a:pt x="55130" y="74973"/>
                      <a:pt x="50800" y="82550"/>
                    </a:cubicBezTo>
                    <a:cubicBezTo>
                      <a:pt x="43278" y="95713"/>
                      <a:pt x="24839" y="106207"/>
                      <a:pt x="12700" y="114300"/>
                    </a:cubicBezTo>
                    <a:cubicBezTo>
                      <a:pt x="26222" y="161628"/>
                      <a:pt x="14504" y="147854"/>
                      <a:pt x="31750" y="1651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1" name="Freeform: Shape 3650">
                <a:extLst>
                  <a:ext uri="{FF2B5EF4-FFF2-40B4-BE49-F238E27FC236}">
                    <a16:creationId xmlns:a16="http://schemas.microsoft.com/office/drawing/2014/main" id="{3DA591EF-E61B-8B04-7B16-3B26445F8291}"/>
                  </a:ext>
                </a:extLst>
              </p:cNvPr>
              <p:cNvSpPr/>
              <p:nvPr/>
            </p:nvSpPr>
            <p:spPr>
              <a:xfrm>
                <a:off x="9918700" y="2647338"/>
                <a:ext cx="152690" cy="108562"/>
              </a:xfrm>
              <a:custGeom>
                <a:avLst/>
                <a:gdLst>
                  <a:gd name="connsiteX0" fmla="*/ 0 w 152690"/>
                  <a:gd name="connsiteY0" fmla="*/ 26012 h 108562"/>
                  <a:gd name="connsiteX1" fmla="*/ 88900 w 152690"/>
                  <a:gd name="connsiteY1" fmla="*/ 612 h 108562"/>
                  <a:gd name="connsiteX2" fmla="*/ 139700 w 152690"/>
                  <a:gd name="connsiteY2" fmla="*/ 38712 h 108562"/>
                  <a:gd name="connsiteX3" fmla="*/ 152400 w 152690"/>
                  <a:gd name="connsiteY3" fmla="*/ 108562 h 1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90" h="108562">
                    <a:moveTo>
                      <a:pt x="0" y="26012"/>
                    </a:moveTo>
                    <a:cubicBezTo>
                      <a:pt x="21148" y="17553"/>
                      <a:pt x="69794" y="-3884"/>
                      <a:pt x="88900" y="612"/>
                    </a:cubicBezTo>
                    <a:cubicBezTo>
                      <a:pt x="109504" y="5460"/>
                      <a:pt x="122767" y="26012"/>
                      <a:pt x="139700" y="38712"/>
                    </a:cubicBezTo>
                    <a:cubicBezTo>
                      <a:pt x="155747" y="86852"/>
                      <a:pt x="152400" y="63425"/>
                      <a:pt x="152400" y="10856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29" name="Oval 3528">
              <a:extLst>
                <a:ext uri="{FF2B5EF4-FFF2-40B4-BE49-F238E27FC236}">
                  <a16:creationId xmlns:a16="http://schemas.microsoft.com/office/drawing/2014/main" id="{B0C387DD-686C-82D0-4F87-C4D1118E0CF3}"/>
                </a:ext>
              </a:extLst>
            </p:cNvPr>
            <p:cNvSpPr/>
            <p:nvPr/>
          </p:nvSpPr>
          <p:spPr>
            <a:xfrm>
              <a:off x="7946394" y="4182675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0" name="Oval 3529">
              <a:extLst>
                <a:ext uri="{FF2B5EF4-FFF2-40B4-BE49-F238E27FC236}">
                  <a16:creationId xmlns:a16="http://schemas.microsoft.com/office/drawing/2014/main" id="{2F7B8555-6CBD-FED1-C43C-A995A3F277CF}"/>
                </a:ext>
              </a:extLst>
            </p:cNvPr>
            <p:cNvSpPr/>
            <p:nvPr/>
          </p:nvSpPr>
          <p:spPr>
            <a:xfrm>
              <a:off x="9861980" y="3153907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1" name="Oval 3530">
              <a:extLst>
                <a:ext uri="{FF2B5EF4-FFF2-40B4-BE49-F238E27FC236}">
                  <a16:creationId xmlns:a16="http://schemas.microsoft.com/office/drawing/2014/main" id="{3F749EDC-B9DE-580D-56CC-9A26050BE480}"/>
                </a:ext>
              </a:extLst>
            </p:cNvPr>
            <p:cNvSpPr/>
            <p:nvPr/>
          </p:nvSpPr>
          <p:spPr>
            <a:xfrm>
              <a:off x="9005015" y="5063259"/>
              <a:ext cx="497568" cy="444819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32" name="Group 3531">
              <a:extLst>
                <a:ext uri="{FF2B5EF4-FFF2-40B4-BE49-F238E27FC236}">
                  <a16:creationId xmlns:a16="http://schemas.microsoft.com/office/drawing/2014/main" id="{E11760A0-831A-F6DE-DEC8-9B35DC0CA9C6}"/>
                </a:ext>
              </a:extLst>
            </p:cNvPr>
            <p:cNvGrpSpPr/>
            <p:nvPr/>
          </p:nvGrpSpPr>
          <p:grpSpPr>
            <a:xfrm rot="17932157">
              <a:off x="10286437" y="4456554"/>
              <a:ext cx="1305293" cy="327148"/>
              <a:chOff x="10159678" y="5063761"/>
              <a:chExt cx="1305293" cy="327148"/>
            </a:xfrm>
          </p:grpSpPr>
          <p:grpSp>
            <p:nvGrpSpPr>
              <p:cNvPr id="3623" name="Group 3622">
                <a:extLst>
                  <a:ext uri="{FF2B5EF4-FFF2-40B4-BE49-F238E27FC236}">
                    <a16:creationId xmlns:a16="http://schemas.microsoft.com/office/drawing/2014/main" id="{719C05E3-402B-9B96-C973-4CD5C92AF5F5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634" name="Rectangle: Rounded Corners 3633">
                  <a:extLst>
                    <a:ext uri="{FF2B5EF4-FFF2-40B4-BE49-F238E27FC236}">
                      <a16:creationId xmlns:a16="http://schemas.microsoft.com/office/drawing/2014/main" id="{565B4723-1339-1236-E2DF-E3F9F59CFC22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Oval 3634">
                  <a:extLst>
                    <a:ext uri="{FF2B5EF4-FFF2-40B4-BE49-F238E27FC236}">
                      <a16:creationId xmlns:a16="http://schemas.microsoft.com/office/drawing/2014/main" id="{4C529A2B-5E5C-FBA7-D720-6D82E7763441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Oval 3635">
                  <a:extLst>
                    <a:ext uri="{FF2B5EF4-FFF2-40B4-BE49-F238E27FC236}">
                      <a16:creationId xmlns:a16="http://schemas.microsoft.com/office/drawing/2014/main" id="{4E53E5DE-59B5-433A-5105-D885D4A137C6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24" name="Freeform: Shape 3623">
                <a:extLst>
                  <a:ext uri="{FF2B5EF4-FFF2-40B4-BE49-F238E27FC236}">
                    <a16:creationId xmlns:a16="http://schemas.microsoft.com/office/drawing/2014/main" id="{9259EE52-6037-5A26-0546-F2259D4B7FB2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5" name="Oval 3624">
                <a:extLst>
                  <a:ext uri="{FF2B5EF4-FFF2-40B4-BE49-F238E27FC236}">
                    <a16:creationId xmlns:a16="http://schemas.microsoft.com/office/drawing/2014/main" id="{54979B0C-016F-F2C9-4454-D41EF5635887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6" name="Oval 3625">
                <a:extLst>
                  <a:ext uri="{FF2B5EF4-FFF2-40B4-BE49-F238E27FC236}">
                    <a16:creationId xmlns:a16="http://schemas.microsoft.com/office/drawing/2014/main" id="{97D9BFDC-97A0-2F01-3A76-BBA7E971347F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7" name="Oval 3626">
                <a:extLst>
                  <a:ext uri="{FF2B5EF4-FFF2-40B4-BE49-F238E27FC236}">
                    <a16:creationId xmlns:a16="http://schemas.microsoft.com/office/drawing/2014/main" id="{27632EFC-740F-D442-A84A-7DA5334A7571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8" name="Oval 3627">
                <a:extLst>
                  <a:ext uri="{FF2B5EF4-FFF2-40B4-BE49-F238E27FC236}">
                    <a16:creationId xmlns:a16="http://schemas.microsoft.com/office/drawing/2014/main" id="{F6C889D4-85FA-B5ED-8C24-B2C8B96D54C8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9" name="Oval 3628">
                <a:extLst>
                  <a:ext uri="{FF2B5EF4-FFF2-40B4-BE49-F238E27FC236}">
                    <a16:creationId xmlns:a16="http://schemas.microsoft.com/office/drawing/2014/main" id="{DA2519B3-DA1E-5AF3-0664-44136931B5CB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0" name="Oval 3629">
                <a:extLst>
                  <a:ext uri="{FF2B5EF4-FFF2-40B4-BE49-F238E27FC236}">
                    <a16:creationId xmlns:a16="http://schemas.microsoft.com/office/drawing/2014/main" id="{9DA9A66F-5A43-FFF0-D1D8-0A65055F433A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1" name="Oval 3630">
                <a:extLst>
                  <a:ext uri="{FF2B5EF4-FFF2-40B4-BE49-F238E27FC236}">
                    <a16:creationId xmlns:a16="http://schemas.microsoft.com/office/drawing/2014/main" id="{E8B9DCF7-F8AF-06A5-C307-0A3AAD26A22D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2" name="Oval 3631">
                <a:extLst>
                  <a:ext uri="{FF2B5EF4-FFF2-40B4-BE49-F238E27FC236}">
                    <a16:creationId xmlns:a16="http://schemas.microsoft.com/office/drawing/2014/main" id="{C3D9E888-36C7-0941-4939-30CE71E2B2EF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3" name="Oval 3632">
                <a:extLst>
                  <a:ext uri="{FF2B5EF4-FFF2-40B4-BE49-F238E27FC236}">
                    <a16:creationId xmlns:a16="http://schemas.microsoft.com/office/drawing/2014/main" id="{B923D819-CCBA-3348-6D3B-C4AE1FC9C818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33" name="Group 3532">
              <a:extLst>
                <a:ext uri="{FF2B5EF4-FFF2-40B4-BE49-F238E27FC236}">
                  <a16:creationId xmlns:a16="http://schemas.microsoft.com/office/drawing/2014/main" id="{CA2B500D-22BC-9F15-8E90-6795B74A8474}"/>
                </a:ext>
              </a:extLst>
            </p:cNvPr>
            <p:cNvGrpSpPr/>
            <p:nvPr/>
          </p:nvGrpSpPr>
          <p:grpSpPr>
            <a:xfrm rot="18350851">
              <a:off x="8557107" y="3344660"/>
              <a:ext cx="1305293" cy="327148"/>
              <a:chOff x="10159678" y="5063761"/>
              <a:chExt cx="1305293" cy="327148"/>
            </a:xfrm>
          </p:grpSpPr>
          <p:grpSp>
            <p:nvGrpSpPr>
              <p:cNvPr id="3609" name="Group 3608">
                <a:extLst>
                  <a:ext uri="{FF2B5EF4-FFF2-40B4-BE49-F238E27FC236}">
                    <a16:creationId xmlns:a16="http://schemas.microsoft.com/office/drawing/2014/main" id="{E841A12A-70A8-4A50-A4FC-64A91A8A2F32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620" name="Rectangle: Rounded Corners 3619">
                  <a:extLst>
                    <a:ext uri="{FF2B5EF4-FFF2-40B4-BE49-F238E27FC236}">
                      <a16:creationId xmlns:a16="http://schemas.microsoft.com/office/drawing/2014/main" id="{9E69FA17-4C76-0086-3AFD-9E0DF447D67A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Oval 3620">
                  <a:extLst>
                    <a:ext uri="{FF2B5EF4-FFF2-40B4-BE49-F238E27FC236}">
                      <a16:creationId xmlns:a16="http://schemas.microsoft.com/office/drawing/2014/main" id="{FABB1785-DFC7-5FE9-0729-4A6F48295F01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Oval 3621">
                  <a:extLst>
                    <a:ext uri="{FF2B5EF4-FFF2-40B4-BE49-F238E27FC236}">
                      <a16:creationId xmlns:a16="http://schemas.microsoft.com/office/drawing/2014/main" id="{D4FA400B-6E1E-72D8-07E4-83DDD8F994F2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10" name="Freeform: Shape 3609">
                <a:extLst>
                  <a:ext uri="{FF2B5EF4-FFF2-40B4-BE49-F238E27FC236}">
                    <a16:creationId xmlns:a16="http://schemas.microsoft.com/office/drawing/2014/main" id="{6DCBF59F-2D80-D24F-102C-F5326BEA1173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1" name="Oval 3610">
                <a:extLst>
                  <a:ext uri="{FF2B5EF4-FFF2-40B4-BE49-F238E27FC236}">
                    <a16:creationId xmlns:a16="http://schemas.microsoft.com/office/drawing/2014/main" id="{0D9F7FDB-D9D5-DE9D-8FE6-0CCBA2B137DC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2" name="Oval 3611">
                <a:extLst>
                  <a:ext uri="{FF2B5EF4-FFF2-40B4-BE49-F238E27FC236}">
                    <a16:creationId xmlns:a16="http://schemas.microsoft.com/office/drawing/2014/main" id="{44CAD098-E3A1-F5D9-6ADC-A61B399B8265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3" name="Oval 3612">
                <a:extLst>
                  <a:ext uri="{FF2B5EF4-FFF2-40B4-BE49-F238E27FC236}">
                    <a16:creationId xmlns:a16="http://schemas.microsoft.com/office/drawing/2014/main" id="{FB051C00-1A49-3893-423B-F23B0407B3DB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4" name="Oval 3613">
                <a:extLst>
                  <a:ext uri="{FF2B5EF4-FFF2-40B4-BE49-F238E27FC236}">
                    <a16:creationId xmlns:a16="http://schemas.microsoft.com/office/drawing/2014/main" id="{FBA61A6F-3918-22EB-B4AD-C56EC7F1C5B8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5" name="Oval 3614">
                <a:extLst>
                  <a:ext uri="{FF2B5EF4-FFF2-40B4-BE49-F238E27FC236}">
                    <a16:creationId xmlns:a16="http://schemas.microsoft.com/office/drawing/2014/main" id="{44972E37-55CE-16E6-ADD7-463F974F0388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6" name="Oval 3615">
                <a:extLst>
                  <a:ext uri="{FF2B5EF4-FFF2-40B4-BE49-F238E27FC236}">
                    <a16:creationId xmlns:a16="http://schemas.microsoft.com/office/drawing/2014/main" id="{523DA2B7-EB76-F2E9-A960-91C1563F7755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7" name="Oval 3616">
                <a:extLst>
                  <a:ext uri="{FF2B5EF4-FFF2-40B4-BE49-F238E27FC236}">
                    <a16:creationId xmlns:a16="http://schemas.microsoft.com/office/drawing/2014/main" id="{E3875ED9-ADCA-4F93-319F-78875BAA4128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8" name="Oval 3617">
                <a:extLst>
                  <a:ext uri="{FF2B5EF4-FFF2-40B4-BE49-F238E27FC236}">
                    <a16:creationId xmlns:a16="http://schemas.microsoft.com/office/drawing/2014/main" id="{4AD26DF5-6F0E-FD95-3675-7EF1C97F33D2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9" name="Oval 3618">
                <a:extLst>
                  <a:ext uri="{FF2B5EF4-FFF2-40B4-BE49-F238E27FC236}">
                    <a16:creationId xmlns:a16="http://schemas.microsoft.com/office/drawing/2014/main" id="{A9F877CD-9819-339F-DDF8-080D3114352A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34" name="Group 3533">
              <a:extLst>
                <a:ext uri="{FF2B5EF4-FFF2-40B4-BE49-F238E27FC236}">
                  <a16:creationId xmlns:a16="http://schemas.microsoft.com/office/drawing/2014/main" id="{BA047275-EB19-80BE-C6E5-4D2C7D48973E}"/>
                </a:ext>
              </a:extLst>
            </p:cNvPr>
            <p:cNvGrpSpPr/>
            <p:nvPr/>
          </p:nvGrpSpPr>
          <p:grpSpPr>
            <a:xfrm rot="13129881">
              <a:off x="8447315" y="4510104"/>
              <a:ext cx="1305293" cy="327148"/>
              <a:chOff x="10159678" y="5063761"/>
              <a:chExt cx="1305293" cy="327148"/>
            </a:xfrm>
          </p:grpSpPr>
          <p:grpSp>
            <p:nvGrpSpPr>
              <p:cNvPr id="3595" name="Group 3594">
                <a:extLst>
                  <a:ext uri="{FF2B5EF4-FFF2-40B4-BE49-F238E27FC236}">
                    <a16:creationId xmlns:a16="http://schemas.microsoft.com/office/drawing/2014/main" id="{CD481859-7AA8-2AF4-D45C-1E33FFC24967}"/>
                  </a:ext>
                </a:extLst>
              </p:cNvPr>
              <p:cNvGrpSpPr/>
              <p:nvPr/>
            </p:nvGrpSpPr>
            <p:grpSpPr>
              <a:xfrm>
                <a:off x="10193868" y="5117151"/>
                <a:ext cx="1219193" cy="220942"/>
                <a:chOff x="8507503" y="4359347"/>
                <a:chExt cx="1372126" cy="264060"/>
              </a:xfrm>
            </p:grpSpPr>
            <p:sp>
              <p:nvSpPr>
                <p:cNvPr id="3606" name="Rectangle: Rounded Corners 3605">
                  <a:extLst>
                    <a:ext uri="{FF2B5EF4-FFF2-40B4-BE49-F238E27FC236}">
                      <a16:creationId xmlns:a16="http://schemas.microsoft.com/office/drawing/2014/main" id="{47174B77-747C-61C4-4CA9-996908D61307}"/>
                    </a:ext>
                  </a:extLst>
                </p:cNvPr>
                <p:cNvSpPr/>
                <p:nvPr/>
              </p:nvSpPr>
              <p:spPr>
                <a:xfrm rot="16200000">
                  <a:off x="9086407" y="3968618"/>
                  <a:ext cx="262270" cy="1047307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07" name="Oval 3606">
                  <a:extLst>
                    <a:ext uri="{FF2B5EF4-FFF2-40B4-BE49-F238E27FC236}">
                      <a16:creationId xmlns:a16="http://schemas.microsoft.com/office/drawing/2014/main" id="{CB7F8B39-9C32-3125-A749-51F7413E6405}"/>
                    </a:ext>
                  </a:extLst>
                </p:cNvPr>
                <p:cNvSpPr/>
                <p:nvPr/>
              </p:nvSpPr>
              <p:spPr>
                <a:xfrm>
                  <a:off x="9488936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08" name="Oval 3607">
                  <a:extLst>
                    <a:ext uri="{FF2B5EF4-FFF2-40B4-BE49-F238E27FC236}">
                      <a16:creationId xmlns:a16="http://schemas.microsoft.com/office/drawing/2014/main" id="{8DE41D1D-4567-CC6F-4BF6-A4680228E8ED}"/>
                    </a:ext>
                  </a:extLst>
                </p:cNvPr>
                <p:cNvSpPr/>
                <p:nvPr/>
              </p:nvSpPr>
              <p:spPr>
                <a:xfrm>
                  <a:off x="8507503" y="4359347"/>
                  <a:ext cx="390693" cy="26227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96" name="Freeform: Shape 3595">
                <a:extLst>
                  <a:ext uri="{FF2B5EF4-FFF2-40B4-BE49-F238E27FC236}">
                    <a16:creationId xmlns:a16="http://schemas.microsoft.com/office/drawing/2014/main" id="{0752A5A1-6A70-F051-D11A-C7DE288B9DBF}"/>
                  </a:ext>
                </a:extLst>
              </p:cNvPr>
              <p:cNvSpPr/>
              <p:nvPr/>
            </p:nvSpPr>
            <p:spPr>
              <a:xfrm>
                <a:off x="10159678" y="5063761"/>
                <a:ext cx="1305293" cy="327148"/>
              </a:xfrm>
              <a:custGeom>
                <a:avLst/>
                <a:gdLst>
                  <a:gd name="connsiteX0" fmla="*/ 176514 w 1305293"/>
                  <a:gd name="connsiteY0" fmla="*/ 58036 h 327148"/>
                  <a:gd name="connsiteX1" fmla="*/ 188089 w 1305293"/>
                  <a:gd name="connsiteY1" fmla="*/ 43568 h 327148"/>
                  <a:gd name="connsiteX2" fmla="*/ 196770 w 1305293"/>
                  <a:gd name="connsiteY2" fmla="*/ 37781 h 327148"/>
                  <a:gd name="connsiteX3" fmla="*/ 199664 w 1305293"/>
                  <a:gd name="connsiteY3" fmla="*/ 29100 h 327148"/>
                  <a:gd name="connsiteX4" fmla="*/ 219919 w 1305293"/>
                  <a:gd name="connsiteY4" fmla="*/ 23312 h 327148"/>
                  <a:gd name="connsiteX5" fmla="*/ 231494 w 1305293"/>
                  <a:gd name="connsiteY5" fmla="*/ 29100 h 327148"/>
                  <a:gd name="connsiteX6" fmla="*/ 240175 w 1305293"/>
                  <a:gd name="connsiteY6" fmla="*/ 49355 h 327148"/>
                  <a:gd name="connsiteX7" fmla="*/ 245963 w 1305293"/>
                  <a:gd name="connsiteY7" fmla="*/ 58036 h 327148"/>
                  <a:gd name="connsiteX8" fmla="*/ 266218 w 1305293"/>
                  <a:gd name="connsiteY8" fmla="*/ 55143 h 327148"/>
                  <a:gd name="connsiteX9" fmla="*/ 283580 w 1305293"/>
                  <a:gd name="connsiteY9" fmla="*/ 52249 h 327148"/>
                  <a:gd name="connsiteX10" fmla="*/ 289368 w 1305293"/>
                  <a:gd name="connsiteY10" fmla="*/ 43568 h 327148"/>
                  <a:gd name="connsiteX11" fmla="*/ 300942 w 1305293"/>
                  <a:gd name="connsiteY11" fmla="*/ 37781 h 327148"/>
                  <a:gd name="connsiteX12" fmla="*/ 326985 w 1305293"/>
                  <a:gd name="connsiteY12" fmla="*/ 23312 h 327148"/>
                  <a:gd name="connsiteX13" fmla="*/ 338560 w 1305293"/>
                  <a:gd name="connsiteY13" fmla="*/ 26206 h 327148"/>
                  <a:gd name="connsiteX14" fmla="*/ 350135 w 1305293"/>
                  <a:gd name="connsiteY14" fmla="*/ 43568 h 327148"/>
                  <a:gd name="connsiteX15" fmla="*/ 358816 w 1305293"/>
                  <a:gd name="connsiteY15" fmla="*/ 49355 h 327148"/>
                  <a:gd name="connsiteX16" fmla="*/ 373284 w 1305293"/>
                  <a:gd name="connsiteY16" fmla="*/ 46462 h 327148"/>
                  <a:gd name="connsiteX17" fmla="*/ 379071 w 1305293"/>
                  <a:gd name="connsiteY17" fmla="*/ 40674 h 327148"/>
                  <a:gd name="connsiteX18" fmla="*/ 390646 w 1305293"/>
                  <a:gd name="connsiteY18" fmla="*/ 31993 h 327148"/>
                  <a:gd name="connsiteX19" fmla="*/ 399327 w 1305293"/>
                  <a:gd name="connsiteY19" fmla="*/ 23312 h 327148"/>
                  <a:gd name="connsiteX20" fmla="*/ 416689 w 1305293"/>
                  <a:gd name="connsiteY20" fmla="*/ 17525 h 327148"/>
                  <a:gd name="connsiteX21" fmla="*/ 428264 w 1305293"/>
                  <a:gd name="connsiteY21" fmla="*/ 20419 h 327148"/>
                  <a:gd name="connsiteX22" fmla="*/ 434051 w 1305293"/>
                  <a:gd name="connsiteY22" fmla="*/ 29100 h 327148"/>
                  <a:gd name="connsiteX23" fmla="*/ 445626 w 1305293"/>
                  <a:gd name="connsiteY23" fmla="*/ 34887 h 327148"/>
                  <a:gd name="connsiteX24" fmla="*/ 454307 w 1305293"/>
                  <a:gd name="connsiteY24" fmla="*/ 43568 h 327148"/>
                  <a:gd name="connsiteX25" fmla="*/ 494818 w 1305293"/>
                  <a:gd name="connsiteY25" fmla="*/ 43568 h 327148"/>
                  <a:gd name="connsiteX26" fmla="*/ 509287 w 1305293"/>
                  <a:gd name="connsiteY26" fmla="*/ 26206 h 327148"/>
                  <a:gd name="connsiteX27" fmla="*/ 517968 w 1305293"/>
                  <a:gd name="connsiteY27" fmla="*/ 23312 h 327148"/>
                  <a:gd name="connsiteX28" fmla="*/ 526649 w 1305293"/>
                  <a:gd name="connsiteY28" fmla="*/ 14631 h 327148"/>
                  <a:gd name="connsiteX29" fmla="*/ 544011 w 1305293"/>
                  <a:gd name="connsiteY29" fmla="*/ 8844 h 327148"/>
                  <a:gd name="connsiteX30" fmla="*/ 564266 w 1305293"/>
                  <a:gd name="connsiteY30" fmla="*/ 23312 h 327148"/>
                  <a:gd name="connsiteX31" fmla="*/ 570054 w 1305293"/>
                  <a:gd name="connsiteY31" fmla="*/ 29100 h 327148"/>
                  <a:gd name="connsiteX32" fmla="*/ 575841 w 1305293"/>
                  <a:gd name="connsiteY32" fmla="*/ 37781 h 327148"/>
                  <a:gd name="connsiteX33" fmla="*/ 604778 w 1305293"/>
                  <a:gd name="connsiteY33" fmla="*/ 52249 h 327148"/>
                  <a:gd name="connsiteX34" fmla="*/ 625033 w 1305293"/>
                  <a:gd name="connsiteY34" fmla="*/ 49355 h 327148"/>
                  <a:gd name="connsiteX35" fmla="*/ 642395 w 1305293"/>
                  <a:gd name="connsiteY35" fmla="*/ 29100 h 327148"/>
                  <a:gd name="connsiteX36" fmla="*/ 656864 w 1305293"/>
                  <a:gd name="connsiteY36" fmla="*/ 17525 h 327148"/>
                  <a:gd name="connsiteX37" fmla="*/ 668438 w 1305293"/>
                  <a:gd name="connsiteY37" fmla="*/ 14631 h 327148"/>
                  <a:gd name="connsiteX38" fmla="*/ 682907 w 1305293"/>
                  <a:gd name="connsiteY38" fmla="*/ 20419 h 327148"/>
                  <a:gd name="connsiteX39" fmla="*/ 688694 w 1305293"/>
                  <a:gd name="connsiteY39" fmla="*/ 31993 h 327148"/>
                  <a:gd name="connsiteX40" fmla="*/ 694481 w 1305293"/>
                  <a:gd name="connsiteY40" fmla="*/ 37781 h 327148"/>
                  <a:gd name="connsiteX41" fmla="*/ 700269 w 1305293"/>
                  <a:gd name="connsiteY41" fmla="*/ 46462 h 327148"/>
                  <a:gd name="connsiteX42" fmla="*/ 723418 w 1305293"/>
                  <a:gd name="connsiteY42" fmla="*/ 55143 h 327148"/>
                  <a:gd name="connsiteX43" fmla="*/ 749461 w 1305293"/>
                  <a:gd name="connsiteY43" fmla="*/ 49355 h 327148"/>
                  <a:gd name="connsiteX44" fmla="*/ 758142 w 1305293"/>
                  <a:gd name="connsiteY44" fmla="*/ 43568 h 327148"/>
                  <a:gd name="connsiteX45" fmla="*/ 772611 w 1305293"/>
                  <a:gd name="connsiteY45" fmla="*/ 37781 h 327148"/>
                  <a:gd name="connsiteX46" fmla="*/ 792866 w 1305293"/>
                  <a:gd name="connsiteY46" fmla="*/ 20419 h 327148"/>
                  <a:gd name="connsiteX47" fmla="*/ 810228 w 1305293"/>
                  <a:gd name="connsiteY47" fmla="*/ 14631 h 327148"/>
                  <a:gd name="connsiteX48" fmla="*/ 821803 w 1305293"/>
                  <a:gd name="connsiteY48" fmla="*/ 29100 h 327148"/>
                  <a:gd name="connsiteX49" fmla="*/ 824697 w 1305293"/>
                  <a:gd name="connsiteY49" fmla="*/ 37781 h 327148"/>
                  <a:gd name="connsiteX50" fmla="*/ 842059 w 1305293"/>
                  <a:gd name="connsiteY50" fmla="*/ 52249 h 327148"/>
                  <a:gd name="connsiteX51" fmla="*/ 882570 w 1305293"/>
                  <a:gd name="connsiteY51" fmla="*/ 46462 h 327148"/>
                  <a:gd name="connsiteX52" fmla="*/ 914400 w 1305293"/>
                  <a:gd name="connsiteY52" fmla="*/ 26206 h 327148"/>
                  <a:gd name="connsiteX53" fmla="*/ 928869 w 1305293"/>
                  <a:gd name="connsiteY53" fmla="*/ 17525 h 327148"/>
                  <a:gd name="connsiteX54" fmla="*/ 946231 w 1305293"/>
                  <a:gd name="connsiteY54" fmla="*/ 11738 h 327148"/>
                  <a:gd name="connsiteX55" fmla="*/ 952018 w 1305293"/>
                  <a:gd name="connsiteY55" fmla="*/ 20419 h 327148"/>
                  <a:gd name="connsiteX56" fmla="*/ 957806 w 1305293"/>
                  <a:gd name="connsiteY56" fmla="*/ 31993 h 327148"/>
                  <a:gd name="connsiteX57" fmla="*/ 963593 w 1305293"/>
                  <a:gd name="connsiteY57" fmla="*/ 37781 h 327148"/>
                  <a:gd name="connsiteX58" fmla="*/ 983849 w 1305293"/>
                  <a:gd name="connsiteY58" fmla="*/ 49355 h 327148"/>
                  <a:gd name="connsiteX59" fmla="*/ 1004104 w 1305293"/>
                  <a:gd name="connsiteY59" fmla="*/ 40674 h 327148"/>
                  <a:gd name="connsiteX60" fmla="*/ 1018573 w 1305293"/>
                  <a:gd name="connsiteY60" fmla="*/ 26206 h 327148"/>
                  <a:gd name="connsiteX61" fmla="*/ 1038828 w 1305293"/>
                  <a:gd name="connsiteY61" fmla="*/ 163 h 327148"/>
                  <a:gd name="connsiteX62" fmla="*/ 1050403 w 1305293"/>
                  <a:gd name="connsiteY62" fmla="*/ 3057 h 327148"/>
                  <a:gd name="connsiteX63" fmla="*/ 1067765 w 1305293"/>
                  <a:gd name="connsiteY63" fmla="*/ 23312 h 327148"/>
                  <a:gd name="connsiteX64" fmla="*/ 1070659 w 1305293"/>
                  <a:gd name="connsiteY64" fmla="*/ 34887 h 327148"/>
                  <a:gd name="connsiteX65" fmla="*/ 1079340 w 1305293"/>
                  <a:gd name="connsiteY65" fmla="*/ 40674 h 327148"/>
                  <a:gd name="connsiteX66" fmla="*/ 1088021 w 1305293"/>
                  <a:gd name="connsiteY66" fmla="*/ 49355 h 327148"/>
                  <a:gd name="connsiteX67" fmla="*/ 1116957 w 1305293"/>
                  <a:gd name="connsiteY67" fmla="*/ 55143 h 327148"/>
                  <a:gd name="connsiteX68" fmla="*/ 1125638 w 1305293"/>
                  <a:gd name="connsiteY68" fmla="*/ 46462 h 327148"/>
                  <a:gd name="connsiteX69" fmla="*/ 1154575 w 1305293"/>
                  <a:gd name="connsiteY69" fmla="*/ 40674 h 327148"/>
                  <a:gd name="connsiteX70" fmla="*/ 1163256 w 1305293"/>
                  <a:gd name="connsiteY70" fmla="*/ 43568 h 327148"/>
                  <a:gd name="connsiteX71" fmla="*/ 1171937 w 1305293"/>
                  <a:gd name="connsiteY71" fmla="*/ 55143 h 327148"/>
                  <a:gd name="connsiteX72" fmla="*/ 1180618 w 1305293"/>
                  <a:gd name="connsiteY72" fmla="*/ 60930 h 327148"/>
                  <a:gd name="connsiteX73" fmla="*/ 1183512 w 1305293"/>
                  <a:gd name="connsiteY73" fmla="*/ 69611 h 327148"/>
                  <a:gd name="connsiteX74" fmla="*/ 1244279 w 1305293"/>
                  <a:gd name="connsiteY74" fmla="*/ 75398 h 327148"/>
                  <a:gd name="connsiteX75" fmla="*/ 1255854 w 1305293"/>
                  <a:gd name="connsiteY75" fmla="*/ 69611 h 327148"/>
                  <a:gd name="connsiteX76" fmla="*/ 1281897 w 1305293"/>
                  <a:gd name="connsiteY76" fmla="*/ 98548 h 327148"/>
                  <a:gd name="connsiteX77" fmla="*/ 1267428 w 1305293"/>
                  <a:gd name="connsiteY77" fmla="*/ 124591 h 327148"/>
                  <a:gd name="connsiteX78" fmla="*/ 1250066 w 1305293"/>
                  <a:gd name="connsiteY78" fmla="*/ 136166 h 327148"/>
                  <a:gd name="connsiteX79" fmla="*/ 1255854 w 1305293"/>
                  <a:gd name="connsiteY79" fmla="*/ 162209 h 327148"/>
                  <a:gd name="connsiteX80" fmla="*/ 1273216 w 1305293"/>
                  <a:gd name="connsiteY80" fmla="*/ 165102 h 327148"/>
                  <a:gd name="connsiteX81" fmla="*/ 1302152 w 1305293"/>
                  <a:gd name="connsiteY81" fmla="*/ 185358 h 327148"/>
                  <a:gd name="connsiteX82" fmla="*/ 1305046 w 1305293"/>
                  <a:gd name="connsiteY82" fmla="*/ 194039 h 327148"/>
                  <a:gd name="connsiteX83" fmla="*/ 1296365 w 1305293"/>
                  <a:gd name="connsiteY83" fmla="*/ 199826 h 327148"/>
                  <a:gd name="connsiteX84" fmla="*/ 1264535 w 1305293"/>
                  <a:gd name="connsiteY84" fmla="*/ 202720 h 327148"/>
                  <a:gd name="connsiteX85" fmla="*/ 1255854 w 1305293"/>
                  <a:gd name="connsiteY85" fmla="*/ 205614 h 327148"/>
                  <a:gd name="connsiteX86" fmla="*/ 1247173 w 1305293"/>
                  <a:gd name="connsiteY86" fmla="*/ 222976 h 327148"/>
                  <a:gd name="connsiteX87" fmla="*/ 1250066 w 1305293"/>
                  <a:gd name="connsiteY87" fmla="*/ 243231 h 327148"/>
                  <a:gd name="connsiteX88" fmla="*/ 1258747 w 1305293"/>
                  <a:gd name="connsiteY88" fmla="*/ 249019 h 327148"/>
                  <a:gd name="connsiteX89" fmla="*/ 1255854 w 1305293"/>
                  <a:gd name="connsiteY89" fmla="*/ 260593 h 327148"/>
                  <a:gd name="connsiteX90" fmla="*/ 1226917 w 1305293"/>
                  <a:gd name="connsiteY90" fmla="*/ 269274 h 327148"/>
                  <a:gd name="connsiteX91" fmla="*/ 1192193 w 1305293"/>
                  <a:gd name="connsiteY91" fmla="*/ 263487 h 327148"/>
                  <a:gd name="connsiteX92" fmla="*/ 1183512 w 1305293"/>
                  <a:gd name="connsiteY92" fmla="*/ 260593 h 327148"/>
                  <a:gd name="connsiteX93" fmla="*/ 1160363 w 1305293"/>
                  <a:gd name="connsiteY93" fmla="*/ 254806 h 327148"/>
                  <a:gd name="connsiteX94" fmla="*/ 1157469 w 1305293"/>
                  <a:gd name="connsiteY94" fmla="*/ 275062 h 327148"/>
                  <a:gd name="connsiteX95" fmla="*/ 1151681 w 1305293"/>
                  <a:gd name="connsiteY95" fmla="*/ 283743 h 327148"/>
                  <a:gd name="connsiteX96" fmla="*/ 1143000 w 1305293"/>
                  <a:gd name="connsiteY96" fmla="*/ 292424 h 327148"/>
                  <a:gd name="connsiteX97" fmla="*/ 1122745 w 1305293"/>
                  <a:gd name="connsiteY97" fmla="*/ 298211 h 327148"/>
                  <a:gd name="connsiteX98" fmla="*/ 1096702 w 1305293"/>
                  <a:gd name="connsiteY98" fmla="*/ 289530 h 327148"/>
                  <a:gd name="connsiteX99" fmla="*/ 1088021 w 1305293"/>
                  <a:gd name="connsiteY99" fmla="*/ 280849 h 327148"/>
                  <a:gd name="connsiteX100" fmla="*/ 1070659 w 1305293"/>
                  <a:gd name="connsiteY100" fmla="*/ 275062 h 327148"/>
                  <a:gd name="connsiteX101" fmla="*/ 1050403 w 1305293"/>
                  <a:gd name="connsiteY101" fmla="*/ 280849 h 327148"/>
                  <a:gd name="connsiteX102" fmla="*/ 1041722 w 1305293"/>
                  <a:gd name="connsiteY102" fmla="*/ 289530 h 327148"/>
                  <a:gd name="connsiteX103" fmla="*/ 1033041 w 1305293"/>
                  <a:gd name="connsiteY103" fmla="*/ 295317 h 327148"/>
                  <a:gd name="connsiteX104" fmla="*/ 1027254 w 1305293"/>
                  <a:gd name="connsiteY104" fmla="*/ 306892 h 327148"/>
                  <a:gd name="connsiteX105" fmla="*/ 989636 w 1305293"/>
                  <a:gd name="connsiteY105" fmla="*/ 303998 h 327148"/>
                  <a:gd name="connsiteX106" fmla="*/ 954912 w 1305293"/>
                  <a:gd name="connsiteY106" fmla="*/ 272168 h 327148"/>
                  <a:gd name="connsiteX107" fmla="*/ 917294 w 1305293"/>
                  <a:gd name="connsiteY107" fmla="*/ 277955 h 327148"/>
                  <a:gd name="connsiteX108" fmla="*/ 908613 w 1305293"/>
                  <a:gd name="connsiteY108" fmla="*/ 283743 h 327148"/>
                  <a:gd name="connsiteX109" fmla="*/ 902826 w 1305293"/>
                  <a:gd name="connsiteY109" fmla="*/ 292424 h 327148"/>
                  <a:gd name="connsiteX110" fmla="*/ 879676 w 1305293"/>
                  <a:gd name="connsiteY110" fmla="*/ 301105 h 327148"/>
                  <a:gd name="connsiteX111" fmla="*/ 859421 w 1305293"/>
                  <a:gd name="connsiteY111" fmla="*/ 306892 h 327148"/>
                  <a:gd name="connsiteX112" fmla="*/ 833378 w 1305293"/>
                  <a:gd name="connsiteY112" fmla="*/ 295317 h 327148"/>
                  <a:gd name="connsiteX113" fmla="*/ 827590 w 1305293"/>
                  <a:gd name="connsiteY113" fmla="*/ 286636 h 327148"/>
                  <a:gd name="connsiteX114" fmla="*/ 798654 w 1305293"/>
                  <a:gd name="connsiteY114" fmla="*/ 277955 h 327148"/>
                  <a:gd name="connsiteX115" fmla="*/ 763930 w 1305293"/>
                  <a:gd name="connsiteY115" fmla="*/ 295317 h 327148"/>
                  <a:gd name="connsiteX116" fmla="*/ 755249 w 1305293"/>
                  <a:gd name="connsiteY116" fmla="*/ 301105 h 327148"/>
                  <a:gd name="connsiteX117" fmla="*/ 726312 w 1305293"/>
                  <a:gd name="connsiteY117" fmla="*/ 295317 h 327148"/>
                  <a:gd name="connsiteX118" fmla="*/ 714737 w 1305293"/>
                  <a:gd name="connsiteY118" fmla="*/ 292424 h 327148"/>
                  <a:gd name="connsiteX119" fmla="*/ 697375 w 1305293"/>
                  <a:gd name="connsiteY119" fmla="*/ 277955 h 327148"/>
                  <a:gd name="connsiteX120" fmla="*/ 685800 w 1305293"/>
                  <a:gd name="connsiteY120" fmla="*/ 275062 h 327148"/>
                  <a:gd name="connsiteX121" fmla="*/ 662651 w 1305293"/>
                  <a:gd name="connsiteY121" fmla="*/ 283743 h 327148"/>
                  <a:gd name="connsiteX122" fmla="*/ 645289 w 1305293"/>
                  <a:gd name="connsiteY122" fmla="*/ 301105 h 327148"/>
                  <a:gd name="connsiteX123" fmla="*/ 633714 w 1305293"/>
                  <a:gd name="connsiteY123" fmla="*/ 318467 h 327148"/>
                  <a:gd name="connsiteX124" fmla="*/ 622140 w 1305293"/>
                  <a:gd name="connsiteY124" fmla="*/ 321361 h 327148"/>
                  <a:gd name="connsiteX125" fmla="*/ 604778 w 1305293"/>
                  <a:gd name="connsiteY125" fmla="*/ 309786 h 327148"/>
                  <a:gd name="connsiteX126" fmla="*/ 598990 w 1305293"/>
                  <a:gd name="connsiteY126" fmla="*/ 303998 h 327148"/>
                  <a:gd name="connsiteX127" fmla="*/ 590309 w 1305293"/>
                  <a:gd name="connsiteY127" fmla="*/ 298211 h 327148"/>
                  <a:gd name="connsiteX128" fmla="*/ 584522 w 1305293"/>
                  <a:gd name="connsiteY128" fmla="*/ 286636 h 327148"/>
                  <a:gd name="connsiteX129" fmla="*/ 564266 w 1305293"/>
                  <a:gd name="connsiteY129" fmla="*/ 272168 h 327148"/>
                  <a:gd name="connsiteX130" fmla="*/ 546904 w 1305293"/>
                  <a:gd name="connsiteY130" fmla="*/ 269274 h 327148"/>
                  <a:gd name="connsiteX131" fmla="*/ 523755 w 1305293"/>
                  <a:gd name="connsiteY131" fmla="*/ 280849 h 327148"/>
                  <a:gd name="connsiteX132" fmla="*/ 506393 w 1305293"/>
                  <a:gd name="connsiteY132" fmla="*/ 292424 h 327148"/>
                  <a:gd name="connsiteX133" fmla="*/ 491925 w 1305293"/>
                  <a:gd name="connsiteY133" fmla="*/ 309786 h 327148"/>
                  <a:gd name="connsiteX134" fmla="*/ 480350 w 1305293"/>
                  <a:gd name="connsiteY134" fmla="*/ 324254 h 327148"/>
                  <a:gd name="connsiteX135" fmla="*/ 471669 w 1305293"/>
                  <a:gd name="connsiteY135" fmla="*/ 327148 h 327148"/>
                  <a:gd name="connsiteX136" fmla="*/ 442732 w 1305293"/>
                  <a:gd name="connsiteY136" fmla="*/ 318467 h 327148"/>
                  <a:gd name="connsiteX137" fmla="*/ 436945 w 1305293"/>
                  <a:gd name="connsiteY137" fmla="*/ 309786 h 327148"/>
                  <a:gd name="connsiteX138" fmla="*/ 431157 w 1305293"/>
                  <a:gd name="connsiteY138" fmla="*/ 303998 h 327148"/>
                  <a:gd name="connsiteX139" fmla="*/ 416689 w 1305293"/>
                  <a:gd name="connsiteY139" fmla="*/ 292424 h 327148"/>
                  <a:gd name="connsiteX140" fmla="*/ 410902 w 1305293"/>
                  <a:gd name="connsiteY140" fmla="*/ 286636 h 327148"/>
                  <a:gd name="connsiteX141" fmla="*/ 402221 w 1305293"/>
                  <a:gd name="connsiteY141" fmla="*/ 280849 h 327148"/>
                  <a:gd name="connsiteX142" fmla="*/ 396433 w 1305293"/>
                  <a:gd name="connsiteY142" fmla="*/ 275062 h 327148"/>
                  <a:gd name="connsiteX143" fmla="*/ 379071 w 1305293"/>
                  <a:gd name="connsiteY143" fmla="*/ 266381 h 327148"/>
                  <a:gd name="connsiteX144" fmla="*/ 373284 w 1305293"/>
                  <a:gd name="connsiteY144" fmla="*/ 280849 h 327148"/>
                  <a:gd name="connsiteX145" fmla="*/ 364603 w 1305293"/>
                  <a:gd name="connsiteY145" fmla="*/ 289530 h 327148"/>
                  <a:gd name="connsiteX146" fmla="*/ 272006 w 1305293"/>
                  <a:gd name="connsiteY146" fmla="*/ 286636 h 327148"/>
                  <a:gd name="connsiteX147" fmla="*/ 266218 w 1305293"/>
                  <a:gd name="connsiteY147" fmla="*/ 280849 h 327148"/>
                  <a:gd name="connsiteX148" fmla="*/ 248856 w 1305293"/>
                  <a:gd name="connsiteY148" fmla="*/ 275062 h 327148"/>
                  <a:gd name="connsiteX149" fmla="*/ 222813 w 1305293"/>
                  <a:gd name="connsiteY149" fmla="*/ 277955 h 327148"/>
                  <a:gd name="connsiteX150" fmla="*/ 205451 w 1305293"/>
                  <a:gd name="connsiteY150" fmla="*/ 292424 h 327148"/>
                  <a:gd name="connsiteX151" fmla="*/ 202557 w 1305293"/>
                  <a:gd name="connsiteY151" fmla="*/ 306892 h 327148"/>
                  <a:gd name="connsiteX152" fmla="*/ 190983 w 1305293"/>
                  <a:gd name="connsiteY152" fmla="*/ 309786 h 327148"/>
                  <a:gd name="connsiteX153" fmla="*/ 144684 w 1305293"/>
                  <a:gd name="connsiteY153" fmla="*/ 298211 h 327148"/>
                  <a:gd name="connsiteX154" fmla="*/ 141790 w 1305293"/>
                  <a:gd name="connsiteY154" fmla="*/ 289530 h 327148"/>
                  <a:gd name="connsiteX155" fmla="*/ 136003 w 1305293"/>
                  <a:gd name="connsiteY155" fmla="*/ 280849 h 327148"/>
                  <a:gd name="connsiteX156" fmla="*/ 133109 w 1305293"/>
                  <a:gd name="connsiteY156" fmla="*/ 269274 h 327148"/>
                  <a:gd name="connsiteX157" fmla="*/ 138897 w 1305293"/>
                  <a:gd name="connsiteY157" fmla="*/ 260593 h 327148"/>
                  <a:gd name="connsiteX158" fmla="*/ 130216 w 1305293"/>
                  <a:gd name="connsiteY158" fmla="*/ 257700 h 327148"/>
                  <a:gd name="connsiteX159" fmla="*/ 107066 w 1305293"/>
                  <a:gd name="connsiteY159" fmla="*/ 277955 h 327148"/>
                  <a:gd name="connsiteX160" fmla="*/ 98385 w 1305293"/>
                  <a:gd name="connsiteY160" fmla="*/ 280849 h 327148"/>
                  <a:gd name="connsiteX161" fmla="*/ 89704 w 1305293"/>
                  <a:gd name="connsiteY161" fmla="*/ 277955 h 327148"/>
                  <a:gd name="connsiteX162" fmla="*/ 83917 w 1305293"/>
                  <a:gd name="connsiteY162" fmla="*/ 286636 h 327148"/>
                  <a:gd name="connsiteX163" fmla="*/ 60768 w 1305293"/>
                  <a:gd name="connsiteY163" fmla="*/ 263487 h 327148"/>
                  <a:gd name="connsiteX164" fmla="*/ 46299 w 1305293"/>
                  <a:gd name="connsiteY164" fmla="*/ 243231 h 327148"/>
                  <a:gd name="connsiteX165" fmla="*/ 37618 w 1305293"/>
                  <a:gd name="connsiteY165" fmla="*/ 246125 h 327148"/>
                  <a:gd name="connsiteX166" fmla="*/ 49193 w 1305293"/>
                  <a:gd name="connsiteY166" fmla="*/ 234550 h 327148"/>
                  <a:gd name="connsiteX167" fmla="*/ 46299 w 1305293"/>
                  <a:gd name="connsiteY167" fmla="*/ 211401 h 327148"/>
                  <a:gd name="connsiteX168" fmla="*/ 43406 w 1305293"/>
                  <a:gd name="connsiteY168" fmla="*/ 199826 h 327148"/>
                  <a:gd name="connsiteX169" fmla="*/ 26044 w 1305293"/>
                  <a:gd name="connsiteY169" fmla="*/ 202720 h 327148"/>
                  <a:gd name="connsiteX170" fmla="*/ 17363 w 1305293"/>
                  <a:gd name="connsiteY170" fmla="*/ 196933 h 327148"/>
                  <a:gd name="connsiteX171" fmla="*/ 8681 w 1305293"/>
                  <a:gd name="connsiteY171" fmla="*/ 173783 h 327148"/>
                  <a:gd name="connsiteX172" fmla="*/ 0 w 1305293"/>
                  <a:gd name="connsiteY172" fmla="*/ 170890 h 327148"/>
                  <a:gd name="connsiteX173" fmla="*/ 11575 w 1305293"/>
                  <a:gd name="connsiteY173" fmla="*/ 165102 h 327148"/>
                  <a:gd name="connsiteX174" fmla="*/ 20256 w 1305293"/>
                  <a:gd name="connsiteY174" fmla="*/ 153528 h 327148"/>
                  <a:gd name="connsiteX175" fmla="*/ 34725 w 1305293"/>
                  <a:gd name="connsiteY175" fmla="*/ 107229 h 327148"/>
                  <a:gd name="connsiteX176" fmla="*/ 43406 w 1305293"/>
                  <a:gd name="connsiteY176" fmla="*/ 104335 h 327148"/>
                  <a:gd name="connsiteX177" fmla="*/ 52087 w 1305293"/>
                  <a:gd name="connsiteY177" fmla="*/ 110123 h 327148"/>
                  <a:gd name="connsiteX178" fmla="*/ 89704 w 1305293"/>
                  <a:gd name="connsiteY178" fmla="*/ 92761 h 327148"/>
                  <a:gd name="connsiteX179" fmla="*/ 98385 w 1305293"/>
                  <a:gd name="connsiteY179" fmla="*/ 72505 h 327148"/>
                  <a:gd name="connsiteX180" fmla="*/ 104173 w 1305293"/>
                  <a:gd name="connsiteY180" fmla="*/ 60930 h 327148"/>
                  <a:gd name="connsiteX181" fmla="*/ 121535 w 1305293"/>
                  <a:gd name="connsiteY181" fmla="*/ 43568 h 327148"/>
                  <a:gd name="connsiteX182" fmla="*/ 133109 w 1305293"/>
                  <a:gd name="connsiteY182" fmla="*/ 40674 h 327148"/>
                  <a:gd name="connsiteX183" fmla="*/ 138897 w 1305293"/>
                  <a:gd name="connsiteY183" fmla="*/ 46462 h 327148"/>
                  <a:gd name="connsiteX184" fmla="*/ 141790 w 1305293"/>
                  <a:gd name="connsiteY184" fmla="*/ 55143 h 327148"/>
                  <a:gd name="connsiteX185" fmla="*/ 150471 w 1305293"/>
                  <a:gd name="connsiteY185" fmla="*/ 58036 h 327148"/>
                  <a:gd name="connsiteX186" fmla="*/ 173621 w 1305293"/>
                  <a:gd name="connsiteY186" fmla="*/ 60930 h 327148"/>
                  <a:gd name="connsiteX187" fmla="*/ 176514 w 1305293"/>
                  <a:gd name="connsiteY187" fmla="*/ 58036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1305293" h="327148">
                    <a:moveTo>
                      <a:pt x="176514" y="58036"/>
                    </a:moveTo>
                    <a:cubicBezTo>
                      <a:pt x="178925" y="55142"/>
                      <a:pt x="183722" y="47935"/>
                      <a:pt x="188089" y="43568"/>
                    </a:cubicBezTo>
                    <a:cubicBezTo>
                      <a:pt x="190548" y="41109"/>
                      <a:pt x="194597" y="40497"/>
                      <a:pt x="196770" y="37781"/>
                    </a:cubicBezTo>
                    <a:cubicBezTo>
                      <a:pt x="198676" y="35399"/>
                      <a:pt x="197507" y="31257"/>
                      <a:pt x="199664" y="29100"/>
                    </a:cubicBezTo>
                    <a:cubicBezTo>
                      <a:pt x="201048" y="27716"/>
                      <a:pt x="219818" y="23337"/>
                      <a:pt x="219919" y="23312"/>
                    </a:cubicBezTo>
                    <a:cubicBezTo>
                      <a:pt x="223777" y="25241"/>
                      <a:pt x="228180" y="26338"/>
                      <a:pt x="231494" y="29100"/>
                    </a:cubicBezTo>
                    <a:cubicBezTo>
                      <a:pt x="239565" y="35826"/>
                      <a:pt x="236348" y="40426"/>
                      <a:pt x="240175" y="49355"/>
                    </a:cubicBezTo>
                    <a:cubicBezTo>
                      <a:pt x="241545" y="52552"/>
                      <a:pt x="244034" y="55142"/>
                      <a:pt x="245963" y="58036"/>
                    </a:cubicBezTo>
                    <a:lnTo>
                      <a:pt x="266218" y="55143"/>
                    </a:lnTo>
                    <a:cubicBezTo>
                      <a:pt x="272017" y="54251"/>
                      <a:pt x="278332" y="54873"/>
                      <a:pt x="283580" y="52249"/>
                    </a:cubicBezTo>
                    <a:cubicBezTo>
                      <a:pt x="286691" y="50694"/>
                      <a:pt x="286696" y="45794"/>
                      <a:pt x="289368" y="43568"/>
                    </a:cubicBezTo>
                    <a:cubicBezTo>
                      <a:pt x="292682" y="40807"/>
                      <a:pt x="297243" y="40000"/>
                      <a:pt x="300942" y="37781"/>
                    </a:cubicBezTo>
                    <a:cubicBezTo>
                      <a:pt x="325818" y="22855"/>
                      <a:pt x="309523" y="29133"/>
                      <a:pt x="326985" y="23312"/>
                    </a:cubicBezTo>
                    <a:cubicBezTo>
                      <a:pt x="330843" y="24277"/>
                      <a:pt x="335567" y="23587"/>
                      <a:pt x="338560" y="26206"/>
                    </a:cubicBezTo>
                    <a:cubicBezTo>
                      <a:pt x="343795" y="30786"/>
                      <a:pt x="344348" y="39710"/>
                      <a:pt x="350135" y="43568"/>
                    </a:cubicBezTo>
                    <a:lnTo>
                      <a:pt x="358816" y="49355"/>
                    </a:lnTo>
                    <a:cubicBezTo>
                      <a:pt x="363639" y="48391"/>
                      <a:pt x="368764" y="48399"/>
                      <a:pt x="373284" y="46462"/>
                    </a:cubicBezTo>
                    <a:cubicBezTo>
                      <a:pt x="375792" y="45387"/>
                      <a:pt x="376975" y="42421"/>
                      <a:pt x="379071" y="40674"/>
                    </a:cubicBezTo>
                    <a:cubicBezTo>
                      <a:pt x="382776" y="37586"/>
                      <a:pt x="386984" y="35132"/>
                      <a:pt x="390646" y="31993"/>
                    </a:cubicBezTo>
                    <a:cubicBezTo>
                      <a:pt x="393753" y="29330"/>
                      <a:pt x="395750" y="25299"/>
                      <a:pt x="399327" y="23312"/>
                    </a:cubicBezTo>
                    <a:cubicBezTo>
                      <a:pt x="404660" y="20349"/>
                      <a:pt x="416689" y="17525"/>
                      <a:pt x="416689" y="17525"/>
                    </a:cubicBezTo>
                    <a:cubicBezTo>
                      <a:pt x="420547" y="18490"/>
                      <a:pt x="424955" y="18213"/>
                      <a:pt x="428264" y="20419"/>
                    </a:cubicBezTo>
                    <a:cubicBezTo>
                      <a:pt x="431158" y="22348"/>
                      <a:pt x="431379" y="26874"/>
                      <a:pt x="434051" y="29100"/>
                    </a:cubicBezTo>
                    <a:cubicBezTo>
                      <a:pt x="437365" y="31862"/>
                      <a:pt x="441768" y="32958"/>
                      <a:pt x="445626" y="34887"/>
                    </a:cubicBezTo>
                    <a:cubicBezTo>
                      <a:pt x="448520" y="37781"/>
                      <a:pt x="450902" y="41298"/>
                      <a:pt x="454307" y="43568"/>
                    </a:cubicBezTo>
                    <a:cubicBezTo>
                      <a:pt x="464829" y="50583"/>
                      <a:pt x="488821" y="44113"/>
                      <a:pt x="494818" y="43568"/>
                    </a:cubicBezTo>
                    <a:cubicBezTo>
                      <a:pt x="496270" y="41631"/>
                      <a:pt x="505104" y="28716"/>
                      <a:pt x="509287" y="26206"/>
                    </a:cubicBezTo>
                    <a:cubicBezTo>
                      <a:pt x="511903" y="24637"/>
                      <a:pt x="515074" y="24277"/>
                      <a:pt x="517968" y="23312"/>
                    </a:cubicBezTo>
                    <a:cubicBezTo>
                      <a:pt x="520862" y="20418"/>
                      <a:pt x="523072" y="16618"/>
                      <a:pt x="526649" y="14631"/>
                    </a:cubicBezTo>
                    <a:cubicBezTo>
                      <a:pt x="531982" y="11668"/>
                      <a:pt x="544011" y="8844"/>
                      <a:pt x="544011" y="8844"/>
                    </a:cubicBezTo>
                    <a:cubicBezTo>
                      <a:pt x="551531" y="13857"/>
                      <a:pt x="557084" y="17327"/>
                      <a:pt x="564266" y="23312"/>
                    </a:cubicBezTo>
                    <a:cubicBezTo>
                      <a:pt x="566362" y="25059"/>
                      <a:pt x="568350" y="26969"/>
                      <a:pt x="570054" y="29100"/>
                    </a:cubicBezTo>
                    <a:cubicBezTo>
                      <a:pt x="572226" y="31816"/>
                      <a:pt x="573382" y="35322"/>
                      <a:pt x="575841" y="37781"/>
                    </a:cubicBezTo>
                    <a:cubicBezTo>
                      <a:pt x="582004" y="43944"/>
                      <a:pt x="599555" y="50011"/>
                      <a:pt x="604778" y="52249"/>
                    </a:cubicBezTo>
                    <a:cubicBezTo>
                      <a:pt x="611530" y="51284"/>
                      <a:pt x="618824" y="52177"/>
                      <a:pt x="625033" y="49355"/>
                    </a:cubicBezTo>
                    <a:cubicBezTo>
                      <a:pt x="633792" y="45374"/>
                      <a:pt x="636944" y="35914"/>
                      <a:pt x="642395" y="29100"/>
                    </a:cubicBezTo>
                    <a:cubicBezTo>
                      <a:pt x="645642" y="25041"/>
                      <a:pt x="652286" y="19487"/>
                      <a:pt x="656864" y="17525"/>
                    </a:cubicBezTo>
                    <a:cubicBezTo>
                      <a:pt x="660519" y="15958"/>
                      <a:pt x="664580" y="15596"/>
                      <a:pt x="668438" y="14631"/>
                    </a:cubicBezTo>
                    <a:cubicBezTo>
                      <a:pt x="673261" y="16560"/>
                      <a:pt x="678963" y="17038"/>
                      <a:pt x="682907" y="20419"/>
                    </a:cubicBezTo>
                    <a:cubicBezTo>
                      <a:pt x="686182" y="23226"/>
                      <a:pt x="686301" y="28404"/>
                      <a:pt x="688694" y="31993"/>
                    </a:cubicBezTo>
                    <a:cubicBezTo>
                      <a:pt x="690207" y="34263"/>
                      <a:pt x="692777" y="35651"/>
                      <a:pt x="694481" y="37781"/>
                    </a:cubicBezTo>
                    <a:cubicBezTo>
                      <a:pt x="696654" y="40497"/>
                      <a:pt x="697439" y="44441"/>
                      <a:pt x="700269" y="46462"/>
                    </a:cubicBezTo>
                    <a:cubicBezTo>
                      <a:pt x="703295" y="48623"/>
                      <a:pt x="718192" y="53401"/>
                      <a:pt x="723418" y="55143"/>
                    </a:cubicBezTo>
                    <a:cubicBezTo>
                      <a:pt x="732099" y="53214"/>
                      <a:pt x="741025" y="52167"/>
                      <a:pt x="749461" y="49355"/>
                    </a:cubicBezTo>
                    <a:cubicBezTo>
                      <a:pt x="752760" y="48255"/>
                      <a:pt x="755031" y="45123"/>
                      <a:pt x="758142" y="43568"/>
                    </a:cubicBezTo>
                    <a:cubicBezTo>
                      <a:pt x="762788" y="41245"/>
                      <a:pt x="767788" y="39710"/>
                      <a:pt x="772611" y="37781"/>
                    </a:cubicBezTo>
                    <a:cubicBezTo>
                      <a:pt x="781977" y="25293"/>
                      <a:pt x="778680" y="26094"/>
                      <a:pt x="792866" y="20419"/>
                    </a:cubicBezTo>
                    <a:cubicBezTo>
                      <a:pt x="798530" y="18153"/>
                      <a:pt x="810228" y="14631"/>
                      <a:pt x="810228" y="14631"/>
                    </a:cubicBezTo>
                    <a:cubicBezTo>
                      <a:pt x="815612" y="20015"/>
                      <a:pt x="818152" y="21798"/>
                      <a:pt x="821803" y="29100"/>
                    </a:cubicBezTo>
                    <a:cubicBezTo>
                      <a:pt x="823167" y="31828"/>
                      <a:pt x="823005" y="35243"/>
                      <a:pt x="824697" y="37781"/>
                    </a:cubicBezTo>
                    <a:cubicBezTo>
                      <a:pt x="829154" y="44466"/>
                      <a:pt x="835653" y="47978"/>
                      <a:pt x="842059" y="52249"/>
                    </a:cubicBezTo>
                    <a:cubicBezTo>
                      <a:pt x="855563" y="50320"/>
                      <a:pt x="869454" y="50209"/>
                      <a:pt x="882570" y="46462"/>
                    </a:cubicBezTo>
                    <a:cubicBezTo>
                      <a:pt x="894961" y="42922"/>
                      <a:pt x="904079" y="33087"/>
                      <a:pt x="914400" y="26206"/>
                    </a:cubicBezTo>
                    <a:cubicBezTo>
                      <a:pt x="919080" y="23086"/>
                      <a:pt x="923749" y="19852"/>
                      <a:pt x="928869" y="17525"/>
                    </a:cubicBezTo>
                    <a:cubicBezTo>
                      <a:pt x="934423" y="15001"/>
                      <a:pt x="946231" y="11738"/>
                      <a:pt x="946231" y="11738"/>
                    </a:cubicBezTo>
                    <a:cubicBezTo>
                      <a:pt x="948160" y="14632"/>
                      <a:pt x="950293" y="17400"/>
                      <a:pt x="952018" y="20419"/>
                    </a:cubicBezTo>
                    <a:cubicBezTo>
                      <a:pt x="954158" y="24164"/>
                      <a:pt x="955413" y="28404"/>
                      <a:pt x="957806" y="31993"/>
                    </a:cubicBezTo>
                    <a:cubicBezTo>
                      <a:pt x="959319" y="34263"/>
                      <a:pt x="961497" y="36034"/>
                      <a:pt x="963593" y="37781"/>
                    </a:cubicBezTo>
                    <a:cubicBezTo>
                      <a:pt x="975271" y="47513"/>
                      <a:pt x="972071" y="45430"/>
                      <a:pt x="983849" y="49355"/>
                    </a:cubicBezTo>
                    <a:cubicBezTo>
                      <a:pt x="994229" y="46760"/>
                      <a:pt x="996109" y="47670"/>
                      <a:pt x="1004104" y="40674"/>
                    </a:cubicBezTo>
                    <a:cubicBezTo>
                      <a:pt x="1009237" y="36183"/>
                      <a:pt x="1018573" y="26206"/>
                      <a:pt x="1018573" y="26206"/>
                    </a:cubicBezTo>
                    <a:cubicBezTo>
                      <a:pt x="1023233" y="12227"/>
                      <a:pt x="1021808" y="3945"/>
                      <a:pt x="1038828" y="163"/>
                    </a:cubicBezTo>
                    <a:cubicBezTo>
                      <a:pt x="1042710" y="-700"/>
                      <a:pt x="1046545" y="2092"/>
                      <a:pt x="1050403" y="3057"/>
                    </a:cubicBezTo>
                    <a:cubicBezTo>
                      <a:pt x="1062339" y="12009"/>
                      <a:pt x="1062584" y="9496"/>
                      <a:pt x="1067765" y="23312"/>
                    </a:cubicBezTo>
                    <a:cubicBezTo>
                      <a:pt x="1069161" y="27036"/>
                      <a:pt x="1068453" y="31578"/>
                      <a:pt x="1070659" y="34887"/>
                    </a:cubicBezTo>
                    <a:cubicBezTo>
                      <a:pt x="1072588" y="37781"/>
                      <a:pt x="1076668" y="38448"/>
                      <a:pt x="1079340" y="40674"/>
                    </a:cubicBezTo>
                    <a:cubicBezTo>
                      <a:pt x="1082484" y="43294"/>
                      <a:pt x="1084468" y="47325"/>
                      <a:pt x="1088021" y="49355"/>
                    </a:cubicBezTo>
                    <a:cubicBezTo>
                      <a:pt x="1091577" y="51387"/>
                      <a:pt x="1115900" y="54967"/>
                      <a:pt x="1116957" y="55143"/>
                    </a:cubicBezTo>
                    <a:cubicBezTo>
                      <a:pt x="1119851" y="52249"/>
                      <a:pt x="1122085" y="48492"/>
                      <a:pt x="1125638" y="46462"/>
                    </a:cubicBezTo>
                    <a:cubicBezTo>
                      <a:pt x="1129193" y="44430"/>
                      <a:pt x="1153518" y="40850"/>
                      <a:pt x="1154575" y="40674"/>
                    </a:cubicBezTo>
                    <a:cubicBezTo>
                      <a:pt x="1157469" y="41639"/>
                      <a:pt x="1160913" y="41615"/>
                      <a:pt x="1163256" y="43568"/>
                    </a:cubicBezTo>
                    <a:cubicBezTo>
                      <a:pt x="1166961" y="46656"/>
                      <a:pt x="1168527" y="51733"/>
                      <a:pt x="1171937" y="55143"/>
                    </a:cubicBezTo>
                    <a:cubicBezTo>
                      <a:pt x="1174396" y="57602"/>
                      <a:pt x="1177724" y="59001"/>
                      <a:pt x="1180618" y="60930"/>
                    </a:cubicBezTo>
                    <a:cubicBezTo>
                      <a:pt x="1181583" y="63824"/>
                      <a:pt x="1181820" y="67073"/>
                      <a:pt x="1183512" y="69611"/>
                    </a:cubicBezTo>
                    <a:cubicBezTo>
                      <a:pt x="1197747" y="90962"/>
                      <a:pt x="1216755" y="76927"/>
                      <a:pt x="1244279" y="75398"/>
                    </a:cubicBezTo>
                    <a:cubicBezTo>
                      <a:pt x="1248137" y="73469"/>
                      <a:pt x="1251540" y="69611"/>
                      <a:pt x="1255854" y="69611"/>
                    </a:cubicBezTo>
                    <a:cubicBezTo>
                      <a:pt x="1277887" y="69611"/>
                      <a:pt x="1275326" y="81025"/>
                      <a:pt x="1281897" y="98548"/>
                    </a:cubicBezTo>
                    <a:cubicBezTo>
                      <a:pt x="1278397" y="119547"/>
                      <a:pt x="1283543" y="113310"/>
                      <a:pt x="1267428" y="124591"/>
                    </a:cubicBezTo>
                    <a:cubicBezTo>
                      <a:pt x="1261730" y="128580"/>
                      <a:pt x="1250066" y="136166"/>
                      <a:pt x="1250066" y="136166"/>
                    </a:cubicBezTo>
                    <a:cubicBezTo>
                      <a:pt x="1246659" y="146389"/>
                      <a:pt x="1242560" y="151869"/>
                      <a:pt x="1255854" y="162209"/>
                    </a:cubicBezTo>
                    <a:cubicBezTo>
                      <a:pt x="1260485" y="165811"/>
                      <a:pt x="1267429" y="164138"/>
                      <a:pt x="1273216" y="165102"/>
                    </a:cubicBezTo>
                    <a:cubicBezTo>
                      <a:pt x="1293390" y="185276"/>
                      <a:pt x="1282638" y="180479"/>
                      <a:pt x="1302152" y="185358"/>
                    </a:cubicBezTo>
                    <a:cubicBezTo>
                      <a:pt x="1303117" y="188252"/>
                      <a:pt x="1306179" y="191207"/>
                      <a:pt x="1305046" y="194039"/>
                    </a:cubicBezTo>
                    <a:cubicBezTo>
                      <a:pt x="1303754" y="197268"/>
                      <a:pt x="1299765" y="199097"/>
                      <a:pt x="1296365" y="199826"/>
                    </a:cubicBezTo>
                    <a:cubicBezTo>
                      <a:pt x="1285948" y="202058"/>
                      <a:pt x="1275145" y="201755"/>
                      <a:pt x="1264535" y="202720"/>
                    </a:cubicBezTo>
                    <a:cubicBezTo>
                      <a:pt x="1261641" y="203685"/>
                      <a:pt x="1258470" y="204045"/>
                      <a:pt x="1255854" y="205614"/>
                    </a:cubicBezTo>
                    <a:cubicBezTo>
                      <a:pt x="1248265" y="210167"/>
                      <a:pt x="1249254" y="214651"/>
                      <a:pt x="1247173" y="222976"/>
                    </a:cubicBezTo>
                    <a:cubicBezTo>
                      <a:pt x="1248137" y="229728"/>
                      <a:pt x="1247296" y="236999"/>
                      <a:pt x="1250066" y="243231"/>
                    </a:cubicBezTo>
                    <a:cubicBezTo>
                      <a:pt x="1251478" y="246409"/>
                      <a:pt x="1257647" y="245720"/>
                      <a:pt x="1258747" y="249019"/>
                    </a:cubicBezTo>
                    <a:cubicBezTo>
                      <a:pt x="1260005" y="252792"/>
                      <a:pt x="1258400" y="257538"/>
                      <a:pt x="1255854" y="260593"/>
                    </a:cubicBezTo>
                    <a:cubicBezTo>
                      <a:pt x="1250426" y="267106"/>
                      <a:pt x="1233036" y="268254"/>
                      <a:pt x="1226917" y="269274"/>
                    </a:cubicBezTo>
                    <a:cubicBezTo>
                      <a:pt x="1215342" y="267345"/>
                      <a:pt x="1203699" y="265788"/>
                      <a:pt x="1192193" y="263487"/>
                    </a:cubicBezTo>
                    <a:cubicBezTo>
                      <a:pt x="1189202" y="262889"/>
                      <a:pt x="1186471" y="261333"/>
                      <a:pt x="1183512" y="260593"/>
                    </a:cubicBezTo>
                    <a:lnTo>
                      <a:pt x="1160363" y="254806"/>
                    </a:lnTo>
                    <a:cubicBezTo>
                      <a:pt x="1159398" y="261558"/>
                      <a:pt x="1159429" y="268529"/>
                      <a:pt x="1157469" y="275062"/>
                    </a:cubicBezTo>
                    <a:cubicBezTo>
                      <a:pt x="1156470" y="278393"/>
                      <a:pt x="1153908" y="281071"/>
                      <a:pt x="1151681" y="283743"/>
                    </a:cubicBezTo>
                    <a:cubicBezTo>
                      <a:pt x="1149061" y="286887"/>
                      <a:pt x="1146405" y="290154"/>
                      <a:pt x="1143000" y="292424"/>
                    </a:cubicBezTo>
                    <a:cubicBezTo>
                      <a:pt x="1140512" y="294082"/>
                      <a:pt x="1124284" y="297826"/>
                      <a:pt x="1122745" y="298211"/>
                    </a:cubicBezTo>
                    <a:cubicBezTo>
                      <a:pt x="1114064" y="295317"/>
                      <a:pt x="1104887" y="293622"/>
                      <a:pt x="1096702" y="289530"/>
                    </a:cubicBezTo>
                    <a:cubicBezTo>
                      <a:pt x="1093042" y="287700"/>
                      <a:pt x="1091598" y="282836"/>
                      <a:pt x="1088021" y="280849"/>
                    </a:cubicBezTo>
                    <a:cubicBezTo>
                      <a:pt x="1082688" y="277886"/>
                      <a:pt x="1076446" y="276991"/>
                      <a:pt x="1070659" y="275062"/>
                    </a:cubicBezTo>
                    <a:cubicBezTo>
                      <a:pt x="1063907" y="276991"/>
                      <a:pt x="1056684" y="277709"/>
                      <a:pt x="1050403" y="280849"/>
                    </a:cubicBezTo>
                    <a:cubicBezTo>
                      <a:pt x="1046743" y="282679"/>
                      <a:pt x="1044866" y="286910"/>
                      <a:pt x="1041722" y="289530"/>
                    </a:cubicBezTo>
                    <a:cubicBezTo>
                      <a:pt x="1039050" y="291756"/>
                      <a:pt x="1035935" y="293388"/>
                      <a:pt x="1033041" y="295317"/>
                    </a:cubicBezTo>
                    <a:cubicBezTo>
                      <a:pt x="1031112" y="299175"/>
                      <a:pt x="1030304" y="303842"/>
                      <a:pt x="1027254" y="306892"/>
                    </a:cubicBezTo>
                    <a:cubicBezTo>
                      <a:pt x="1014904" y="319243"/>
                      <a:pt x="1004054" y="308805"/>
                      <a:pt x="989636" y="303998"/>
                    </a:cubicBezTo>
                    <a:cubicBezTo>
                      <a:pt x="965013" y="279376"/>
                      <a:pt x="976836" y="289708"/>
                      <a:pt x="954912" y="272168"/>
                    </a:cubicBezTo>
                    <a:cubicBezTo>
                      <a:pt x="949694" y="272748"/>
                      <a:pt x="926061" y="274198"/>
                      <a:pt x="917294" y="277955"/>
                    </a:cubicBezTo>
                    <a:cubicBezTo>
                      <a:pt x="914097" y="279325"/>
                      <a:pt x="911507" y="281814"/>
                      <a:pt x="908613" y="283743"/>
                    </a:cubicBezTo>
                    <a:cubicBezTo>
                      <a:pt x="906684" y="286637"/>
                      <a:pt x="905285" y="289965"/>
                      <a:pt x="902826" y="292424"/>
                    </a:cubicBezTo>
                    <a:cubicBezTo>
                      <a:pt x="895167" y="300083"/>
                      <a:pt x="890322" y="298739"/>
                      <a:pt x="879676" y="301105"/>
                    </a:cubicBezTo>
                    <a:cubicBezTo>
                      <a:pt x="868770" y="303528"/>
                      <a:pt x="869092" y="303668"/>
                      <a:pt x="859421" y="306892"/>
                    </a:cubicBezTo>
                    <a:cubicBezTo>
                      <a:pt x="850740" y="303034"/>
                      <a:pt x="841393" y="300417"/>
                      <a:pt x="833378" y="295317"/>
                    </a:cubicBezTo>
                    <a:cubicBezTo>
                      <a:pt x="830444" y="293450"/>
                      <a:pt x="830539" y="288479"/>
                      <a:pt x="827590" y="286636"/>
                    </a:cubicBezTo>
                    <a:cubicBezTo>
                      <a:pt x="822896" y="283702"/>
                      <a:pt x="805429" y="279649"/>
                      <a:pt x="798654" y="277955"/>
                    </a:cubicBezTo>
                    <a:cubicBezTo>
                      <a:pt x="746904" y="288306"/>
                      <a:pt x="782265" y="273315"/>
                      <a:pt x="763930" y="295317"/>
                    </a:cubicBezTo>
                    <a:cubicBezTo>
                      <a:pt x="761704" y="297989"/>
                      <a:pt x="758143" y="299176"/>
                      <a:pt x="755249" y="301105"/>
                    </a:cubicBezTo>
                    <a:lnTo>
                      <a:pt x="726312" y="295317"/>
                    </a:lnTo>
                    <a:cubicBezTo>
                      <a:pt x="722423" y="294484"/>
                      <a:pt x="718392" y="293991"/>
                      <a:pt x="714737" y="292424"/>
                    </a:cubicBezTo>
                    <a:cubicBezTo>
                      <a:pt x="694393" y="283705"/>
                      <a:pt x="718232" y="289872"/>
                      <a:pt x="697375" y="277955"/>
                    </a:cubicBezTo>
                    <a:cubicBezTo>
                      <a:pt x="693922" y="275982"/>
                      <a:pt x="689658" y="276026"/>
                      <a:pt x="685800" y="275062"/>
                    </a:cubicBezTo>
                    <a:cubicBezTo>
                      <a:pt x="678084" y="277956"/>
                      <a:pt x="669583" y="279287"/>
                      <a:pt x="662651" y="283743"/>
                    </a:cubicBezTo>
                    <a:cubicBezTo>
                      <a:pt x="655766" y="288169"/>
                      <a:pt x="645289" y="301105"/>
                      <a:pt x="645289" y="301105"/>
                    </a:cubicBezTo>
                    <a:cubicBezTo>
                      <a:pt x="642526" y="309392"/>
                      <a:pt x="642639" y="313367"/>
                      <a:pt x="633714" y="318467"/>
                    </a:cubicBezTo>
                    <a:cubicBezTo>
                      <a:pt x="630261" y="320440"/>
                      <a:pt x="625998" y="320396"/>
                      <a:pt x="622140" y="321361"/>
                    </a:cubicBezTo>
                    <a:cubicBezTo>
                      <a:pt x="616353" y="317503"/>
                      <a:pt x="610342" y="313959"/>
                      <a:pt x="604778" y="309786"/>
                    </a:cubicBezTo>
                    <a:cubicBezTo>
                      <a:pt x="602595" y="308149"/>
                      <a:pt x="601121" y="305702"/>
                      <a:pt x="598990" y="303998"/>
                    </a:cubicBezTo>
                    <a:cubicBezTo>
                      <a:pt x="596274" y="301826"/>
                      <a:pt x="593203" y="300140"/>
                      <a:pt x="590309" y="298211"/>
                    </a:cubicBezTo>
                    <a:cubicBezTo>
                      <a:pt x="588380" y="294353"/>
                      <a:pt x="587329" y="289911"/>
                      <a:pt x="584522" y="286636"/>
                    </a:cubicBezTo>
                    <a:cubicBezTo>
                      <a:pt x="584385" y="286476"/>
                      <a:pt x="566706" y="272981"/>
                      <a:pt x="564266" y="272168"/>
                    </a:cubicBezTo>
                    <a:cubicBezTo>
                      <a:pt x="558700" y="270313"/>
                      <a:pt x="552691" y="270239"/>
                      <a:pt x="546904" y="269274"/>
                    </a:cubicBezTo>
                    <a:cubicBezTo>
                      <a:pt x="522803" y="274095"/>
                      <a:pt x="540590" y="267755"/>
                      <a:pt x="523755" y="280849"/>
                    </a:cubicBezTo>
                    <a:cubicBezTo>
                      <a:pt x="518265" y="285119"/>
                      <a:pt x="510566" y="286860"/>
                      <a:pt x="506393" y="292424"/>
                    </a:cubicBezTo>
                    <a:cubicBezTo>
                      <a:pt x="479824" y="327847"/>
                      <a:pt x="510315" y="288330"/>
                      <a:pt x="491925" y="309786"/>
                    </a:cubicBezTo>
                    <a:cubicBezTo>
                      <a:pt x="487906" y="314475"/>
                      <a:pt x="485039" y="320235"/>
                      <a:pt x="480350" y="324254"/>
                    </a:cubicBezTo>
                    <a:cubicBezTo>
                      <a:pt x="478034" y="326239"/>
                      <a:pt x="474563" y="326183"/>
                      <a:pt x="471669" y="327148"/>
                    </a:cubicBezTo>
                    <a:cubicBezTo>
                      <a:pt x="462023" y="324254"/>
                      <a:pt x="451739" y="322971"/>
                      <a:pt x="442732" y="318467"/>
                    </a:cubicBezTo>
                    <a:cubicBezTo>
                      <a:pt x="439621" y="316912"/>
                      <a:pt x="439117" y="312502"/>
                      <a:pt x="436945" y="309786"/>
                    </a:cubicBezTo>
                    <a:cubicBezTo>
                      <a:pt x="435241" y="307655"/>
                      <a:pt x="433229" y="305774"/>
                      <a:pt x="431157" y="303998"/>
                    </a:cubicBezTo>
                    <a:cubicBezTo>
                      <a:pt x="426468" y="299979"/>
                      <a:pt x="421378" y="296443"/>
                      <a:pt x="416689" y="292424"/>
                    </a:cubicBezTo>
                    <a:cubicBezTo>
                      <a:pt x="414618" y="290648"/>
                      <a:pt x="413032" y="288340"/>
                      <a:pt x="410902" y="286636"/>
                    </a:cubicBezTo>
                    <a:cubicBezTo>
                      <a:pt x="408186" y="284463"/>
                      <a:pt x="404937" y="283021"/>
                      <a:pt x="402221" y="280849"/>
                    </a:cubicBezTo>
                    <a:cubicBezTo>
                      <a:pt x="400091" y="279145"/>
                      <a:pt x="398563" y="276766"/>
                      <a:pt x="396433" y="275062"/>
                    </a:cubicBezTo>
                    <a:cubicBezTo>
                      <a:pt x="388417" y="268649"/>
                      <a:pt x="388243" y="269438"/>
                      <a:pt x="379071" y="266381"/>
                    </a:cubicBezTo>
                    <a:cubicBezTo>
                      <a:pt x="360017" y="272731"/>
                      <a:pt x="378256" y="263447"/>
                      <a:pt x="373284" y="280849"/>
                    </a:cubicBezTo>
                    <a:cubicBezTo>
                      <a:pt x="372160" y="284784"/>
                      <a:pt x="367497" y="286636"/>
                      <a:pt x="364603" y="289530"/>
                    </a:cubicBezTo>
                    <a:cubicBezTo>
                      <a:pt x="333737" y="288565"/>
                      <a:pt x="302767" y="289350"/>
                      <a:pt x="272006" y="286636"/>
                    </a:cubicBezTo>
                    <a:cubicBezTo>
                      <a:pt x="269288" y="286396"/>
                      <a:pt x="268658" y="282069"/>
                      <a:pt x="266218" y="280849"/>
                    </a:cubicBezTo>
                    <a:cubicBezTo>
                      <a:pt x="260762" y="278121"/>
                      <a:pt x="248856" y="275062"/>
                      <a:pt x="248856" y="275062"/>
                    </a:cubicBezTo>
                    <a:cubicBezTo>
                      <a:pt x="240175" y="276026"/>
                      <a:pt x="231287" y="275837"/>
                      <a:pt x="222813" y="277955"/>
                    </a:cubicBezTo>
                    <a:cubicBezTo>
                      <a:pt x="217443" y="279298"/>
                      <a:pt x="208689" y="289186"/>
                      <a:pt x="205451" y="292424"/>
                    </a:cubicBezTo>
                    <a:cubicBezTo>
                      <a:pt x="204486" y="297247"/>
                      <a:pt x="205706" y="303114"/>
                      <a:pt x="202557" y="306892"/>
                    </a:cubicBezTo>
                    <a:cubicBezTo>
                      <a:pt x="200011" y="309947"/>
                      <a:pt x="194916" y="310376"/>
                      <a:pt x="190983" y="309786"/>
                    </a:cubicBezTo>
                    <a:cubicBezTo>
                      <a:pt x="175251" y="307426"/>
                      <a:pt x="160117" y="302069"/>
                      <a:pt x="144684" y="298211"/>
                    </a:cubicBezTo>
                    <a:cubicBezTo>
                      <a:pt x="143719" y="295317"/>
                      <a:pt x="143154" y="292258"/>
                      <a:pt x="141790" y="289530"/>
                    </a:cubicBezTo>
                    <a:cubicBezTo>
                      <a:pt x="140235" y="286419"/>
                      <a:pt x="137373" y="284046"/>
                      <a:pt x="136003" y="280849"/>
                    </a:cubicBezTo>
                    <a:cubicBezTo>
                      <a:pt x="134436" y="277193"/>
                      <a:pt x="134074" y="273132"/>
                      <a:pt x="133109" y="269274"/>
                    </a:cubicBezTo>
                    <a:cubicBezTo>
                      <a:pt x="135038" y="266380"/>
                      <a:pt x="139740" y="263967"/>
                      <a:pt x="138897" y="260593"/>
                    </a:cubicBezTo>
                    <a:cubicBezTo>
                      <a:pt x="138157" y="257634"/>
                      <a:pt x="132894" y="256239"/>
                      <a:pt x="130216" y="257700"/>
                    </a:cubicBezTo>
                    <a:cubicBezTo>
                      <a:pt x="121215" y="262610"/>
                      <a:pt x="115358" y="271924"/>
                      <a:pt x="107066" y="277955"/>
                    </a:cubicBezTo>
                    <a:cubicBezTo>
                      <a:pt x="104599" y="279749"/>
                      <a:pt x="101279" y="279884"/>
                      <a:pt x="98385" y="280849"/>
                    </a:cubicBezTo>
                    <a:cubicBezTo>
                      <a:pt x="95491" y="279884"/>
                      <a:pt x="92536" y="276822"/>
                      <a:pt x="89704" y="277955"/>
                    </a:cubicBezTo>
                    <a:cubicBezTo>
                      <a:pt x="86475" y="279247"/>
                      <a:pt x="87028" y="288191"/>
                      <a:pt x="83917" y="286636"/>
                    </a:cubicBezTo>
                    <a:cubicBezTo>
                      <a:pt x="74157" y="281756"/>
                      <a:pt x="68484" y="271203"/>
                      <a:pt x="60768" y="263487"/>
                    </a:cubicBezTo>
                    <a:cubicBezTo>
                      <a:pt x="49037" y="251756"/>
                      <a:pt x="53917" y="258466"/>
                      <a:pt x="46299" y="243231"/>
                    </a:cubicBezTo>
                    <a:cubicBezTo>
                      <a:pt x="43405" y="244196"/>
                      <a:pt x="36653" y="249019"/>
                      <a:pt x="37618" y="246125"/>
                    </a:cubicBezTo>
                    <a:cubicBezTo>
                      <a:pt x="39344" y="240949"/>
                      <a:pt x="49193" y="234550"/>
                      <a:pt x="49193" y="234550"/>
                    </a:cubicBezTo>
                    <a:cubicBezTo>
                      <a:pt x="48228" y="226834"/>
                      <a:pt x="47577" y="219072"/>
                      <a:pt x="46299" y="211401"/>
                    </a:cubicBezTo>
                    <a:cubicBezTo>
                      <a:pt x="45645" y="207478"/>
                      <a:pt x="47061" y="201393"/>
                      <a:pt x="43406" y="199826"/>
                    </a:cubicBezTo>
                    <a:cubicBezTo>
                      <a:pt x="38013" y="197515"/>
                      <a:pt x="31831" y="201755"/>
                      <a:pt x="26044" y="202720"/>
                    </a:cubicBezTo>
                    <a:cubicBezTo>
                      <a:pt x="23150" y="200791"/>
                      <a:pt x="19292" y="199827"/>
                      <a:pt x="17363" y="196933"/>
                    </a:cubicBezTo>
                    <a:cubicBezTo>
                      <a:pt x="7674" y="182401"/>
                      <a:pt x="22483" y="187584"/>
                      <a:pt x="8681" y="173783"/>
                    </a:cubicBezTo>
                    <a:cubicBezTo>
                      <a:pt x="6524" y="171626"/>
                      <a:pt x="2894" y="171854"/>
                      <a:pt x="0" y="170890"/>
                    </a:cubicBezTo>
                    <a:cubicBezTo>
                      <a:pt x="3858" y="168961"/>
                      <a:pt x="7294" y="165637"/>
                      <a:pt x="11575" y="165102"/>
                    </a:cubicBezTo>
                    <a:cubicBezTo>
                      <a:pt x="26725" y="163208"/>
                      <a:pt x="25410" y="179292"/>
                      <a:pt x="20256" y="153528"/>
                    </a:cubicBezTo>
                    <a:cubicBezTo>
                      <a:pt x="23539" y="132191"/>
                      <a:pt x="18082" y="118325"/>
                      <a:pt x="34725" y="107229"/>
                    </a:cubicBezTo>
                    <a:cubicBezTo>
                      <a:pt x="37263" y="105537"/>
                      <a:pt x="40512" y="105300"/>
                      <a:pt x="43406" y="104335"/>
                    </a:cubicBezTo>
                    <a:cubicBezTo>
                      <a:pt x="46300" y="106264"/>
                      <a:pt x="48626" y="109777"/>
                      <a:pt x="52087" y="110123"/>
                    </a:cubicBezTo>
                    <a:cubicBezTo>
                      <a:pt x="72588" y="112173"/>
                      <a:pt x="75069" y="104957"/>
                      <a:pt x="89704" y="92761"/>
                    </a:cubicBezTo>
                    <a:cubicBezTo>
                      <a:pt x="94457" y="73751"/>
                      <a:pt x="89504" y="88046"/>
                      <a:pt x="98385" y="72505"/>
                    </a:cubicBezTo>
                    <a:cubicBezTo>
                      <a:pt x="100525" y="68760"/>
                      <a:pt x="101478" y="64299"/>
                      <a:pt x="104173" y="60930"/>
                    </a:cubicBezTo>
                    <a:cubicBezTo>
                      <a:pt x="109286" y="54539"/>
                      <a:pt x="113595" y="45553"/>
                      <a:pt x="121535" y="43568"/>
                    </a:cubicBezTo>
                    <a:lnTo>
                      <a:pt x="133109" y="40674"/>
                    </a:lnTo>
                    <a:cubicBezTo>
                      <a:pt x="135038" y="42603"/>
                      <a:pt x="137493" y="44122"/>
                      <a:pt x="138897" y="46462"/>
                    </a:cubicBezTo>
                    <a:cubicBezTo>
                      <a:pt x="140466" y="49077"/>
                      <a:pt x="139633" y="52986"/>
                      <a:pt x="141790" y="55143"/>
                    </a:cubicBezTo>
                    <a:cubicBezTo>
                      <a:pt x="143947" y="57300"/>
                      <a:pt x="147470" y="57490"/>
                      <a:pt x="150471" y="58036"/>
                    </a:cubicBezTo>
                    <a:cubicBezTo>
                      <a:pt x="158122" y="59427"/>
                      <a:pt x="165922" y="59830"/>
                      <a:pt x="173621" y="60930"/>
                    </a:cubicBezTo>
                    <a:cubicBezTo>
                      <a:pt x="179429" y="61760"/>
                      <a:pt x="174103" y="60930"/>
                      <a:pt x="176514" y="580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7" name="Oval 3596">
                <a:extLst>
                  <a:ext uri="{FF2B5EF4-FFF2-40B4-BE49-F238E27FC236}">
                    <a16:creationId xmlns:a16="http://schemas.microsoft.com/office/drawing/2014/main" id="{8E97697E-329A-D996-567F-BDA1DBA8F6D9}"/>
                  </a:ext>
                </a:extLst>
              </p:cNvPr>
              <p:cNvSpPr/>
              <p:nvPr/>
            </p:nvSpPr>
            <p:spPr>
              <a:xfrm>
                <a:off x="10273430" y="517172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8" name="Oval 3597">
                <a:extLst>
                  <a:ext uri="{FF2B5EF4-FFF2-40B4-BE49-F238E27FC236}">
                    <a16:creationId xmlns:a16="http://schemas.microsoft.com/office/drawing/2014/main" id="{D4F77676-A29B-81B3-9F66-527601407C88}"/>
                  </a:ext>
                </a:extLst>
              </p:cNvPr>
              <p:cNvSpPr/>
              <p:nvPr/>
            </p:nvSpPr>
            <p:spPr>
              <a:xfrm>
                <a:off x="10439041" y="5229080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9" name="Oval 3598">
                <a:extLst>
                  <a:ext uri="{FF2B5EF4-FFF2-40B4-BE49-F238E27FC236}">
                    <a16:creationId xmlns:a16="http://schemas.microsoft.com/office/drawing/2014/main" id="{6F24FD15-0CDF-97F6-A102-ADF84D78604A}"/>
                  </a:ext>
                </a:extLst>
              </p:cNvPr>
              <p:cNvSpPr/>
              <p:nvPr/>
            </p:nvSpPr>
            <p:spPr>
              <a:xfrm>
                <a:off x="11191593" y="5165506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0" name="Oval 3599">
                <a:extLst>
                  <a:ext uri="{FF2B5EF4-FFF2-40B4-BE49-F238E27FC236}">
                    <a16:creationId xmlns:a16="http://schemas.microsoft.com/office/drawing/2014/main" id="{65535F4F-ABB9-1B22-1460-A28321CABBEA}"/>
                  </a:ext>
                </a:extLst>
              </p:cNvPr>
              <p:cNvSpPr/>
              <p:nvPr/>
            </p:nvSpPr>
            <p:spPr>
              <a:xfrm>
                <a:off x="10856860" y="522424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1" name="Oval 3600">
                <a:extLst>
                  <a:ext uri="{FF2B5EF4-FFF2-40B4-BE49-F238E27FC236}">
                    <a16:creationId xmlns:a16="http://schemas.microsoft.com/office/drawing/2014/main" id="{8D09974F-D602-7FB3-97B9-6A2F0E5D2858}"/>
                  </a:ext>
                </a:extLst>
              </p:cNvPr>
              <p:cNvSpPr/>
              <p:nvPr/>
            </p:nvSpPr>
            <p:spPr>
              <a:xfrm>
                <a:off x="10551091" y="515911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2" name="Oval 3601">
                <a:extLst>
                  <a:ext uri="{FF2B5EF4-FFF2-40B4-BE49-F238E27FC236}">
                    <a16:creationId xmlns:a16="http://schemas.microsoft.com/office/drawing/2014/main" id="{1706A277-F389-A739-550F-255C494DD430}"/>
                  </a:ext>
                </a:extLst>
              </p:cNvPr>
              <p:cNvSpPr/>
              <p:nvPr/>
            </p:nvSpPr>
            <p:spPr>
              <a:xfrm>
                <a:off x="10654544" y="52329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3" name="Oval 3602">
                <a:extLst>
                  <a:ext uri="{FF2B5EF4-FFF2-40B4-BE49-F238E27FC236}">
                    <a16:creationId xmlns:a16="http://schemas.microsoft.com/office/drawing/2014/main" id="{8828E148-72E6-D228-D55C-F786532181F3}"/>
                  </a:ext>
                </a:extLst>
              </p:cNvPr>
              <p:cNvSpPr/>
              <p:nvPr/>
            </p:nvSpPr>
            <p:spPr>
              <a:xfrm>
                <a:off x="11030891" y="5176387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4" name="Oval 3603">
                <a:extLst>
                  <a:ext uri="{FF2B5EF4-FFF2-40B4-BE49-F238E27FC236}">
                    <a16:creationId xmlns:a16="http://schemas.microsoft.com/office/drawing/2014/main" id="{7BE7890B-6BD7-6C1F-51DE-83193D84EBC5}"/>
                  </a:ext>
                </a:extLst>
              </p:cNvPr>
              <p:cNvSpPr/>
              <p:nvPr/>
            </p:nvSpPr>
            <p:spPr>
              <a:xfrm>
                <a:off x="10361052" y="5156395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5" name="Oval 3604">
                <a:extLst>
                  <a:ext uri="{FF2B5EF4-FFF2-40B4-BE49-F238E27FC236}">
                    <a16:creationId xmlns:a16="http://schemas.microsoft.com/office/drawing/2014/main" id="{9EFFE4F2-2D74-40D5-DFF2-39B4394FA01B}"/>
                  </a:ext>
                </a:extLst>
              </p:cNvPr>
              <p:cNvSpPr/>
              <p:nvPr/>
            </p:nvSpPr>
            <p:spPr>
              <a:xfrm>
                <a:off x="11123316" y="5240354"/>
                <a:ext cx="68277" cy="7217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35" name="Group 3534">
              <a:extLst>
                <a:ext uri="{FF2B5EF4-FFF2-40B4-BE49-F238E27FC236}">
                  <a16:creationId xmlns:a16="http://schemas.microsoft.com/office/drawing/2014/main" id="{3FDBD768-5184-858E-704A-5939D7D5C2A5}"/>
                </a:ext>
              </a:extLst>
            </p:cNvPr>
            <p:cNvGrpSpPr/>
            <p:nvPr/>
          </p:nvGrpSpPr>
          <p:grpSpPr>
            <a:xfrm>
              <a:off x="9552252" y="4172540"/>
              <a:ext cx="801098" cy="1297985"/>
              <a:chOff x="9552252" y="4172540"/>
              <a:chExt cx="801098" cy="1297985"/>
            </a:xfrm>
          </p:grpSpPr>
          <p:grpSp>
            <p:nvGrpSpPr>
              <p:cNvPr id="3577" name="Group 3576">
                <a:extLst>
                  <a:ext uri="{FF2B5EF4-FFF2-40B4-BE49-F238E27FC236}">
                    <a16:creationId xmlns:a16="http://schemas.microsoft.com/office/drawing/2014/main" id="{FC52EC91-6C6C-2A38-65D6-95E843FA48A0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579" name="Group 3578">
                  <a:extLst>
                    <a:ext uri="{FF2B5EF4-FFF2-40B4-BE49-F238E27FC236}">
                      <a16:creationId xmlns:a16="http://schemas.microsoft.com/office/drawing/2014/main" id="{3FC7C796-9DF0-53DD-0047-341AC138C5B9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592" name="Rectangle: Rounded Corners 3591">
                    <a:extLst>
                      <a:ext uri="{FF2B5EF4-FFF2-40B4-BE49-F238E27FC236}">
                        <a16:creationId xmlns:a16="http://schemas.microsoft.com/office/drawing/2014/main" id="{B861A426-A830-0D4D-96CA-46FB939EBC6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Oval 3592">
                    <a:extLst>
                      <a:ext uri="{FF2B5EF4-FFF2-40B4-BE49-F238E27FC236}">
                        <a16:creationId xmlns:a16="http://schemas.microsoft.com/office/drawing/2014/main" id="{C1445E87-76ED-D273-5AA9-D05390F238B4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4" name="Oval 3593">
                    <a:extLst>
                      <a:ext uri="{FF2B5EF4-FFF2-40B4-BE49-F238E27FC236}">
                        <a16:creationId xmlns:a16="http://schemas.microsoft.com/office/drawing/2014/main" id="{70467CAE-11DE-7C53-AD7F-9FCBBD8BD849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0" name="Group 3579">
                  <a:extLst>
                    <a:ext uri="{FF2B5EF4-FFF2-40B4-BE49-F238E27FC236}">
                      <a16:creationId xmlns:a16="http://schemas.microsoft.com/office/drawing/2014/main" id="{4E3C7253-07E4-0365-DCB1-D06F4544EF32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87" name="Arc 3586">
                    <a:extLst>
                      <a:ext uri="{FF2B5EF4-FFF2-40B4-BE49-F238E27FC236}">
                        <a16:creationId xmlns:a16="http://schemas.microsoft.com/office/drawing/2014/main" id="{3B53A150-8BD7-CEF3-0EC9-BC1F6A8EBB1E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8" name="Arc 3587">
                    <a:extLst>
                      <a:ext uri="{FF2B5EF4-FFF2-40B4-BE49-F238E27FC236}">
                        <a16:creationId xmlns:a16="http://schemas.microsoft.com/office/drawing/2014/main" id="{05F529E4-C0CC-DFA7-694E-3AB95C8D9BEA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9" name="Arc 3588">
                    <a:extLst>
                      <a:ext uri="{FF2B5EF4-FFF2-40B4-BE49-F238E27FC236}">
                        <a16:creationId xmlns:a16="http://schemas.microsoft.com/office/drawing/2014/main" id="{52874C91-4BA1-35FE-E1A4-18D5BC14A952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0" name="Arc 3589">
                    <a:extLst>
                      <a:ext uri="{FF2B5EF4-FFF2-40B4-BE49-F238E27FC236}">
                        <a16:creationId xmlns:a16="http://schemas.microsoft.com/office/drawing/2014/main" id="{E13C39E1-6E40-B796-5FF8-EA03D5F871E7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1" name="Arc 3590">
                    <a:extLst>
                      <a:ext uri="{FF2B5EF4-FFF2-40B4-BE49-F238E27FC236}">
                        <a16:creationId xmlns:a16="http://schemas.microsoft.com/office/drawing/2014/main" id="{8CA17DE0-06ED-BE50-600D-E69DBE6210FB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1" name="Group 3580">
                  <a:extLst>
                    <a:ext uri="{FF2B5EF4-FFF2-40B4-BE49-F238E27FC236}">
                      <a16:creationId xmlns:a16="http://schemas.microsoft.com/office/drawing/2014/main" id="{37C0DFEA-5079-737E-5AA3-ED894DA7A1CD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82" name="Arc 3581">
                    <a:extLst>
                      <a:ext uri="{FF2B5EF4-FFF2-40B4-BE49-F238E27FC236}">
                        <a16:creationId xmlns:a16="http://schemas.microsoft.com/office/drawing/2014/main" id="{F3374626-FD60-F298-7F0D-9B0C7FAF6C9C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3" name="Arc 3582">
                    <a:extLst>
                      <a:ext uri="{FF2B5EF4-FFF2-40B4-BE49-F238E27FC236}">
                        <a16:creationId xmlns:a16="http://schemas.microsoft.com/office/drawing/2014/main" id="{549A6188-86EC-4250-9ADE-94D7BFE3D428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4" name="Arc 3583">
                    <a:extLst>
                      <a:ext uri="{FF2B5EF4-FFF2-40B4-BE49-F238E27FC236}">
                        <a16:creationId xmlns:a16="http://schemas.microsoft.com/office/drawing/2014/main" id="{21B2A130-4CCB-820F-B044-DF1477A3F4EB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5" name="Arc 3584">
                    <a:extLst>
                      <a:ext uri="{FF2B5EF4-FFF2-40B4-BE49-F238E27FC236}">
                        <a16:creationId xmlns:a16="http://schemas.microsoft.com/office/drawing/2014/main" id="{FF6264EC-6ABB-E441-4E9A-F75055F3A0BA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6" name="Arc 3585">
                    <a:extLst>
                      <a:ext uri="{FF2B5EF4-FFF2-40B4-BE49-F238E27FC236}">
                        <a16:creationId xmlns:a16="http://schemas.microsoft.com/office/drawing/2014/main" id="{BBA1EE04-C27C-4D14-9077-7C20FBFE32CB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133283D5-A299-8553-B59F-2DE76BB2FBBB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36" name="Freeform: Shape 3535">
              <a:extLst>
                <a:ext uri="{FF2B5EF4-FFF2-40B4-BE49-F238E27FC236}">
                  <a16:creationId xmlns:a16="http://schemas.microsoft.com/office/drawing/2014/main" id="{F77D7F0C-6FF2-C240-003F-F3D1F3F65122}"/>
                </a:ext>
              </a:extLst>
            </p:cNvPr>
            <p:cNvSpPr/>
            <p:nvPr/>
          </p:nvSpPr>
          <p:spPr>
            <a:xfrm rot="15825541">
              <a:off x="8030478" y="3717160"/>
              <a:ext cx="747283" cy="265206"/>
            </a:xfrm>
            <a:custGeom>
              <a:avLst/>
              <a:gdLst>
                <a:gd name="connsiteX0" fmla="*/ 1064102 w 1237213"/>
                <a:gd name="connsiteY0" fmla="*/ 93 h 265206"/>
                <a:gd name="connsiteX1" fmla="*/ 1056165 w 1237213"/>
                <a:gd name="connsiteY1" fmla="*/ 1681 h 265206"/>
                <a:gd name="connsiteX2" fmla="*/ 837090 w 1237213"/>
                <a:gd name="connsiteY2" fmla="*/ 15968 h 265206"/>
                <a:gd name="connsiteX3" fmla="*/ 748190 w 1237213"/>
                <a:gd name="connsiteY3" fmla="*/ 19143 h 265206"/>
                <a:gd name="connsiteX4" fmla="*/ 665640 w 1237213"/>
                <a:gd name="connsiteY4" fmla="*/ 23906 h 265206"/>
                <a:gd name="connsiteX5" fmla="*/ 527527 w 1237213"/>
                <a:gd name="connsiteY5" fmla="*/ 27081 h 265206"/>
                <a:gd name="connsiteX6" fmla="*/ 464027 w 1237213"/>
                <a:gd name="connsiteY6" fmla="*/ 30256 h 265206"/>
                <a:gd name="connsiteX7" fmla="*/ 354490 w 1237213"/>
                <a:gd name="connsiteY7" fmla="*/ 33431 h 265206"/>
                <a:gd name="connsiteX8" fmla="*/ 298927 w 1237213"/>
                <a:gd name="connsiteY8" fmla="*/ 39781 h 265206"/>
                <a:gd name="connsiteX9" fmla="*/ 264002 w 1237213"/>
                <a:gd name="connsiteY9" fmla="*/ 41368 h 265206"/>
                <a:gd name="connsiteX10" fmla="*/ 235427 w 1237213"/>
                <a:gd name="connsiteY10" fmla="*/ 47718 h 265206"/>
                <a:gd name="connsiteX11" fmla="*/ 206852 w 1237213"/>
                <a:gd name="connsiteY11" fmla="*/ 52481 h 265206"/>
                <a:gd name="connsiteX12" fmla="*/ 129065 w 1237213"/>
                <a:gd name="connsiteY12" fmla="*/ 85818 h 265206"/>
                <a:gd name="connsiteX13" fmla="*/ 67152 w 1237213"/>
                <a:gd name="connsiteY13" fmla="*/ 125506 h 265206"/>
                <a:gd name="connsiteX14" fmla="*/ 33815 w 1237213"/>
                <a:gd name="connsiteY14" fmla="*/ 144556 h 265206"/>
                <a:gd name="connsiteX15" fmla="*/ 3652 w 1237213"/>
                <a:gd name="connsiteY15" fmla="*/ 176306 h 265206"/>
                <a:gd name="connsiteX16" fmla="*/ 5240 w 1237213"/>
                <a:gd name="connsiteY16" fmla="*/ 204881 h 265206"/>
                <a:gd name="connsiteX17" fmla="*/ 67152 w 1237213"/>
                <a:gd name="connsiteY17" fmla="*/ 230281 h 265206"/>
                <a:gd name="connsiteX18" fmla="*/ 108427 w 1237213"/>
                <a:gd name="connsiteY18" fmla="*/ 236631 h 265206"/>
                <a:gd name="connsiteX19" fmla="*/ 141765 w 1237213"/>
                <a:gd name="connsiteY19" fmla="*/ 246156 h 265206"/>
                <a:gd name="connsiteX20" fmla="*/ 163990 w 1237213"/>
                <a:gd name="connsiteY20" fmla="*/ 247743 h 265206"/>
                <a:gd name="connsiteX21" fmla="*/ 181452 w 1237213"/>
                <a:gd name="connsiteY21" fmla="*/ 249331 h 265206"/>
                <a:gd name="connsiteX22" fmla="*/ 227490 w 1237213"/>
                <a:gd name="connsiteY22" fmla="*/ 247743 h 265206"/>
                <a:gd name="connsiteX23" fmla="*/ 257652 w 1237213"/>
                <a:gd name="connsiteY23" fmla="*/ 242981 h 265206"/>
                <a:gd name="connsiteX24" fmla="*/ 317977 w 1237213"/>
                <a:gd name="connsiteY24" fmla="*/ 241393 h 265206"/>
                <a:gd name="connsiteX25" fmla="*/ 437040 w 1237213"/>
                <a:gd name="connsiteY25" fmla="*/ 239806 h 265206"/>
                <a:gd name="connsiteX26" fmla="*/ 483077 w 1237213"/>
                <a:gd name="connsiteY26" fmla="*/ 238218 h 265206"/>
                <a:gd name="connsiteX27" fmla="*/ 533877 w 1237213"/>
                <a:gd name="connsiteY27" fmla="*/ 244568 h 265206"/>
                <a:gd name="connsiteX28" fmla="*/ 673577 w 1237213"/>
                <a:gd name="connsiteY28" fmla="*/ 257268 h 265206"/>
                <a:gd name="connsiteX29" fmla="*/ 767240 w 1237213"/>
                <a:gd name="connsiteY29" fmla="*/ 260443 h 265206"/>
                <a:gd name="connsiteX30" fmla="*/ 819627 w 1237213"/>
                <a:gd name="connsiteY30" fmla="*/ 265206 h 265206"/>
                <a:gd name="connsiteX31" fmla="*/ 965677 w 1237213"/>
                <a:gd name="connsiteY31" fmla="*/ 260443 h 265206"/>
                <a:gd name="connsiteX32" fmla="*/ 1040290 w 1237213"/>
                <a:gd name="connsiteY32" fmla="*/ 246156 h 265206"/>
                <a:gd name="connsiteX33" fmla="*/ 1146652 w 1237213"/>
                <a:gd name="connsiteY33" fmla="*/ 200118 h 265206"/>
                <a:gd name="connsiteX34" fmla="*/ 1203802 w 1237213"/>
                <a:gd name="connsiteY34" fmla="*/ 150906 h 265206"/>
                <a:gd name="connsiteX35" fmla="*/ 1224440 w 1237213"/>
                <a:gd name="connsiteY35" fmla="*/ 123918 h 265206"/>
                <a:gd name="connsiteX36" fmla="*/ 1233965 w 1237213"/>
                <a:gd name="connsiteY36" fmla="*/ 103281 h 265206"/>
                <a:gd name="connsiteX37" fmla="*/ 1237140 w 1237213"/>
                <a:gd name="connsiteY37" fmla="*/ 84231 h 265206"/>
                <a:gd name="connsiteX38" fmla="*/ 1229202 w 1237213"/>
                <a:gd name="connsiteY38" fmla="*/ 47718 h 265206"/>
                <a:gd name="connsiteX39" fmla="*/ 1211740 w 1237213"/>
                <a:gd name="connsiteY39" fmla="*/ 31843 h 265206"/>
                <a:gd name="connsiteX40" fmla="*/ 1197452 w 1237213"/>
                <a:gd name="connsiteY40" fmla="*/ 23906 h 265206"/>
                <a:gd name="connsiteX41" fmla="*/ 1181577 w 1237213"/>
                <a:gd name="connsiteY41" fmla="*/ 19143 h 265206"/>
                <a:gd name="connsiteX42" fmla="*/ 1168877 w 1237213"/>
                <a:gd name="connsiteY42" fmla="*/ 15968 h 265206"/>
                <a:gd name="connsiteX43" fmla="*/ 1156177 w 1237213"/>
                <a:gd name="connsiteY43" fmla="*/ 14381 h 265206"/>
                <a:gd name="connsiteX44" fmla="*/ 1078390 w 1237213"/>
                <a:gd name="connsiteY44" fmla="*/ 12793 h 265206"/>
                <a:gd name="connsiteX45" fmla="*/ 1073627 w 1237213"/>
                <a:gd name="connsiteY45" fmla="*/ 11206 h 265206"/>
                <a:gd name="connsiteX46" fmla="*/ 1062515 w 1237213"/>
                <a:gd name="connsiteY46" fmla="*/ 4856 h 265206"/>
                <a:gd name="connsiteX47" fmla="*/ 1064102 w 1237213"/>
                <a:gd name="connsiteY47" fmla="*/ 93 h 26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7213" h="265206">
                  <a:moveTo>
                    <a:pt x="1064102" y="93"/>
                  </a:moveTo>
                  <a:cubicBezTo>
                    <a:pt x="1063044" y="-436"/>
                    <a:pt x="1058853" y="1449"/>
                    <a:pt x="1056165" y="1681"/>
                  </a:cubicBezTo>
                  <a:cubicBezTo>
                    <a:pt x="952054" y="10679"/>
                    <a:pt x="935683" y="11791"/>
                    <a:pt x="837090" y="15968"/>
                  </a:cubicBezTo>
                  <a:lnTo>
                    <a:pt x="748190" y="19143"/>
                  </a:lnTo>
                  <a:cubicBezTo>
                    <a:pt x="720657" y="20418"/>
                    <a:pt x="693185" y="22915"/>
                    <a:pt x="665640" y="23906"/>
                  </a:cubicBezTo>
                  <a:cubicBezTo>
                    <a:pt x="619620" y="25561"/>
                    <a:pt x="573565" y="26023"/>
                    <a:pt x="527527" y="27081"/>
                  </a:cubicBezTo>
                  <a:lnTo>
                    <a:pt x="464027" y="30256"/>
                  </a:lnTo>
                  <a:lnTo>
                    <a:pt x="354490" y="33431"/>
                  </a:lnTo>
                  <a:cubicBezTo>
                    <a:pt x="335969" y="35548"/>
                    <a:pt x="317497" y="38152"/>
                    <a:pt x="298927" y="39781"/>
                  </a:cubicBezTo>
                  <a:cubicBezTo>
                    <a:pt x="287318" y="40799"/>
                    <a:pt x="275566" y="39923"/>
                    <a:pt x="264002" y="41368"/>
                  </a:cubicBezTo>
                  <a:cubicBezTo>
                    <a:pt x="254320" y="42578"/>
                    <a:pt x="245005" y="45856"/>
                    <a:pt x="235427" y="47718"/>
                  </a:cubicBezTo>
                  <a:cubicBezTo>
                    <a:pt x="225948" y="49561"/>
                    <a:pt x="216377" y="50893"/>
                    <a:pt x="206852" y="52481"/>
                  </a:cubicBezTo>
                  <a:cubicBezTo>
                    <a:pt x="194484" y="57520"/>
                    <a:pt x="142942" y="77856"/>
                    <a:pt x="129065" y="85818"/>
                  </a:cubicBezTo>
                  <a:cubicBezTo>
                    <a:pt x="107803" y="98018"/>
                    <a:pt x="88436" y="113344"/>
                    <a:pt x="67152" y="125506"/>
                  </a:cubicBezTo>
                  <a:cubicBezTo>
                    <a:pt x="56040" y="131856"/>
                    <a:pt x="44362" y="137305"/>
                    <a:pt x="33815" y="144556"/>
                  </a:cubicBezTo>
                  <a:cubicBezTo>
                    <a:pt x="20191" y="153922"/>
                    <a:pt x="13640" y="163822"/>
                    <a:pt x="3652" y="176306"/>
                  </a:cubicBezTo>
                  <a:cubicBezTo>
                    <a:pt x="755" y="186445"/>
                    <a:pt x="-3568" y="194311"/>
                    <a:pt x="5240" y="204881"/>
                  </a:cubicBezTo>
                  <a:cubicBezTo>
                    <a:pt x="14347" y="215809"/>
                    <a:pt x="64336" y="229590"/>
                    <a:pt x="67152" y="230281"/>
                  </a:cubicBezTo>
                  <a:cubicBezTo>
                    <a:pt x="80671" y="233597"/>
                    <a:pt x="94812" y="233734"/>
                    <a:pt x="108427" y="236631"/>
                  </a:cubicBezTo>
                  <a:cubicBezTo>
                    <a:pt x="119731" y="239036"/>
                    <a:pt x="130432" y="243890"/>
                    <a:pt x="141765" y="246156"/>
                  </a:cubicBezTo>
                  <a:cubicBezTo>
                    <a:pt x="149048" y="247613"/>
                    <a:pt x="156586" y="247151"/>
                    <a:pt x="163990" y="247743"/>
                  </a:cubicBezTo>
                  <a:cubicBezTo>
                    <a:pt x="169816" y="248209"/>
                    <a:pt x="175631" y="248802"/>
                    <a:pt x="181452" y="249331"/>
                  </a:cubicBezTo>
                  <a:cubicBezTo>
                    <a:pt x="196798" y="248802"/>
                    <a:pt x="212188" y="249018"/>
                    <a:pt x="227490" y="247743"/>
                  </a:cubicBezTo>
                  <a:cubicBezTo>
                    <a:pt x="237633" y="246898"/>
                    <a:pt x="247498" y="243694"/>
                    <a:pt x="257652" y="242981"/>
                  </a:cubicBezTo>
                  <a:cubicBezTo>
                    <a:pt x="277718" y="241573"/>
                    <a:pt x="297865" y="241749"/>
                    <a:pt x="317977" y="241393"/>
                  </a:cubicBezTo>
                  <a:lnTo>
                    <a:pt x="437040" y="239806"/>
                  </a:lnTo>
                  <a:cubicBezTo>
                    <a:pt x="452386" y="239277"/>
                    <a:pt x="467741" y="237464"/>
                    <a:pt x="483077" y="238218"/>
                  </a:cubicBezTo>
                  <a:cubicBezTo>
                    <a:pt x="500122" y="239056"/>
                    <a:pt x="516924" y="242612"/>
                    <a:pt x="533877" y="244568"/>
                  </a:cubicBezTo>
                  <a:cubicBezTo>
                    <a:pt x="586091" y="250593"/>
                    <a:pt x="621575" y="254694"/>
                    <a:pt x="673577" y="257268"/>
                  </a:cubicBezTo>
                  <a:cubicBezTo>
                    <a:pt x="704778" y="258812"/>
                    <a:pt x="767240" y="260443"/>
                    <a:pt x="767240" y="260443"/>
                  </a:cubicBezTo>
                  <a:cubicBezTo>
                    <a:pt x="784702" y="262031"/>
                    <a:pt x="802093" y="265206"/>
                    <a:pt x="819627" y="265206"/>
                  </a:cubicBezTo>
                  <a:cubicBezTo>
                    <a:pt x="868336" y="265206"/>
                    <a:pt x="917034" y="262981"/>
                    <a:pt x="965677" y="260443"/>
                  </a:cubicBezTo>
                  <a:cubicBezTo>
                    <a:pt x="990843" y="259130"/>
                    <a:pt x="1016229" y="253174"/>
                    <a:pt x="1040290" y="246156"/>
                  </a:cubicBezTo>
                  <a:cubicBezTo>
                    <a:pt x="1072538" y="236750"/>
                    <a:pt x="1122873" y="217952"/>
                    <a:pt x="1146652" y="200118"/>
                  </a:cubicBezTo>
                  <a:cubicBezTo>
                    <a:pt x="1174329" y="179361"/>
                    <a:pt x="1181404" y="176393"/>
                    <a:pt x="1203802" y="150906"/>
                  </a:cubicBezTo>
                  <a:cubicBezTo>
                    <a:pt x="1211278" y="142399"/>
                    <a:pt x="1218381" y="133485"/>
                    <a:pt x="1224440" y="123918"/>
                  </a:cubicBezTo>
                  <a:cubicBezTo>
                    <a:pt x="1228494" y="117517"/>
                    <a:pt x="1230790" y="110160"/>
                    <a:pt x="1233965" y="103281"/>
                  </a:cubicBezTo>
                  <a:cubicBezTo>
                    <a:pt x="1235023" y="96931"/>
                    <a:pt x="1237690" y="90645"/>
                    <a:pt x="1237140" y="84231"/>
                  </a:cubicBezTo>
                  <a:cubicBezTo>
                    <a:pt x="1236076" y="71821"/>
                    <a:pt x="1233698" y="59333"/>
                    <a:pt x="1229202" y="47718"/>
                  </a:cubicBezTo>
                  <a:cubicBezTo>
                    <a:pt x="1224948" y="36729"/>
                    <a:pt x="1219580" y="36064"/>
                    <a:pt x="1211740" y="31843"/>
                  </a:cubicBezTo>
                  <a:cubicBezTo>
                    <a:pt x="1206943" y="29260"/>
                    <a:pt x="1202473" y="26020"/>
                    <a:pt x="1197452" y="23906"/>
                  </a:cubicBezTo>
                  <a:cubicBezTo>
                    <a:pt x="1192360" y="21762"/>
                    <a:pt x="1186900" y="20622"/>
                    <a:pt x="1181577" y="19143"/>
                  </a:cubicBezTo>
                  <a:cubicBezTo>
                    <a:pt x="1177373" y="17975"/>
                    <a:pt x="1173166" y="16772"/>
                    <a:pt x="1168877" y="15968"/>
                  </a:cubicBezTo>
                  <a:cubicBezTo>
                    <a:pt x="1164684" y="15182"/>
                    <a:pt x="1160441" y="14531"/>
                    <a:pt x="1156177" y="14381"/>
                  </a:cubicBezTo>
                  <a:cubicBezTo>
                    <a:pt x="1130259" y="13472"/>
                    <a:pt x="1104319" y="13322"/>
                    <a:pt x="1078390" y="12793"/>
                  </a:cubicBezTo>
                  <a:cubicBezTo>
                    <a:pt x="1076802" y="12264"/>
                    <a:pt x="1075124" y="11954"/>
                    <a:pt x="1073627" y="11206"/>
                  </a:cubicBezTo>
                  <a:cubicBezTo>
                    <a:pt x="1069350" y="9068"/>
                    <a:pt x="1067528" y="5970"/>
                    <a:pt x="1062515" y="4856"/>
                  </a:cubicBezTo>
                  <a:cubicBezTo>
                    <a:pt x="1059932" y="4282"/>
                    <a:pt x="1065160" y="622"/>
                    <a:pt x="1064102" y="93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7" name="Freeform: Shape 3536">
              <a:extLst>
                <a:ext uri="{FF2B5EF4-FFF2-40B4-BE49-F238E27FC236}">
                  <a16:creationId xmlns:a16="http://schemas.microsoft.com/office/drawing/2014/main" id="{F5A553A0-6114-9CF3-B378-B092BCD0B9C9}"/>
                </a:ext>
              </a:extLst>
            </p:cNvPr>
            <p:cNvSpPr/>
            <p:nvPr/>
          </p:nvSpPr>
          <p:spPr>
            <a:xfrm rot="2772308">
              <a:off x="10496098" y="3015795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8" name="Freeform: Shape 3537">
              <a:extLst>
                <a:ext uri="{FF2B5EF4-FFF2-40B4-BE49-F238E27FC236}">
                  <a16:creationId xmlns:a16="http://schemas.microsoft.com/office/drawing/2014/main" id="{42D664D5-762C-E123-3607-4A64EA5BF8C6}"/>
                </a:ext>
              </a:extLst>
            </p:cNvPr>
            <p:cNvSpPr/>
            <p:nvPr/>
          </p:nvSpPr>
          <p:spPr>
            <a:xfrm rot="19586746">
              <a:off x="10018755" y="4343228"/>
              <a:ext cx="903592" cy="276225"/>
            </a:xfrm>
            <a:custGeom>
              <a:avLst/>
              <a:gdLst>
                <a:gd name="connsiteX0" fmla="*/ 1181421 w 1310008"/>
                <a:gd name="connsiteY0" fmla="*/ 26987 h 276225"/>
                <a:gd name="connsiteX1" fmla="*/ 882971 w 1310008"/>
                <a:gd name="connsiteY1" fmla="*/ 12700 h 276225"/>
                <a:gd name="connsiteX2" fmla="*/ 701996 w 1310008"/>
                <a:gd name="connsiteY2" fmla="*/ 6350 h 276225"/>
                <a:gd name="connsiteX3" fmla="*/ 565471 w 1310008"/>
                <a:gd name="connsiteY3" fmla="*/ 0 h 276225"/>
                <a:gd name="connsiteX4" fmla="*/ 325758 w 1310008"/>
                <a:gd name="connsiteY4" fmla="*/ 3175 h 276225"/>
                <a:gd name="connsiteX5" fmla="*/ 232096 w 1310008"/>
                <a:gd name="connsiteY5" fmla="*/ 12700 h 276225"/>
                <a:gd name="connsiteX6" fmla="*/ 174946 w 1310008"/>
                <a:gd name="connsiteY6" fmla="*/ 20637 h 276225"/>
                <a:gd name="connsiteX7" fmla="*/ 87633 w 1310008"/>
                <a:gd name="connsiteY7" fmla="*/ 47625 h 276225"/>
                <a:gd name="connsiteX8" fmla="*/ 54296 w 1310008"/>
                <a:gd name="connsiteY8" fmla="*/ 65087 h 276225"/>
                <a:gd name="connsiteX9" fmla="*/ 17783 w 1310008"/>
                <a:gd name="connsiteY9" fmla="*/ 100012 h 276225"/>
                <a:gd name="connsiteX10" fmla="*/ 6671 w 1310008"/>
                <a:gd name="connsiteY10" fmla="*/ 115887 h 276225"/>
                <a:gd name="connsiteX11" fmla="*/ 1908 w 1310008"/>
                <a:gd name="connsiteY11" fmla="*/ 128587 h 276225"/>
                <a:gd name="connsiteX12" fmla="*/ 3496 w 1310008"/>
                <a:gd name="connsiteY12" fmla="*/ 163512 h 276225"/>
                <a:gd name="connsiteX13" fmla="*/ 35246 w 1310008"/>
                <a:gd name="connsiteY13" fmla="*/ 190500 h 276225"/>
                <a:gd name="connsiteX14" fmla="*/ 73346 w 1310008"/>
                <a:gd name="connsiteY14" fmla="*/ 209550 h 276225"/>
                <a:gd name="connsiteX15" fmla="*/ 89221 w 1310008"/>
                <a:gd name="connsiteY15" fmla="*/ 219075 h 276225"/>
                <a:gd name="connsiteX16" fmla="*/ 146371 w 1310008"/>
                <a:gd name="connsiteY16" fmla="*/ 234950 h 276225"/>
                <a:gd name="connsiteX17" fmla="*/ 187646 w 1310008"/>
                <a:gd name="connsiteY17" fmla="*/ 242887 h 276225"/>
                <a:gd name="connsiteX18" fmla="*/ 240033 w 1310008"/>
                <a:gd name="connsiteY18" fmla="*/ 249237 h 276225"/>
                <a:gd name="connsiteX19" fmla="*/ 284483 w 1310008"/>
                <a:gd name="connsiteY19" fmla="*/ 252412 h 276225"/>
                <a:gd name="connsiteX20" fmla="*/ 335283 w 1310008"/>
                <a:gd name="connsiteY20" fmla="*/ 257175 h 276225"/>
                <a:gd name="connsiteX21" fmla="*/ 403546 w 1310008"/>
                <a:gd name="connsiteY21" fmla="*/ 258762 h 276225"/>
                <a:gd name="connsiteX22" fmla="*/ 459108 w 1310008"/>
                <a:gd name="connsiteY22" fmla="*/ 260350 h 276225"/>
                <a:gd name="connsiteX23" fmla="*/ 578171 w 1310008"/>
                <a:gd name="connsiteY23" fmla="*/ 266700 h 276225"/>
                <a:gd name="connsiteX24" fmla="*/ 752796 w 1310008"/>
                <a:gd name="connsiteY24" fmla="*/ 276225 h 276225"/>
                <a:gd name="connsiteX25" fmla="*/ 905196 w 1310008"/>
                <a:gd name="connsiteY25" fmla="*/ 271462 h 276225"/>
                <a:gd name="connsiteX26" fmla="*/ 1017908 w 1310008"/>
                <a:gd name="connsiteY26" fmla="*/ 266700 h 276225"/>
                <a:gd name="connsiteX27" fmla="*/ 1105221 w 1310008"/>
                <a:gd name="connsiteY27" fmla="*/ 257175 h 276225"/>
                <a:gd name="connsiteX28" fmla="*/ 1168721 w 1310008"/>
                <a:gd name="connsiteY28" fmla="*/ 241300 h 276225"/>
                <a:gd name="connsiteX29" fmla="*/ 1211583 w 1310008"/>
                <a:gd name="connsiteY29" fmla="*/ 225425 h 276225"/>
                <a:gd name="connsiteX30" fmla="*/ 1240158 w 1310008"/>
                <a:gd name="connsiteY30" fmla="*/ 215900 h 276225"/>
                <a:gd name="connsiteX31" fmla="*/ 1259208 w 1310008"/>
                <a:gd name="connsiteY31" fmla="*/ 201612 h 276225"/>
                <a:gd name="connsiteX32" fmla="*/ 1300483 w 1310008"/>
                <a:gd name="connsiteY32" fmla="*/ 166687 h 276225"/>
                <a:gd name="connsiteX33" fmla="*/ 1310008 w 1310008"/>
                <a:gd name="connsiteY33" fmla="*/ 138112 h 276225"/>
                <a:gd name="connsiteX34" fmla="*/ 1306833 w 1310008"/>
                <a:gd name="connsiteY34" fmla="*/ 88900 h 276225"/>
                <a:gd name="connsiteX35" fmla="*/ 1302071 w 1310008"/>
                <a:gd name="connsiteY35" fmla="*/ 77787 h 276225"/>
                <a:gd name="connsiteX36" fmla="*/ 1283021 w 1310008"/>
                <a:gd name="connsiteY36" fmla="*/ 49212 h 276225"/>
                <a:gd name="connsiteX37" fmla="*/ 1260796 w 1310008"/>
                <a:gd name="connsiteY37" fmla="*/ 28575 h 276225"/>
                <a:gd name="connsiteX38" fmla="*/ 1256033 w 1310008"/>
                <a:gd name="connsiteY38" fmla="*/ 26987 h 276225"/>
                <a:gd name="connsiteX39" fmla="*/ 1181421 w 1310008"/>
                <a:gd name="connsiteY39" fmla="*/ 2698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10008" h="276225">
                  <a:moveTo>
                    <a:pt x="1181421" y="26987"/>
                  </a:moveTo>
                  <a:lnTo>
                    <a:pt x="882971" y="12700"/>
                  </a:lnTo>
                  <a:lnTo>
                    <a:pt x="701996" y="6350"/>
                  </a:lnTo>
                  <a:lnTo>
                    <a:pt x="565471" y="0"/>
                  </a:lnTo>
                  <a:cubicBezTo>
                    <a:pt x="485567" y="1058"/>
                    <a:pt x="405611" y="133"/>
                    <a:pt x="325758" y="3175"/>
                  </a:cubicBezTo>
                  <a:cubicBezTo>
                    <a:pt x="294399" y="4370"/>
                    <a:pt x="263269" y="9091"/>
                    <a:pt x="232096" y="12700"/>
                  </a:cubicBezTo>
                  <a:cubicBezTo>
                    <a:pt x="212991" y="14912"/>
                    <a:pt x="193816" y="16916"/>
                    <a:pt x="174946" y="20637"/>
                  </a:cubicBezTo>
                  <a:cubicBezTo>
                    <a:pt x="143128" y="26911"/>
                    <a:pt x="116405" y="34292"/>
                    <a:pt x="87633" y="47625"/>
                  </a:cubicBezTo>
                  <a:cubicBezTo>
                    <a:pt x="76251" y="52899"/>
                    <a:pt x="64867" y="58333"/>
                    <a:pt x="54296" y="65087"/>
                  </a:cubicBezTo>
                  <a:cubicBezTo>
                    <a:pt x="35373" y="77177"/>
                    <a:pt x="30045" y="83662"/>
                    <a:pt x="17783" y="100012"/>
                  </a:cubicBezTo>
                  <a:cubicBezTo>
                    <a:pt x="13908" y="105179"/>
                    <a:pt x="9808" y="110241"/>
                    <a:pt x="6671" y="115887"/>
                  </a:cubicBezTo>
                  <a:cubicBezTo>
                    <a:pt x="4475" y="119839"/>
                    <a:pt x="3496" y="124354"/>
                    <a:pt x="1908" y="128587"/>
                  </a:cubicBezTo>
                  <a:cubicBezTo>
                    <a:pt x="536" y="139569"/>
                    <a:pt x="-2287" y="153103"/>
                    <a:pt x="3496" y="163512"/>
                  </a:cubicBezTo>
                  <a:cubicBezTo>
                    <a:pt x="13080" y="180764"/>
                    <a:pt x="21856" y="182131"/>
                    <a:pt x="35246" y="190500"/>
                  </a:cubicBezTo>
                  <a:cubicBezTo>
                    <a:pt x="73558" y="214445"/>
                    <a:pt x="18959" y="183444"/>
                    <a:pt x="73346" y="209550"/>
                  </a:cubicBezTo>
                  <a:cubicBezTo>
                    <a:pt x="78909" y="212220"/>
                    <a:pt x="83562" y="216614"/>
                    <a:pt x="89221" y="219075"/>
                  </a:cubicBezTo>
                  <a:cubicBezTo>
                    <a:pt x="97840" y="222823"/>
                    <a:pt x="144907" y="234621"/>
                    <a:pt x="146371" y="234950"/>
                  </a:cubicBezTo>
                  <a:cubicBezTo>
                    <a:pt x="160041" y="238019"/>
                    <a:pt x="173796" y="240774"/>
                    <a:pt x="187646" y="242887"/>
                  </a:cubicBezTo>
                  <a:cubicBezTo>
                    <a:pt x="205035" y="245539"/>
                    <a:pt x="222527" y="247515"/>
                    <a:pt x="240033" y="249237"/>
                  </a:cubicBezTo>
                  <a:cubicBezTo>
                    <a:pt x="254816" y="250691"/>
                    <a:pt x="269680" y="251178"/>
                    <a:pt x="284483" y="252412"/>
                  </a:cubicBezTo>
                  <a:cubicBezTo>
                    <a:pt x="301432" y="253824"/>
                    <a:pt x="318300" y="256269"/>
                    <a:pt x="335283" y="257175"/>
                  </a:cubicBezTo>
                  <a:cubicBezTo>
                    <a:pt x="358011" y="258387"/>
                    <a:pt x="380793" y="258179"/>
                    <a:pt x="403546" y="258762"/>
                  </a:cubicBezTo>
                  <a:lnTo>
                    <a:pt x="459108" y="260350"/>
                  </a:lnTo>
                  <a:cubicBezTo>
                    <a:pt x="570999" y="270222"/>
                    <a:pt x="451412" y="260823"/>
                    <a:pt x="578171" y="266700"/>
                  </a:cubicBezTo>
                  <a:lnTo>
                    <a:pt x="752796" y="276225"/>
                  </a:lnTo>
                  <a:lnTo>
                    <a:pt x="905196" y="271462"/>
                  </a:lnTo>
                  <a:cubicBezTo>
                    <a:pt x="945086" y="270215"/>
                    <a:pt x="977577" y="269540"/>
                    <a:pt x="1017908" y="266700"/>
                  </a:cubicBezTo>
                  <a:cubicBezTo>
                    <a:pt x="1056418" y="263988"/>
                    <a:pt x="1069532" y="261830"/>
                    <a:pt x="1105221" y="257175"/>
                  </a:cubicBezTo>
                  <a:cubicBezTo>
                    <a:pt x="1199994" y="230097"/>
                    <a:pt x="1081413" y="263127"/>
                    <a:pt x="1168721" y="241300"/>
                  </a:cubicBezTo>
                  <a:cubicBezTo>
                    <a:pt x="1195017" y="234726"/>
                    <a:pt x="1185033" y="235381"/>
                    <a:pt x="1211583" y="225425"/>
                  </a:cubicBezTo>
                  <a:cubicBezTo>
                    <a:pt x="1220984" y="221900"/>
                    <a:pt x="1230633" y="219075"/>
                    <a:pt x="1240158" y="215900"/>
                  </a:cubicBezTo>
                  <a:cubicBezTo>
                    <a:pt x="1246508" y="211137"/>
                    <a:pt x="1252705" y="206164"/>
                    <a:pt x="1259208" y="201612"/>
                  </a:cubicBezTo>
                  <a:cubicBezTo>
                    <a:pt x="1280147" y="186954"/>
                    <a:pt x="1288490" y="186676"/>
                    <a:pt x="1300483" y="166687"/>
                  </a:cubicBezTo>
                  <a:cubicBezTo>
                    <a:pt x="1305607" y="158147"/>
                    <a:pt x="1307630" y="147623"/>
                    <a:pt x="1310008" y="138112"/>
                  </a:cubicBezTo>
                  <a:cubicBezTo>
                    <a:pt x="1308950" y="121708"/>
                    <a:pt x="1308977" y="105198"/>
                    <a:pt x="1306833" y="88900"/>
                  </a:cubicBezTo>
                  <a:cubicBezTo>
                    <a:pt x="1306307" y="84904"/>
                    <a:pt x="1303967" y="81343"/>
                    <a:pt x="1302071" y="77787"/>
                  </a:cubicBezTo>
                  <a:cubicBezTo>
                    <a:pt x="1299044" y="72112"/>
                    <a:pt x="1286212" y="53001"/>
                    <a:pt x="1283021" y="49212"/>
                  </a:cubicBezTo>
                  <a:cubicBezTo>
                    <a:pt x="1280063" y="45699"/>
                    <a:pt x="1267087" y="32507"/>
                    <a:pt x="1260796" y="28575"/>
                  </a:cubicBezTo>
                  <a:cubicBezTo>
                    <a:pt x="1259377" y="27688"/>
                    <a:pt x="1257705" y="27057"/>
                    <a:pt x="1256033" y="26987"/>
                  </a:cubicBezTo>
                  <a:cubicBezTo>
                    <a:pt x="1231707" y="25973"/>
                    <a:pt x="1207355" y="25400"/>
                    <a:pt x="1181421" y="26987"/>
                  </a:cubicBezTo>
                  <a:close/>
                </a:path>
              </a:pathLst>
            </a:cu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39" name="Group 3538">
              <a:extLst>
                <a:ext uri="{FF2B5EF4-FFF2-40B4-BE49-F238E27FC236}">
                  <a16:creationId xmlns:a16="http://schemas.microsoft.com/office/drawing/2014/main" id="{6F0D6A3E-586A-EA1A-73B2-798D51F52F23}"/>
                </a:ext>
              </a:extLst>
            </p:cNvPr>
            <p:cNvGrpSpPr/>
            <p:nvPr/>
          </p:nvGrpSpPr>
          <p:grpSpPr>
            <a:xfrm rot="18899644">
              <a:off x="9564989" y="1962653"/>
              <a:ext cx="801098" cy="1297985"/>
              <a:chOff x="9552252" y="4172540"/>
              <a:chExt cx="801098" cy="1297985"/>
            </a:xfrm>
          </p:grpSpPr>
          <p:grpSp>
            <p:nvGrpSpPr>
              <p:cNvPr id="3559" name="Group 3558">
                <a:extLst>
                  <a:ext uri="{FF2B5EF4-FFF2-40B4-BE49-F238E27FC236}">
                    <a16:creationId xmlns:a16="http://schemas.microsoft.com/office/drawing/2014/main" id="{1F18BE13-06C1-5685-2763-EC8109C653E4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561" name="Group 3560">
                  <a:extLst>
                    <a:ext uri="{FF2B5EF4-FFF2-40B4-BE49-F238E27FC236}">
                      <a16:creationId xmlns:a16="http://schemas.microsoft.com/office/drawing/2014/main" id="{9598C61E-FBA2-4455-BEDA-FCBB0AD19CD1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574" name="Rectangle: Rounded Corners 3573">
                    <a:extLst>
                      <a:ext uri="{FF2B5EF4-FFF2-40B4-BE49-F238E27FC236}">
                        <a16:creationId xmlns:a16="http://schemas.microsoft.com/office/drawing/2014/main" id="{E264A189-B89A-8A47-A622-5E09AC31948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Oval 3574">
                    <a:extLst>
                      <a:ext uri="{FF2B5EF4-FFF2-40B4-BE49-F238E27FC236}">
                        <a16:creationId xmlns:a16="http://schemas.microsoft.com/office/drawing/2014/main" id="{1FDF2CB6-9A87-708A-AFC2-CA52F13BD83E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6" name="Oval 3575">
                    <a:extLst>
                      <a:ext uri="{FF2B5EF4-FFF2-40B4-BE49-F238E27FC236}">
                        <a16:creationId xmlns:a16="http://schemas.microsoft.com/office/drawing/2014/main" id="{3348F835-534F-D46B-080B-C61E5210913C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2" name="Group 3561">
                  <a:extLst>
                    <a:ext uri="{FF2B5EF4-FFF2-40B4-BE49-F238E27FC236}">
                      <a16:creationId xmlns:a16="http://schemas.microsoft.com/office/drawing/2014/main" id="{151A4086-44DC-7053-2AAF-A6DAE2321C3E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69" name="Arc 3568">
                    <a:extLst>
                      <a:ext uri="{FF2B5EF4-FFF2-40B4-BE49-F238E27FC236}">
                        <a16:creationId xmlns:a16="http://schemas.microsoft.com/office/drawing/2014/main" id="{12687EE8-6A40-FAFC-032F-6F8B663A21DF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0" name="Arc 3569">
                    <a:extLst>
                      <a:ext uri="{FF2B5EF4-FFF2-40B4-BE49-F238E27FC236}">
                        <a16:creationId xmlns:a16="http://schemas.microsoft.com/office/drawing/2014/main" id="{C0BCE246-5704-3F82-81F6-782292AFE3D8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1" name="Arc 3570">
                    <a:extLst>
                      <a:ext uri="{FF2B5EF4-FFF2-40B4-BE49-F238E27FC236}">
                        <a16:creationId xmlns:a16="http://schemas.microsoft.com/office/drawing/2014/main" id="{327AD87E-ACC0-3D24-ED72-D09078D0E211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2" name="Arc 3571">
                    <a:extLst>
                      <a:ext uri="{FF2B5EF4-FFF2-40B4-BE49-F238E27FC236}">
                        <a16:creationId xmlns:a16="http://schemas.microsoft.com/office/drawing/2014/main" id="{5A27F9E3-EEE5-8C09-60B2-8C120CDC0708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3" name="Arc 3572">
                    <a:extLst>
                      <a:ext uri="{FF2B5EF4-FFF2-40B4-BE49-F238E27FC236}">
                        <a16:creationId xmlns:a16="http://schemas.microsoft.com/office/drawing/2014/main" id="{605B0BB9-0F5C-9F88-6F87-691825C6B389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3" name="Group 3562">
                  <a:extLst>
                    <a:ext uri="{FF2B5EF4-FFF2-40B4-BE49-F238E27FC236}">
                      <a16:creationId xmlns:a16="http://schemas.microsoft.com/office/drawing/2014/main" id="{6E85456C-77BD-16F0-1F98-B6F9F6B65317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64" name="Arc 3563">
                    <a:extLst>
                      <a:ext uri="{FF2B5EF4-FFF2-40B4-BE49-F238E27FC236}">
                        <a16:creationId xmlns:a16="http://schemas.microsoft.com/office/drawing/2014/main" id="{DF612F42-B8C1-D2DE-229E-E31FCEF355C4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5" name="Arc 3564">
                    <a:extLst>
                      <a:ext uri="{FF2B5EF4-FFF2-40B4-BE49-F238E27FC236}">
                        <a16:creationId xmlns:a16="http://schemas.microsoft.com/office/drawing/2014/main" id="{98BAA8B3-C79C-8ECC-BA81-58F328189ACE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6" name="Arc 3565">
                    <a:extLst>
                      <a:ext uri="{FF2B5EF4-FFF2-40B4-BE49-F238E27FC236}">
                        <a16:creationId xmlns:a16="http://schemas.microsoft.com/office/drawing/2014/main" id="{B2B0B40C-6BE3-F63A-359F-DF869E009427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7" name="Arc 3566">
                    <a:extLst>
                      <a:ext uri="{FF2B5EF4-FFF2-40B4-BE49-F238E27FC236}">
                        <a16:creationId xmlns:a16="http://schemas.microsoft.com/office/drawing/2014/main" id="{A93D7026-71A3-BA6F-D8FF-2B9CFF37BD6C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8" name="Arc 3567">
                    <a:extLst>
                      <a:ext uri="{FF2B5EF4-FFF2-40B4-BE49-F238E27FC236}">
                        <a16:creationId xmlns:a16="http://schemas.microsoft.com/office/drawing/2014/main" id="{955BAA33-13AE-C38C-A7A9-A79CBD622D9E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5E09F861-FF1B-98D2-ED8B-0D8DE664D486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40" name="Group 3539">
              <a:extLst>
                <a:ext uri="{FF2B5EF4-FFF2-40B4-BE49-F238E27FC236}">
                  <a16:creationId xmlns:a16="http://schemas.microsoft.com/office/drawing/2014/main" id="{425BA6A8-71F3-1EE8-8A6C-21B2D357A0DA}"/>
                </a:ext>
              </a:extLst>
            </p:cNvPr>
            <p:cNvGrpSpPr/>
            <p:nvPr/>
          </p:nvGrpSpPr>
          <p:grpSpPr>
            <a:xfrm rot="13357990">
              <a:off x="9958999" y="3125505"/>
              <a:ext cx="801098" cy="1297985"/>
              <a:chOff x="9552252" y="4172540"/>
              <a:chExt cx="801098" cy="1297985"/>
            </a:xfrm>
          </p:grpSpPr>
          <p:grpSp>
            <p:nvGrpSpPr>
              <p:cNvPr id="3541" name="Group 3540">
                <a:extLst>
                  <a:ext uri="{FF2B5EF4-FFF2-40B4-BE49-F238E27FC236}">
                    <a16:creationId xmlns:a16="http://schemas.microsoft.com/office/drawing/2014/main" id="{C20871E9-36B4-D67A-B435-998309410AC4}"/>
                  </a:ext>
                </a:extLst>
              </p:cNvPr>
              <p:cNvGrpSpPr/>
              <p:nvPr/>
            </p:nvGrpSpPr>
            <p:grpSpPr>
              <a:xfrm rot="13554964">
                <a:off x="9328262" y="4396530"/>
                <a:ext cx="1249077" cy="801098"/>
                <a:chOff x="9886523" y="2538134"/>
                <a:chExt cx="1249077" cy="801098"/>
              </a:xfrm>
            </p:grpSpPr>
            <p:grpSp>
              <p:nvGrpSpPr>
                <p:cNvPr id="3543" name="Group 3542">
                  <a:extLst>
                    <a:ext uri="{FF2B5EF4-FFF2-40B4-BE49-F238E27FC236}">
                      <a16:creationId xmlns:a16="http://schemas.microsoft.com/office/drawing/2014/main" id="{1328C9F1-0594-768F-E4D9-57296BC5D719}"/>
                    </a:ext>
                  </a:extLst>
                </p:cNvPr>
                <p:cNvGrpSpPr/>
                <p:nvPr/>
              </p:nvGrpSpPr>
              <p:grpSpPr>
                <a:xfrm rot="12665757">
                  <a:off x="9886523" y="2694242"/>
                  <a:ext cx="1219194" cy="321197"/>
                  <a:chOff x="8507503" y="4359347"/>
                  <a:chExt cx="1372127" cy="264060"/>
                </a:xfrm>
              </p:grpSpPr>
              <p:sp>
                <p:nvSpPr>
                  <p:cNvPr id="3556" name="Rectangle: Rounded Corners 3555">
                    <a:extLst>
                      <a:ext uri="{FF2B5EF4-FFF2-40B4-BE49-F238E27FC236}">
                        <a16:creationId xmlns:a16="http://schemas.microsoft.com/office/drawing/2014/main" id="{32071E36-E13E-08E8-F9E0-533293DAEA5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86407" y="3968618"/>
                    <a:ext cx="262270" cy="10473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7" name="Oval 3556">
                    <a:extLst>
                      <a:ext uri="{FF2B5EF4-FFF2-40B4-BE49-F238E27FC236}">
                        <a16:creationId xmlns:a16="http://schemas.microsoft.com/office/drawing/2014/main" id="{1209632B-4F7C-3B7C-0F39-AB7ABE7FAC10}"/>
                      </a:ext>
                    </a:extLst>
                  </p:cNvPr>
                  <p:cNvSpPr/>
                  <p:nvPr/>
                </p:nvSpPr>
                <p:spPr>
                  <a:xfrm>
                    <a:off x="9488937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8" name="Oval 3557">
                    <a:extLst>
                      <a:ext uri="{FF2B5EF4-FFF2-40B4-BE49-F238E27FC236}">
                        <a16:creationId xmlns:a16="http://schemas.microsoft.com/office/drawing/2014/main" id="{65C6EDEF-227D-D99A-1135-84BC3BB8F6B6}"/>
                      </a:ext>
                    </a:extLst>
                  </p:cNvPr>
                  <p:cNvSpPr/>
                  <p:nvPr/>
                </p:nvSpPr>
                <p:spPr>
                  <a:xfrm>
                    <a:off x="8507503" y="4359347"/>
                    <a:ext cx="390693" cy="26227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4" name="Group 3543">
                  <a:extLst>
                    <a:ext uri="{FF2B5EF4-FFF2-40B4-BE49-F238E27FC236}">
                      <a16:creationId xmlns:a16="http://schemas.microsoft.com/office/drawing/2014/main" id="{D4113C83-F0DB-E06A-70C3-CA6C0C50AC79}"/>
                    </a:ext>
                  </a:extLst>
                </p:cNvPr>
                <p:cNvGrpSpPr/>
                <p:nvPr/>
              </p:nvGrpSpPr>
              <p:grpSpPr>
                <a:xfrm rot="15687124">
                  <a:off x="10086544" y="2470224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51" name="Arc 3550">
                    <a:extLst>
                      <a:ext uri="{FF2B5EF4-FFF2-40B4-BE49-F238E27FC236}">
                        <a16:creationId xmlns:a16="http://schemas.microsoft.com/office/drawing/2014/main" id="{AE0ABAD9-05A4-A9C4-346F-DED9F607C833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2" name="Arc 3551">
                    <a:extLst>
                      <a:ext uri="{FF2B5EF4-FFF2-40B4-BE49-F238E27FC236}">
                        <a16:creationId xmlns:a16="http://schemas.microsoft.com/office/drawing/2014/main" id="{F36D055D-B37F-7AEA-7247-3872D5673E2F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3" name="Arc 3552">
                    <a:extLst>
                      <a:ext uri="{FF2B5EF4-FFF2-40B4-BE49-F238E27FC236}">
                        <a16:creationId xmlns:a16="http://schemas.microsoft.com/office/drawing/2014/main" id="{94985E9B-64A2-6138-45A2-E9FCA3DAD805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4" name="Arc 3553">
                    <a:extLst>
                      <a:ext uri="{FF2B5EF4-FFF2-40B4-BE49-F238E27FC236}">
                        <a16:creationId xmlns:a16="http://schemas.microsoft.com/office/drawing/2014/main" id="{501C403A-EAD7-F26D-8E98-22A7134831B1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5" name="Arc 3554">
                    <a:extLst>
                      <a:ext uri="{FF2B5EF4-FFF2-40B4-BE49-F238E27FC236}">
                        <a16:creationId xmlns:a16="http://schemas.microsoft.com/office/drawing/2014/main" id="{2183BFDB-501A-6F22-C61C-45D5839AC6C4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5" name="Group 3544">
                  <a:extLst>
                    <a:ext uri="{FF2B5EF4-FFF2-40B4-BE49-F238E27FC236}">
                      <a16:creationId xmlns:a16="http://schemas.microsoft.com/office/drawing/2014/main" id="{1BF9EEAD-DB61-82C8-0D38-3ED0DA5EE5F9}"/>
                    </a:ext>
                  </a:extLst>
                </p:cNvPr>
                <p:cNvGrpSpPr/>
                <p:nvPr/>
              </p:nvGrpSpPr>
              <p:grpSpPr>
                <a:xfrm rot="15687124">
                  <a:off x="10539080" y="2742713"/>
                  <a:ext cx="528609" cy="664430"/>
                  <a:chOff x="6165097" y="3760421"/>
                  <a:chExt cx="528609" cy="664430"/>
                </a:xfrm>
              </p:grpSpPr>
              <p:sp>
                <p:nvSpPr>
                  <p:cNvPr id="3546" name="Arc 3545">
                    <a:extLst>
                      <a:ext uri="{FF2B5EF4-FFF2-40B4-BE49-F238E27FC236}">
                        <a16:creationId xmlns:a16="http://schemas.microsoft.com/office/drawing/2014/main" id="{E62671DC-AAD1-0120-810E-08F9F168FEB8}"/>
                      </a:ext>
                    </a:extLst>
                  </p:cNvPr>
                  <p:cNvSpPr/>
                  <p:nvPr/>
                </p:nvSpPr>
                <p:spPr>
                  <a:xfrm>
                    <a:off x="6426200" y="3760421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7" name="Arc 3546">
                    <a:extLst>
                      <a:ext uri="{FF2B5EF4-FFF2-40B4-BE49-F238E27FC236}">
                        <a16:creationId xmlns:a16="http://schemas.microsoft.com/office/drawing/2014/main" id="{DF65AB44-9F29-87D8-2196-CB8823B72975}"/>
                      </a:ext>
                    </a:extLst>
                  </p:cNvPr>
                  <p:cNvSpPr/>
                  <p:nvPr/>
                </p:nvSpPr>
                <p:spPr>
                  <a:xfrm>
                    <a:off x="6287313" y="3938313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8" name="Arc 3547">
                    <a:extLst>
                      <a:ext uri="{FF2B5EF4-FFF2-40B4-BE49-F238E27FC236}">
                        <a16:creationId xmlns:a16="http://schemas.microsoft.com/office/drawing/2014/main" id="{14146DA1-B524-3AE6-6110-9EF38FEEFD4F}"/>
                      </a:ext>
                    </a:extLst>
                  </p:cNvPr>
                  <p:cNvSpPr/>
                  <p:nvPr/>
                </p:nvSpPr>
                <p:spPr>
                  <a:xfrm>
                    <a:off x="6229021" y="4027259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9" name="Arc 3548">
                    <a:extLst>
                      <a:ext uri="{FF2B5EF4-FFF2-40B4-BE49-F238E27FC236}">
                        <a16:creationId xmlns:a16="http://schemas.microsoft.com/office/drawing/2014/main" id="{1FD86047-B1CB-E2B1-976A-A7389CCFE445}"/>
                      </a:ext>
                    </a:extLst>
                  </p:cNvPr>
                  <p:cNvSpPr/>
                  <p:nvPr/>
                </p:nvSpPr>
                <p:spPr>
                  <a:xfrm>
                    <a:off x="6165097" y="4095872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0" name="Arc 3549">
                    <a:extLst>
                      <a:ext uri="{FF2B5EF4-FFF2-40B4-BE49-F238E27FC236}">
                        <a16:creationId xmlns:a16="http://schemas.microsoft.com/office/drawing/2014/main" id="{B26EBD18-6B9E-22A9-C3A4-9FFD78F77B9F}"/>
                      </a:ext>
                    </a:extLst>
                  </p:cNvPr>
                  <p:cNvSpPr/>
                  <p:nvPr/>
                </p:nvSpPr>
                <p:spPr>
                  <a:xfrm>
                    <a:off x="6352426" y="3849367"/>
                    <a:ext cx="267506" cy="328979"/>
                  </a:xfrm>
                  <a:prstGeom prst="arc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EA6B5CEC-A909-3C33-8C3E-537B5186C64C}"/>
                  </a:ext>
                </a:extLst>
              </p:cNvPr>
              <p:cNvSpPr/>
              <p:nvPr/>
            </p:nvSpPr>
            <p:spPr>
              <a:xfrm>
                <a:off x="9644811" y="4271963"/>
                <a:ext cx="518364" cy="1198562"/>
              </a:xfrm>
              <a:custGeom>
                <a:avLst/>
                <a:gdLst>
                  <a:gd name="connsiteX0" fmla="*/ 839 w 513602"/>
                  <a:gd name="connsiteY0" fmla="*/ 155575 h 1198562"/>
                  <a:gd name="connsiteX1" fmla="*/ 2427 w 513602"/>
                  <a:gd name="connsiteY1" fmla="*/ 163512 h 1198562"/>
                  <a:gd name="connsiteX2" fmla="*/ 4014 w 513602"/>
                  <a:gd name="connsiteY2" fmla="*/ 176212 h 1198562"/>
                  <a:gd name="connsiteX3" fmla="*/ 5602 w 513602"/>
                  <a:gd name="connsiteY3" fmla="*/ 187325 h 1198562"/>
                  <a:gd name="connsiteX4" fmla="*/ 7189 w 513602"/>
                  <a:gd name="connsiteY4" fmla="*/ 200025 h 1198562"/>
                  <a:gd name="connsiteX5" fmla="*/ 8777 w 513602"/>
                  <a:gd name="connsiteY5" fmla="*/ 207962 h 1198562"/>
                  <a:gd name="connsiteX6" fmla="*/ 11952 w 513602"/>
                  <a:gd name="connsiteY6" fmla="*/ 234950 h 1198562"/>
                  <a:gd name="connsiteX7" fmla="*/ 13539 w 513602"/>
                  <a:gd name="connsiteY7" fmla="*/ 247650 h 1198562"/>
                  <a:gd name="connsiteX8" fmla="*/ 15127 w 513602"/>
                  <a:gd name="connsiteY8" fmla="*/ 252412 h 1198562"/>
                  <a:gd name="connsiteX9" fmla="*/ 16714 w 513602"/>
                  <a:gd name="connsiteY9" fmla="*/ 258762 h 1198562"/>
                  <a:gd name="connsiteX10" fmla="*/ 21477 w 513602"/>
                  <a:gd name="connsiteY10" fmla="*/ 274637 h 1198562"/>
                  <a:gd name="connsiteX11" fmla="*/ 23064 w 513602"/>
                  <a:gd name="connsiteY11" fmla="*/ 287337 h 1198562"/>
                  <a:gd name="connsiteX12" fmla="*/ 27827 w 513602"/>
                  <a:gd name="connsiteY12" fmla="*/ 298450 h 1198562"/>
                  <a:gd name="connsiteX13" fmla="*/ 34177 w 513602"/>
                  <a:gd name="connsiteY13" fmla="*/ 323850 h 1198562"/>
                  <a:gd name="connsiteX14" fmla="*/ 37352 w 513602"/>
                  <a:gd name="connsiteY14" fmla="*/ 331787 h 1198562"/>
                  <a:gd name="connsiteX15" fmla="*/ 40527 w 513602"/>
                  <a:gd name="connsiteY15" fmla="*/ 336550 h 1198562"/>
                  <a:gd name="connsiteX16" fmla="*/ 42114 w 513602"/>
                  <a:gd name="connsiteY16" fmla="*/ 349250 h 1198562"/>
                  <a:gd name="connsiteX17" fmla="*/ 43702 w 513602"/>
                  <a:gd name="connsiteY17" fmla="*/ 354012 h 1198562"/>
                  <a:gd name="connsiteX18" fmla="*/ 46877 w 513602"/>
                  <a:gd name="connsiteY18" fmla="*/ 366712 h 1198562"/>
                  <a:gd name="connsiteX19" fmla="*/ 48464 w 513602"/>
                  <a:gd name="connsiteY19" fmla="*/ 373062 h 1198562"/>
                  <a:gd name="connsiteX20" fmla="*/ 50052 w 513602"/>
                  <a:gd name="connsiteY20" fmla="*/ 377825 h 1198562"/>
                  <a:gd name="connsiteX21" fmla="*/ 54814 w 513602"/>
                  <a:gd name="connsiteY21" fmla="*/ 398462 h 1198562"/>
                  <a:gd name="connsiteX22" fmla="*/ 59577 w 513602"/>
                  <a:gd name="connsiteY22" fmla="*/ 415925 h 1198562"/>
                  <a:gd name="connsiteX23" fmla="*/ 62752 w 513602"/>
                  <a:gd name="connsiteY23" fmla="*/ 430212 h 1198562"/>
                  <a:gd name="connsiteX24" fmla="*/ 64339 w 513602"/>
                  <a:gd name="connsiteY24" fmla="*/ 438150 h 1198562"/>
                  <a:gd name="connsiteX25" fmla="*/ 65927 w 513602"/>
                  <a:gd name="connsiteY25" fmla="*/ 442912 h 1198562"/>
                  <a:gd name="connsiteX26" fmla="*/ 67514 w 513602"/>
                  <a:gd name="connsiteY26" fmla="*/ 450850 h 1198562"/>
                  <a:gd name="connsiteX27" fmla="*/ 69102 w 513602"/>
                  <a:gd name="connsiteY27" fmla="*/ 457200 h 1198562"/>
                  <a:gd name="connsiteX28" fmla="*/ 70689 w 513602"/>
                  <a:gd name="connsiteY28" fmla="*/ 465137 h 1198562"/>
                  <a:gd name="connsiteX29" fmla="*/ 72277 w 513602"/>
                  <a:gd name="connsiteY29" fmla="*/ 469900 h 1198562"/>
                  <a:gd name="connsiteX30" fmla="*/ 73864 w 513602"/>
                  <a:gd name="connsiteY30" fmla="*/ 476250 h 1198562"/>
                  <a:gd name="connsiteX31" fmla="*/ 75452 w 513602"/>
                  <a:gd name="connsiteY31" fmla="*/ 484187 h 1198562"/>
                  <a:gd name="connsiteX32" fmla="*/ 78627 w 513602"/>
                  <a:gd name="connsiteY32" fmla="*/ 493712 h 1198562"/>
                  <a:gd name="connsiteX33" fmla="*/ 80214 w 513602"/>
                  <a:gd name="connsiteY33" fmla="*/ 506412 h 1198562"/>
                  <a:gd name="connsiteX34" fmla="*/ 83389 w 513602"/>
                  <a:gd name="connsiteY34" fmla="*/ 517525 h 1198562"/>
                  <a:gd name="connsiteX35" fmla="*/ 84977 w 513602"/>
                  <a:gd name="connsiteY35" fmla="*/ 525462 h 1198562"/>
                  <a:gd name="connsiteX36" fmla="*/ 86564 w 513602"/>
                  <a:gd name="connsiteY36" fmla="*/ 531812 h 1198562"/>
                  <a:gd name="connsiteX37" fmla="*/ 88152 w 513602"/>
                  <a:gd name="connsiteY37" fmla="*/ 542925 h 1198562"/>
                  <a:gd name="connsiteX38" fmla="*/ 89739 w 513602"/>
                  <a:gd name="connsiteY38" fmla="*/ 555625 h 1198562"/>
                  <a:gd name="connsiteX39" fmla="*/ 92914 w 513602"/>
                  <a:gd name="connsiteY39" fmla="*/ 568325 h 1198562"/>
                  <a:gd name="connsiteX40" fmla="*/ 96089 w 513602"/>
                  <a:gd name="connsiteY40" fmla="*/ 587375 h 1198562"/>
                  <a:gd name="connsiteX41" fmla="*/ 99264 w 513602"/>
                  <a:gd name="connsiteY41" fmla="*/ 614362 h 1198562"/>
                  <a:gd name="connsiteX42" fmla="*/ 102439 w 513602"/>
                  <a:gd name="connsiteY42" fmla="*/ 620712 h 1198562"/>
                  <a:gd name="connsiteX43" fmla="*/ 107202 w 513602"/>
                  <a:gd name="connsiteY43" fmla="*/ 639762 h 1198562"/>
                  <a:gd name="connsiteX44" fmla="*/ 108789 w 513602"/>
                  <a:gd name="connsiteY44" fmla="*/ 650875 h 1198562"/>
                  <a:gd name="connsiteX45" fmla="*/ 111964 w 513602"/>
                  <a:gd name="connsiteY45" fmla="*/ 661987 h 1198562"/>
                  <a:gd name="connsiteX46" fmla="*/ 113552 w 513602"/>
                  <a:gd name="connsiteY46" fmla="*/ 668337 h 1198562"/>
                  <a:gd name="connsiteX47" fmla="*/ 115139 w 513602"/>
                  <a:gd name="connsiteY47" fmla="*/ 681037 h 1198562"/>
                  <a:gd name="connsiteX48" fmla="*/ 116727 w 513602"/>
                  <a:gd name="connsiteY48" fmla="*/ 696912 h 1198562"/>
                  <a:gd name="connsiteX49" fmla="*/ 118314 w 513602"/>
                  <a:gd name="connsiteY49" fmla="*/ 706437 h 1198562"/>
                  <a:gd name="connsiteX50" fmla="*/ 121489 w 513602"/>
                  <a:gd name="connsiteY50" fmla="*/ 760412 h 1198562"/>
                  <a:gd name="connsiteX51" fmla="*/ 123077 w 513602"/>
                  <a:gd name="connsiteY51" fmla="*/ 774700 h 1198562"/>
                  <a:gd name="connsiteX52" fmla="*/ 127839 w 513602"/>
                  <a:gd name="connsiteY52" fmla="*/ 787400 h 1198562"/>
                  <a:gd name="connsiteX53" fmla="*/ 132602 w 513602"/>
                  <a:gd name="connsiteY53" fmla="*/ 806450 h 1198562"/>
                  <a:gd name="connsiteX54" fmla="*/ 138952 w 513602"/>
                  <a:gd name="connsiteY54" fmla="*/ 812800 h 1198562"/>
                  <a:gd name="connsiteX55" fmla="*/ 142127 w 513602"/>
                  <a:gd name="connsiteY55" fmla="*/ 827087 h 1198562"/>
                  <a:gd name="connsiteX56" fmla="*/ 148477 w 513602"/>
                  <a:gd name="connsiteY56" fmla="*/ 844550 h 1198562"/>
                  <a:gd name="connsiteX57" fmla="*/ 150064 w 513602"/>
                  <a:gd name="connsiteY57" fmla="*/ 850900 h 1198562"/>
                  <a:gd name="connsiteX58" fmla="*/ 153239 w 513602"/>
                  <a:gd name="connsiteY58" fmla="*/ 857250 h 1198562"/>
                  <a:gd name="connsiteX59" fmla="*/ 154827 w 513602"/>
                  <a:gd name="connsiteY59" fmla="*/ 862012 h 1198562"/>
                  <a:gd name="connsiteX60" fmla="*/ 161177 w 513602"/>
                  <a:gd name="connsiteY60" fmla="*/ 877887 h 1198562"/>
                  <a:gd name="connsiteX61" fmla="*/ 165939 w 513602"/>
                  <a:gd name="connsiteY61" fmla="*/ 887412 h 1198562"/>
                  <a:gd name="connsiteX62" fmla="*/ 169114 w 513602"/>
                  <a:gd name="connsiteY62" fmla="*/ 904875 h 1198562"/>
                  <a:gd name="connsiteX63" fmla="*/ 172289 w 513602"/>
                  <a:gd name="connsiteY63" fmla="*/ 920750 h 1198562"/>
                  <a:gd name="connsiteX64" fmla="*/ 173877 w 513602"/>
                  <a:gd name="connsiteY64" fmla="*/ 928687 h 1198562"/>
                  <a:gd name="connsiteX65" fmla="*/ 175464 w 513602"/>
                  <a:gd name="connsiteY65" fmla="*/ 942975 h 1198562"/>
                  <a:gd name="connsiteX66" fmla="*/ 178639 w 513602"/>
                  <a:gd name="connsiteY66" fmla="*/ 974725 h 1198562"/>
                  <a:gd name="connsiteX67" fmla="*/ 181814 w 513602"/>
                  <a:gd name="connsiteY67" fmla="*/ 998537 h 1198562"/>
                  <a:gd name="connsiteX68" fmla="*/ 186577 w 513602"/>
                  <a:gd name="connsiteY68" fmla="*/ 1012825 h 1198562"/>
                  <a:gd name="connsiteX69" fmla="*/ 189752 w 513602"/>
                  <a:gd name="connsiteY69" fmla="*/ 1027112 h 1198562"/>
                  <a:gd name="connsiteX70" fmla="*/ 191339 w 513602"/>
                  <a:gd name="connsiteY70" fmla="*/ 1035050 h 1198562"/>
                  <a:gd name="connsiteX71" fmla="*/ 194514 w 513602"/>
                  <a:gd name="connsiteY71" fmla="*/ 1039812 h 1198562"/>
                  <a:gd name="connsiteX72" fmla="*/ 196102 w 513602"/>
                  <a:gd name="connsiteY72" fmla="*/ 1046162 h 1198562"/>
                  <a:gd name="connsiteX73" fmla="*/ 197689 w 513602"/>
                  <a:gd name="connsiteY73" fmla="*/ 1058862 h 1198562"/>
                  <a:gd name="connsiteX74" fmla="*/ 202452 w 513602"/>
                  <a:gd name="connsiteY74" fmla="*/ 1073150 h 1198562"/>
                  <a:gd name="connsiteX75" fmla="*/ 205627 w 513602"/>
                  <a:gd name="connsiteY75" fmla="*/ 1084262 h 1198562"/>
                  <a:gd name="connsiteX76" fmla="*/ 210389 w 513602"/>
                  <a:gd name="connsiteY76" fmla="*/ 1092200 h 1198562"/>
                  <a:gd name="connsiteX77" fmla="*/ 216739 w 513602"/>
                  <a:gd name="connsiteY77" fmla="*/ 1103312 h 1198562"/>
                  <a:gd name="connsiteX78" fmla="*/ 221502 w 513602"/>
                  <a:gd name="connsiteY78" fmla="*/ 1108075 h 1198562"/>
                  <a:gd name="connsiteX79" fmla="*/ 232614 w 513602"/>
                  <a:gd name="connsiteY79" fmla="*/ 1123950 h 1198562"/>
                  <a:gd name="connsiteX80" fmla="*/ 235789 w 513602"/>
                  <a:gd name="connsiteY80" fmla="*/ 1130300 h 1198562"/>
                  <a:gd name="connsiteX81" fmla="*/ 246902 w 513602"/>
                  <a:gd name="connsiteY81" fmla="*/ 1141412 h 1198562"/>
                  <a:gd name="connsiteX82" fmla="*/ 259602 w 513602"/>
                  <a:gd name="connsiteY82" fmla="*/ 1152525 h 1198562"/>
                  <a:gd name="connsiteX83" fmla="*/ 265952 w 513602"/>
                  <a:gd name="connsiteY83" fmla="*/ 1154112 h 1198562"/>
                  <a:gd name="connsiteX84" fmla="*/ 270714 w 513602"/>
                  <a:gd name="connsiteY84" fmla="*/ 1158875 h 1198562"/>
                  <a:gd name="connsiteX85" fmla="*/ 277064 w 513602"/>
                  <a:gd name="connsiteY85" fmla="*/ 1162050 h 1198562"/>
                  <a:gd name="connsiteX86" fmla="*/ 286589 w 513602"/>
                  <a:gd name="connsiteY86" fmla="*/ 1166812 h 1198562"/>
                  <a:gd name="connsiteX87" fmla="*/ 292939 w 513602"/>
                  <a:gd name="connsiteY87" fmla="*/ 1171575 h 1198562"/>
                  <a:gd name="connsiteX88" fmla="*/ 313577 w 513602"/>
                  <a:gd name="connsiteY88" fmla="*/ 1181100 h 1198562"/>
                  <a:gd name="connsiteX89" fmla="*/ 318339 w 513602"/>
                  <a:gd name="connsiteY89" fmla="*/ 1182687 h 1198562"/>
                  <a:gd name="connsiteX90" fmla="*/ 324689 w 513602"/>
                  <a:gd name="connsiteY90" fmla="*/ 1185862 h 1198562"/>
                  <a:gd name="connsiteX91" fmla="*/ 331039 w 513602"/>
                  <a:gd name="connsiteY91" fmla="*/ 1190625 h 1198562"/>
                  <a:gd name="connsiteX92" fmla="*/ 345327 w 513602"/>
                  <a:gd name="connsiteY92" fmla="*/ 1195387 h 1198562"/>
                  <a:gd name="connsiteX93" fmla="*/ 354852 w 513602"/>
                  <a:gd name="connsiteY93" fmla="*/ 1198562 h 1198562"/>
                  <a:gd name="connsiteX94" fmla="*/ 392952 w 513602"/>
                  <a:gd name="connsiteY94" fmla="*/ 1196975 h 1198562"/>
                  <a:gd name="connsiteX95" fmla="*/ 405652 w 513602"/>
                  <a:gd name="connsiteY95" fmla="*/ 1193800 h 1198562"/>
                  <a:gd name="connsiteX96" fmla="*/ 413589 w 513602"/>
                  <a:gd name="connsiteY96" fmla="*/ 1192212 h 1198562"/>
                  <a:gd name="connsiteX97" fmla="*/ 419939 w 513602"/>
                  <a:gd name="connsiteY97" fmla="*/ 1189037 h 1198562"/>
                  <a:gd name="connsiteX98" fmla="*/ 427877 w 513602"/>
                  <a:gd name="connsiteY98" fmla="*/ 1184275 h 1198562"/>
                  <a:gd name="connsiteX99" fmla="*/ 445339 w 513602"/>
                  <a:gd name="connsiteY99" fmla="*/ 1177925 h 1198562"/>
                  <a:gd name="connsiteX100" fmla="*/ 450102 w 513602"/>
                  <a:gd name="connsiteY100" fmla="*/ 1174750 h 1198562"/>
                  <a:gd name="connsiteX101" fmla="*/ 458039 w 513602"/>
                  <a:gd name="connsiteY101" fmla="*/ 1171575 h 1198562"/>
                  <a:gd name="connsiteX102" fmla="*/ 475502 w 513602"/>
                  <a:gd name="connsiteY102" fmla="*/ 1152525 h 1198562"/>
                  <a:gd name="connsiteX103" fmla="*/ 478677 w 513602"/>
                  <a:gd name="connsiteY103" fmla="*/ 1146175 h 1198562"/>
                  <a:gd name="connsiteX104" fmla="*/ 480264 w 513602"/>
                  <a:gd name="connsiteY104" fmla="*/ 1141412 h 1198562"/>
                  <a:gd name="connsiteX105" fmla="*/ 492964 w 513602"/>
                  <a:gd name="connsiteY105" fmla="*/ 1128712 h 1198562"/>
                  <a:gd name="connsiteX106" fmla="*/ 502489 w 513602"/>
                  <a:gd name="connsiteY106" fmla="*/ 1116012 h 1198562"/>
                  <a:gd name="connsiteX107" fmla="*/ 504077 w 513602"/>
                  <a:gd name="connsiteY107" fmla="*/ 1111250 h 1198562"/>
                  <a:gd name="connsiteX108" fmla="*/ 508839 w 513602"/>
                  <a:gd name="connsiteY108" fmla="*/ 1104900 h 1198562"/>
                  <a:gd name="connsiteX109" fmla="*/ 513602 w 513602"/>
                  <a:gd name="connsiteY109" fmla="*/ 1081087 h 1198562"/>
                  <a:gd name="connsiteX110" fmla="*/ 512014 w 513602"/>
                  <a:gd name="connsiteY110" fmla="*/ 1014412 h 1198562"/>
                  <a:gd name="connsiteX111" fmla="*/ 510427 w 513602"/>
                  <a:gd name="connsiteY111" fmla="*/ 1008062 h 1198562"/>
                  <a:gd name="connsiteX112" fmla="*/ 505664 w 513602"/>
                  <a:gd name="connsiteY112" fmla="*/ 1001712 h 1198562"/>
                  <a:gd name="connsiteX113" fmla="*/ 502489 w 513602"/>
                  <a:gd name="connsiteY113" fmla="*/ 989012 h 1198562"/>
                  <a:gd name="connsiteX114" fmla="*/ 499314 w 513602"/>
                  <a:gd name="connsiteY114" fmla="*/ 982662 h 1198562"/>
                  <a:gd name="connsiteX115" fmla="*/ 494552 w 513602"/>
                  <a:gd name="connsiteY115" fmla="*/ 968375 h 1198562"/>
                  <a:gd name="connsiteX116" fmla="*/ 491377 w 513602"/>
                  <a:gd name="connsiteY116" fmla="*/ 957262 h 1198562"/>
                  <a:gd name="connsiteX117" fmla="*/ 488202 w 513602"/>
                  <a:gd name="connsiteY117" fmla="*/ 952500 h 1198562"/>
                  <a:gd name="connsiteX118" fmla="*/ 485027 w 513602"/>
                  <a:gd name="connsiteY118" fmla="*/ 941387 h 1198562"/>
                  <a:gd name="connsiteX119" fmla="*/ 483439 w 513602"/>
                  <a:gd name="connsiteY119" fmla="*/ 935037 h 1198562"/>
                  <a:gd name="connsiteX120" fmla="*/ 478677 w 513602"/>
                  <a:gd name="connsiteY120" fmla="*/ 920750 h 1198562"/>
                  <a:gd name="connsiteX121" fmla="*/ 477089 w 513602"/>
                  <a:gd name="connsiteY121" fmla="*/ 911225 h 1198562"/>
                  <a:gd name="connsiteX122" fmla="*/ 475502 w 513602"/>
                  <a:gd name="connsiteY122" fmla="*/ 893762 h 1198562"/>
                  <a:gd name="connsiteX123" fmla="*/ 470739 w 513602"/>
                  <a:gd name="connsiteY123" fmla="*/ 876300 h 1198562"/>
                  <a:gd name="connsiteX124" fmla="*/ 469152 w 513602"/>
                  <a:gd name="connsiteY124" fmla="*/ 866775 h 1198562"/>
                  <a:gd name="connsiteX125" fmla="*/ 467564 w 513602"/>
                  <a:gd name="connsiteY125" fmla="*/ 862012 h 1198562"/>
                  <a:gd name="connsiteX126" fmla="*/ 465977 w 513602"/>
                  <a:gd name="connsiteY126" fmla="*/ 849312 h 1198562"/>
                  <a:gd name="connsiteX127" fmla="*/ 464389 w 513602"/>
                  <a:gd name="connsiteY127" fmla="*/ 842962 h 1198562"/>
                  <a:gd name="connsiteX128" fmla="*/ 462802 w 513602"/>
                  <a:gd name="connsiteY128" fmla="*/ 835025 h 1198562"/>
                  <a:gd name="connsiteX129" fmla="*/ 459627 w 513602"/>
                  <a:gd name="connsiteY129" fmla="*/ 825500 h 1198562"/>
                  <a:gd name="connsiteX130" fmla="*/ 456452 w 513602"/>
                  <a:gd name="connsiteY130" fmla="*/ 812800 h 1198562"/>
                  <a:gd name="connsiteX131" fmla="*/ 453277 w 513602"/>
                  <a:gd name="connsiteY131" fmla="*/ 796925 h 1198562"/>
                  <a:gd name="connsiteX132" fmla="*/ 450102 w 513602"/>
                  <a:gd name="connsiteY132" fmla="*/ 790575 h 1198562"/>
                  <a:gd name="connsiteX133" fmla="*/ 448514 w 513602"/>
                  <a:gd name="connsiteY133" fmla="*/ 782637 h 1198562"/>
                  <a:gd name="connsiteX134" fmla="*/ 442164 w 513602"/>
                  <a:gd name="connsiteY134" fmla="*/ 769937 h 1198562"/>
                  <a:gd name="connsiteX135" fmla="*/ 438989 w 513602"/>
                  <a:gd name="connsiteY135" fmla="*/ 762000 h 1198562"/>
                  <a:gd name="connsiteX136" fmla="*/ 435814 w 513602"/>
                  <a:gd name="connsiteY136" fmla="*/ 738187 h 1198562"/>
                  <a:gd name="connsiteX137" fmla="*/ 434227 w 513602"/>
                  <a:gd name="connsiteY137" fmla="*/ 733425 h 1198562"/>
                  <a:gd name="connsiteX138" fmla="*/ 432639 w 513602"/>
                  <a:gd name="connsiteY138" fmla="*/ 722312 h 1198562"/>
                  <a:gd name="connsiteX139" fmla="*/ 431052 w 513602"/>
                  <a:gd name="connsiteY139" fmla="*/ 712787 h 1198562"/>
                  <a:gd name="connsiteX140" fmla="*/ 427877 w 513602"/>
                  <a:gd name="connsiteY140" fmla="*/ 655637 h 1198562"/>
                  <a:gd name="connsiteX141" fmla="*/ 424702 w 513602"/>
                  <a:gd name="connsiteY141" fmla="*/ 638175 h 1198562"/>
                  <a:gd name="connsiteX142" fmla="*/ 423114 w 513602"/>
                  <a:gd name="connsiteY142" fmla="*/ 631825 h 1198562"/>
                  <a:gd name="connsiteX143" fmla="*/ 418352 w 513602"/>
                  <a:gd name="connsiteY143" fmla="*/ 628650 h 1198562"/>
                  <a:gd name="connsiteX144" fmla="*/ 412002 w 513602"/>
                  <a:gd name="connsiteY144" fmla="*/ 620712 h 1198562"/>
                  <a:gd name="connsiteX145" fmla="*/ 408827 w 513602"/>
                  <a:gd name="connsiteY145" fmla="*/ 609600 h 1198562"/>
                  <a:gd name="connsiteX146" fmla="*/ 407239 w 513602"/>
                  <a:gd name="connsiteY146" fmla="*/ 603250 h 1198562"/>
                  <a:gd name="connsiteX147" fmla="*/ 400889 w 513602"/>
                  <a:gd name="connsiteY147" fmla="*/ 588962 h 1198562"/>
                  <a:gd name="connsiteX148" fmla="*/ 399302 w 513602"/>
                  <a:gd name="connsiteY148" fmla="*/ 582612 h 1198562"/>
                  <a:gd name="connsiteX149" fmla="*/ 396127 w 513602"/>
                  <a:gd name="connsiteY149" fmla="*/ 560387 h 1198562"/>
                  <a:gd name="connsiteX150" fmla="*/ 394539 w 513602"/>
                  <a:gd name="connsiteY150" fmla="*/ 555625 h 1198562"/>
                  <a:gd name="connsiteX151" fmla="*/ 392952 w 513602"/>
                  <a:gd name="connsiteY151" fmla="*/ 541337 h 1198562"/>
                  <a:gd name="connsiteX152" fmla="*/ 391364 w 513602"/>
                  <a:gd name="connsiteY152" fmla="*/ 533400 h 1198562"/>
                  <a:gd name="connsiteX153" fmla="*/ 388189 w 513602"/>
                  <a:gd name="connsiteY153" fmla="*/ 508000 h 1198562"/>
                  <a:gd name="connsiteX154" fmla="*/ 385014 w 513602"/>
                  <a:gd name="connsiteY154" fmla="*/ 488950 h 1198562"/>
                  <a:gd name="connsiteX155" fmla="*/ 383427 w 513602"/>
                  <a:gd name="connsiteY155" fmla="*/ 474662 h 1198562"/>
                  <a:gd name="connsiteX156" fmla="*/ 381839 w 513602"/>
                  <a:gd name="connsiteY156" fmla="*/ 468312 h 1198562"/>
                  <a:gd name="connsiteX157" fmla="*/ 378664 w 513602"/>
                  <a:gd name="connsiteY157" fmla="*/ 447675 h 1198562"/>
                  <a:gd name="connsiteX158" fmla="*/ 375489 w 513602"/>
                  <a:gd name="connsiteY158" fmla="*/ 436562 h 1198562"/>
                  <a:gd name="connsiteX159" fmla="*/ 372314 w 513602"/>
                  <a:gd name="connsiteY159" fmla="*/ 422275 h 1198562"/>
                  <a:gd name="connsiteX160" fmla="*/ 369139 w 513602"/>
                  <a:gd name="connsiteY160" fmla="*/ 417512 h 1198562"/>
                  <a:gd name="connsiteX161" fmla="*/ 362789 w 513602"/>
                  <a:gd name="connsiteY161" fmla="*/ 401637 h 1198562"/>
                  <a:gd name="connsiteX162" fmla="*/ 362789 w 513602"/>
                  <a:gd name="connsiteY162" fmla="*/ 401637 h 1198562"/>
                  <a:gd name="connsiteX163" fmla="*/ 359614 w 513602"/>
                  <a:gd name="connsiteY163" fmla="*/ 390525 h 1198562"/>
                  <a:gd name="connsiteX164" fmla="*/ 358027 w 513602"/>
                  <a:gd name="connsiteY164" fmla="*/ 384175 h 1198562"/>
                  <a:gd name="connsiteX165" fmla="*/ 353264 w 513602"/>
                  <a:gd name="connsiteY165" fmla="*/ 374650 h 1198562"/>
                  <a:gd name="connsiteX166" fmla="*/ 348502 w 513602"/>
                  <a:gd name="connsiteY166" fmla="*/ 355600 h 1198562"/>
                  <a:gd name="connsiteX167" fmla="*/ 346914 w 513602"/>
                  <a:gd name="connsiteY167" fmla="*/ 349250 h 1198562"/>
                  <a:gd name="connsiteX168" fmla="*/ 343739 w 513602"/>
                  <a:gd name="connsiteY168" fmla="*/ 342900 h 1198562"/>
                  <a:gd name="connsiteX169" fmla="*/ 338977 w 513602"/>
                  <a:gd name="connsiteY169" fmla="*/ 295275 h 1198562"/>
                  <a:gd name="connsiteX170" fmla="*/ 337389 w 513602"/>
                  <a:gd name="connsiteY170" fmla="*/ 280987 h 1198562"/>
                  <a:gd name="connsiteX171" fmla="*/ 335802 w 513602"/>
                  <a:gd name="connsiteY171" fmla="*/ 268287 h 1198562"/>
                  <a:gd name="connsiteX172" fmla="*/ 334214 w 513602"/>
                  <a:gd name="connsiteY172" fmla="*/ 247650 h 1198562"/>
                  <a:gd name="connsiteX173" fmla="*/ 329452 w 513602"/>
                  <a:gd name="connsiteY173" fmla="*/ 228600 h 1198562"/>
                  <a:gd name="connsiteX174" fmla="*/ 324689 w 513602"/>
                  <a:gd name="connsiteY174" fmla="*/ 209550 h 1198562"/>
                  <a:gd name="connsiteX175" fmla="*/ 318339 w 513602"/>
                  <a:gd name="connsiteY175" fmla="*/ 195262 h 1198562"/>
                  <a:gd name="connsiteX176" fmla="*/ 315164 w 513602"/>
                  <a:gd name="connsiteY176" fmla="*/ 180975 h 1198562"/>
                  <a:gd name="connsiteX177" fmla="*/ 311989 w 513602"/>
                  <a:gd name="connsiteY177" fmla="*/ 171450 h 1198562"/>
                  <a:gd name="connsiteX178" fmla="*/ 310402 w 513602"/>
                  <a:gd name="connsiteY178" fmla="*/ 160337 h 1198562"/>
                  <a:gd name="connsiteX179" fmla="*/ 308814 w 513602"/>
                  <a:gd name="connsiteY179" fmla="*/ 155575 h 1198562"/>
                  <a:gd name="connsiteX180" fmla="*/ 307227 w 513602"/>
                  <a:gd name="connsiteY180" fmla="*/ 147637 h 1198562"/>
                  <a:gd name="connsiteX181" fmla="*/ 305639 w 513602"/>
                  <a:gd name="connsiteY181" fmla="*/ 142875 h 1198562"/>
                  <a:gd name="connsiteX182" fmla="*/ 302464 w 513602"/>
                  <a:gd name="connsiteY182" fmla="*/ 125412 h 1198562"/>
                  <a:gd name="connsiteX183" fmla="*/ 300877 w 513602"/>
                  <a:gd name="connsiteY183" fmla="*/ 120650 h 1198562"/>
                  <a:gd name="connsiteX184" fmla="*/ 299289 w 513602"/>
                  <a:gd name="connsiteY184" fmla="*/ 114300 h 1198562"/>
                  <a:gd name="connsiteX185" fmla="*/ 296114 w 513602"/>
                  <a:gd name="connsiteY185" fmla="*/ 98425 h 1198562"/>
                  <a:gd name="connsiteX186" fmla="*/ 292939 w 513602"/>
                  <a:gd name="connsiteY186" fmla="*/ 90487 h 1198562"/>
                  <a:gd name="connsiteX187" fmla="*/ 289764 w 513602"/>
                  <a:gd name="connsiteY187" fmla="*/ 85725 h 1198562"/>
                  <a:gd name="connsiteX188" fmla="*/ 286589 w 513602"/>
                  <a:gd name="connsiteY188" fmla="*/ 79375 h 1198562"/>
                  <a:gd name="connsiteX189" fmla="*/ 281827 w 513602"/>
                  <a:gd name="connsiteY189" fmla="*/ 66675 h 1198562"/>
                  <a:gd name="connsiteX190" fmla="*/ 278652 w 513602"/>
                  <a:gd name="connsiteY190" fmla="*/ 57150 h 1198562"/>
                  <a:gd name="connsiteX191" fmla="*/ 277064 w 513602"/>
                  <a:gd name="connsiteY191" fmla="*/ 50800 h 1198562"/>
                  <a:gd name="connsiteX192" fmla="*/ 270714 w 513602"/>
                  <a:gd name="connsiteY192" fmla="*/ 41275 h 1198562"/>
                  <a:gd name="connsiteX193" fmla="*/ 265952 w 513602"/>
                  <a:gd name="connsiteY193" fmla="*/ 31750 h 1198562"/>
                  <a:gd name="connsiteX194" fmla="*/ 259602 w 513602"/>
                  <a:gd name="connsiteY194" fmla="*/ 28575 h 1198562"/>
                  <a:gd name="connsiteX195" fmla="*/ 251664 w 513602"/>
                  <a:gd name="connsiteY195" fmla="*/ 23812 h 1198562"/>
                  <a:gd name="connsiteX196" fmla="*/ 245314 w 513602"/>
                  <a:gd name="connsiteY196" fmla="*/ 19050 h 1198562"/>
                  <a:gd name="connsiteX197" fmla="*/ 237377 w 513602"/>
                  <a:gd name="connsiteY197" fmla="*/ 17462 h 1198562"/>
                  <a:gd name="connsiteX198" fmla="*/ 226264 w 513602"/>
                  <a:gd name="connsiteY198" fmla="*/ 12700 h 1198562"/>
                  <a:gd name="connsiteX199" fmla="*/ 219914 w 513602"/>
                  <a:gd name="connsiteY199" fmla="*/ 9525 h 1198562"/>
                  <a:gd name="connsiteX200" fmla="*/ 202452 w 513602"/>
                  <a:gd name="connsiteY200" fmla="*/ 6350 h 1198562"/>
                  <a:gd name="connsiteX201" fmla="*/ 194514 w 513602"/>
                  <a:gd name="connsiteY201" fmla="*/ 4762 h 1198562"/>
                  <a:gd name="connsiteX202" fmla="*/ 169114 w 513602"/>
                  <a:gd name="connsiteY202" fmla="*/ 1587 h 1198562"/>
                  <a:gd name="connsiteX203" fmla="*/ 159589 w 513602"/>
                  <a:gd name="connsiteY203" fmla="*/ 0 h 1198562"/>
                  <a:gd name="connsiteX204" fmla="*/ 108789 w 513602"/>
                  <a:gd name="connsiteY204" fmla="*/ 1587 h 1198562"/>
                  <a:gd name="connsiteX205" fmla="*/ 92914 w 513602"/>
                  <a:gd name="connsiteY205" fmla="*/ 7937 h 1198562"/>
                  <a:gd name="connsiteX206" fmla="*/ 83389 w 513602"/>
                  <a:gd name="connsiteY206" fmla="*/ 11112 h 1198562"/>
                  <a:gd name="connsiteX207" fmla="*/ 65927 w 513602"/>
                  <a:gd name="connsiteY207" fmla="*/ 20637 h 1198562"/>
                  <a:gd name="connsiteX208" fmla="*/ 61164 w 513602"/>
                  <a:gd name="connsiteY208" fmla="*/ 25400 h 1198562"/>
                  <a:gd name="connsiteX209" fmla="*/ 46877 w 513602"/>
                  <a:gd name="connsiteY209" fmla="*/ 30162 h 1198562"/>
                  <a:gd name="connsiteX210" fmla="*/ 38939 w 513602"/>
                  <a:gd name="connsiteY210" fmla="*/ 36512 h 1198562"/>
                  <a:gd name="connsiteX211" fmla="*/ 34177 w 513602"/>
                  <a:gd name="connsiteY211" fmla="*/ 41275 h 1198562"/>
                  <a:gd name="connsiteX212" fmla="*/ 29414 w 513602"/>
                  <a:gd name="connsiteY212" fmla="*/ 44450 h 1198562"/>
                  <a:gd name="connsiteX213" fmla="*/ 21477 w 513602"/>
                  <a:gd name="connsiteY213" fmla="*/ 52387 h 1198562"/>
                  <a:gd name="connsiteX214" fmla="*/ 16714 w 513602"/>
                  <a:gd name="connsiteY214" fmla="*/ 60325 h 1198562"/>
                  <a:gd name="connsiteX215" fmla="*/ 5602 w 513602"/>
                  <a:gd name="connsiteY215" fmla="*/ 85725 h 1198562"/>
                  <a:gd name="connsiteX216" fmla="*/ 4014 w 513602"/>
                  <a:gd name="connsiteY216" fmla="*/ 90487 h 1198562"/>
                  <a:gd name="connsiteX217" fmla="*/ 839 w 513602"/>
                  <a:gd name="connsiteY217" fmla="*/ 111125 h 1198562"/>
                  <a:gd name="connsiteX218" fmla="*/ 839 w 513602"/>
                  <a:gd name="connsiteY218" fmla="*/ 155575 h 119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513602" h="1198562">
                    <a:moveTo>
                      <a:pt x="839" y="155575"/>
                    </a:moveTo>
                    <a:cubicBezTo>
                      <a:pt x="1104" y="164306"/>
                      <a:pt x="2017" y="160845"/>
                      <a:pt x="2427" y="163512"/>
                    </a:cubicBezTo>
                    <a:cubicBezTo>
                      <a:pt x="3076" y="167729"/>
                      <a:pt x="3450" y="171983"/>
                      <a:pt x="4014" y="176212"/>
                    </a:cubicBezTo>
                    <a:cubicBezTo>
                      <a:pt x="4509" y="179921"/>
                      <a:pt x="5107" y="183616"/>
                      <a:pt x="5602" y="187325"/>
                    </a:cubicBezTo>
                    <a:cubicBezTo>
                      <a:pt x="6166" y="191554"/>
                      <a:pt x="6540" y="195808"/>
                      <a:pt x="7189" y="200025"/>
                    </a:cubicBezTo>
                    <a:cubicBezTo>
                      <a:pt x="7599" y="202692"/>
                      <a:pt x="8248" y="205316"/>
                      <a:pt x="8777" y="207962"/>
                    </a:cubicBezTo>
                    <a:cubicBezTo>
                      <a:pt x="11814" y="241377"/>
                      <a:pt x="8765" y="212640"/>
                      <a:pt x="11952" y="234950"/>
                    </a:cubicBezTo>
                    <a:cubicBezTo>
                      <a:pt x="12555" y="239173"/>
                      <a:pt x="12776" y="243453"/>
                      <a:pt x="13539" y="247650"/>
                    </a:cubicBezTo>
                    <a:cubicBezTo>
                      <a:pt x="13838" y="249296"/>
                      <a:pt x="14667" y="250803"/>
                      <a:pt x="15127" y="252412"/>
                    </a:cubicBezTo>
                    <a:cubicBezTo>
                      <a:pt x="15726" y="254510"/>
                      <a:pt x="16324" y="256615"/>
                      <a:pt x="16714" y="258762"/>
                    </a:cubicBezTo>
                    <a:cubicBezTo>
                      <a:pt x="19268" y="272807"/>
                      <a:pt x="15871" y="266230"/>
                      <a:pt x="21477" y="274637"/>
                    </a:cubicBezTo>
                    <a:cubicBezTo>
                      <a:pt x="22006" y="278870"/>
                      <a:pt x="22301" y="283140"/>
                      <a:pt x="23064" y="287337"/>
                    </a:cubicBezTo>
                    <a:cubicBezTo>
                      <a:pt x="23731" y="291006"/>
                      <a:pt x="26264" y="295324"/>
                      <a:pt x="27827" y="298450"/>
                    </a:cubicBezTo>
                    <a:cubicBezTo>
                      <a:pt x="30784" y="313233"/>
                      <a:pt x="29838" y="311918"/>
                      <a:pt x="34177" y="323850"/>
                    </a:cubicBezTo>
                    <a:cubicBezTo>
                      <a:pt x="35151" y="326528"/>
                      <a:pt x="36078" y="329238"/>
                      <a:pt x="37352" y="331787"/>
                    </a:cubicBezTo>
                    <a:cubicBezTo>
                      <a:pt x="38205" y="333494"/>
                      <a:pt x="39469" y="334962"/>
                      <a:pt x="40527" y="336550"/>
                    </a:cubicBezTo>
                    <a:cubicBezTo>
                      <a:pt x="41056" y="340783"/>
                      <a:pt x="41351" y="345053"/>
                      <a:pt x="42114" y="349250"/>
                    </a:cubicBezTo>
                    <a:cubicBezTo>
                      <a:pt x="42413" y="350896"/>
                      <a:pt x="43262" y="352398"/>
                      <a:pt x="43702" y="354012"/>
                    </a:cubicBezTo>
                    <a:cubicBezTo>
                      <a:pt x="44850" y="358222"/>
                      <a:pt x="45819" y="362479"/>
                      <a:pt x="46877" y="366712"/>
                    </a:cubicBezTo>
                    <a:cubicBezTo>
                      <a:pt x="47406" y="368829"/>
                      <a:pt x="47774" y="370992"/>
                      <a:pt x="48464" y="373062"/>
                    </a:cubicBezTo>
                    <a:cubicBezTo>
                      <a:pt x="48993" y="374650"/>
                      <a:pt x="49646" y="376201"/>
                      <a:pt x="50052" y="377825"/>
                    </a:cubicBezTo>
                    <a:cubicBezTo>
                      <a:pt x="51140" y="382178"/>
                      <a:pt x="53189" y="392774"/>
                      <a:pt x="54814" y="398462"/>
                    </a:cubicBezTo>
                    <a:cubicBezTo>
                      <a:pt x="58582" y="411652"/>
                      <a:pt x="53910" y="390423"/>
                      <a:pt x="59577" y="415925"/>
                    </a:cubicBezTo>
                    <a:cubicBezTo>
                      <a:pt x="60635" y="420687"/>
                      <a:pt x="61730" y="425442"/>
                      <a:pt x="62752" y="430212"/>
                    </a:cubicBezTo>
                    <a:cubicBezTo>
                      <a:pt x="63317" y="432850"/>
                      <a:pt x="63685" y="435532"/>
                      <a:pt x="64339" y="438150"/>
                    </a:cubicBezTo>
                    <a:cubicBezTo>
                      <a:pt x="64745" y="439773"/>
                      <a:pt x="65521" y="441289"/>
                      <a:pt x="65927" y="442912"/>
                    </a:cubicBezTo>
                    <a:cubicBezTo>
                      <a:pt x="66581" y="445530"/>
                      <a:pt x="66929" y="448216"/>
                      <a:pt x="67514" y="450850"/>
                    </a:cubicBezTo>
                    <a:cubicBezTo>
                      <a:pt x="67987" y="452980"/>
                      <a:pt x="68629" y="455070"/>
                      <a:pt x="69102" y="457200"/>
                    </a:cubicBezTo>
                    <a:cubicBezTo>
                      <a:pt x="69687" y="459834"/>
                      <a:pt x="70035" y="462520"/>
                      <a:pt x="70689" y="465137"/>
                    </a:cubicBezTo>
                    <a:cubicBezTo>
                      <a:pt x="71095" y="466761"/>
                      <a:pt x="71817" y="468291"/>
                      <a:pt x="72277" y="469900"/>
                    </a:cubicBezTo>
                    <a:cubicBezTo>
                      <a:pt x="72876" y="471998"/>
                      <a:pt x="73391" y="474120"/>
                      <a:pt x="73864" y="476250"/>
                    </a:cubicBezTo>
                    <a:cubicBezTo>
                      <a:pt x="74449" y="478884"/>
                      <a:pt x="74742" y="481584"/>
                      <a:pt x="75452" y="484187"/>
                    </a:cubicBezTo>
                    <a:cubicBezTo>
                      <a:pt x="76333" y="487416"/>
                      <a:pt x="77569" y="490537"/>
                      <a:pt x="78627" y="493712"/>
                    </a:cubicBezTo>
                    <a:cubicBezTo>
                      <a:pt x="79156" y="497945"/>
                      <a:pt x="79377" y="502229"/>
                      <a:pt x="80214" y="506412"/>
                    </a:cubicBezTo>
                    <a:cubicBezTo>
                      <a:pt x="80969" y="510190"/>
                      <a:pt x="82455" y="513787"/>
                      <a:pt x="83389" y="517525"/>
                    </a:cubicBezTo>
                    <a:cubicBezTo>
                      <a:pt x="84043" y="520143"/>
                      <a:pt x="84392" y="522828"/>
                      <a:pt x="84977" y="525462"/>
                    </a:cubicBezTo>
                    <a:cubicBezTo>
                      <a:pt x="85450" y="527592"/>
                      <a:pt x="86174" y="529665"/>
                      <a:pt x="86564" y="531812"/>
                    </a:cubicBezTo>
                    <a:cubicBezTo>
                      <a:pt x="87233" y="535494"/>
                      <a:pt x="87657" y="539216"/>
                      <a:pt x="88152" y="542925"/>
                    </a:cubicBezTo>
                    <a:cubicBezTo>
                      <a:pt x="88716" y="547154"/>
                      <a:pt x="88953" y="551432"/>
                      <a:pt x="89739" y="555625"/>
                    </a:cubicBezTo>
                    <a:cubicBezTo>
                      <a:pt x="90543" y="559914"/>
                      <a:pt x="92197" y="564021"/>
                      <a:pt x="92914" y="568325"/>
                    </a:cubicBezTo>
                    <a:cubicBezTo>
                      <a:pt x="93972" y="574675"/>
                      <a:pt x="95290" y="580987"/>
                      <a:pt x="96089" y="587375"/>
                    </a:cubicBezTo>
                    <a:cubicBezTo>
                      <a:pt x="96669" y="592012"/>
                      <a:pt x="96950" y="607418"/>
                      <a:pt x="99264" y="614362"/>
                    </a:cubicBezTo>
                    <a:cubicBezTo>
                      <a:pt x="100012" y="616607"/>
                      <a:pt x="101381" y="618595"/>
                      <a:pt x="102439" y="620712"/>
                    </a:cubicBezTo>
                    <a:cubicBezTo>
                      <a:pt x="107431" y="655645"/>
                      <a:pt x="100352" y="612360"/>
                      <a:pt x="107202" y="639762"/>
                    </a:cubicBezTo>
                    <a:cubicBezTo>
                      <a:pt x="108109" y="643392"/>
                      <a:pt x="108005" y="647216"/>
                      <a:pt x="108789" y="650875"/>
                    </a:cubicBezTo>
                    <a:cubicBezTo>
                      <a:pt x="109596" y="654642"/>
                      <a:pt x="110950" y="658271"/>
                      <a:pt x="111964" y="661987"/>
                    </a:cubicBezTo>
                    <a:cubicBezTo>
                      <a:pt x="112538" y="664092"/>
                      <a:pt x="113023" y="666220"/>
                      <a:pt x="113552" y="668337"/>
                    </a:cubicBezTo>
                    <a:cubicBezTo>
                      <a:pt x="114081" y="672570"/>
                      <a:pt x="114668" y="676797"/>
                      <a:pt x="115139" y="681037"/>
                    </a:cubicBezTo>
                    <a:cubicBezTo>
                      <a:pt x="115726" y="686323"/>
                      <a:pt x="116067" y="691635"/>
                      <a:pt x="116727" y="696912"/>
                    </a:cubicBezTo>
                    <a:cubicBezTo>
                      <a:pt x="117126" y="700106"/>
                      <a:pt x="117785" y="703262"/>
                      <a:pt x="118314" y="706437"/>
                    </a:cubicBezTo>
                    <a:cubicBezTo>
                      <a:pt x="119580" y="734285"/>
                      <a:pt x="119269" y="737099"/>
                      <a:pt x="121489" y="760412"/>
                    </a:cubicBezTo>
                    <a:cubicBezTo>
                      <a:pt x="121943" y="765182"/>
                      <a:pt x="122289" y="769973"/>
                      <a:pt x="123077" y="774700"/>
                    </a:cubicBezTo>
                    <a:cubicBezTo>
                      <a:pt x="123463" y="777016"/>
                      <a:pt x="127623" y="786680"/>
                      <a:pt x="127839" y="787400"/>
                    </a:cubicBezTo>
                    <a:cubicBezTo>
                      <a:pt x="129737" y="793726"/>
                      <a:pt x="129322" y="800437"/>
                      <a:pt x="132602" y="806450"/>
                    </a:cubicBezTo>
                    <a:cubicBezTo>
                      <a:pt x="134035" y="809078"/>
                      <a:pt x="136835" y="810683"/>
                      <a:pt x="138952" y="812800"/>
                    </a:cubicBezTo>
                    <a:cubicBezTo>
                      <a:pt x="140010" y="817562"/>
                      <a:pt x="140870" y="822373"/>
                      <a:pt x="142127" y="827087"/>
                    </a:cubicBezTo>
                    <a:cubicBezTo>
                      <a:pt x="145588" y="840064"/>
                      <a:pt x="144583" y="832867"/>
                      <a:pt x="148477" y="844550"/>
                    </a:cubicBezTo>
                    <a:cubicBezTo>
                      <a:pt x="149167" y="846620"/>
                      <a:pt x="149298" y="848857"/>
                      <a:pt x="150064" y="850900"/>
                    </a:cubicBezTo>
                    <a:cubicBezTo>
                      <a:pt x="150895" y="853116"/>
                      <a:pt x="152307" y="855075"/>
                      <a:pt x="153239" y="857250"/>
                    </a:cubicBezTo>
                    <a:cubicBezTo>
                      <a:pt x="153898" y="858788"/>
                      <a:pt x="154226" y="860450"/>
                      <a:pt x="154827" y="862012"/>
                    </a:cubicBezTo>
                    <a:cubicBezTo>
                      <a:pt x="156873" y="867331"/>
                      <a:pt x="158628" y="872789"/>
                      <a:pt x="161177" y="877887"/>
                    </a:cubicBezTo>
                    <a:lnTo>
                      <a:pt x="165939" y="887412"/>
                    </a:lnTo>
                    <a:cubicBezTo>
                      <a:pt x="171551" y="915466"/>
                      <a:pt x="163037" y="872458"/>
                      <a:pt x="169114" y="904875"/>
                    </a:cubicBezTo>
                    <a:cubicBezTo>
                      <a:pt x="170108" y="910179"/>
                      <a:pt x="171231" y="915458"/>
                      <a:pt x="172289" y="920750"/>
                    </a:cubicBezTo>
                    <a:cubicBezTo>
                      <a:pt x="172818" y="923396"/>
                      <a:pt x="173579" y="926005"/>
                      <a:pt x="173877" y="928687"/>
                    </a:cubicBezTo>
                    <a:cubicBezTo>
                      <a:pt x="174406" y="933450"/>
                      <a:pt x="175096" y="938197"/>
                      <a:pt x="175464" y="942975"/>
                    </a:cubicBezTo>
                    <a:cubicBezTo>
                      <a:pt x="177824" y="973654"/>
                      <a:pt x="174078" y="961037"/>
                      <a:pt x="178639" y="974725"/>
                    </a:cubicBezTo>
                    <a:cubicBezTo>
                      <a:pt x="179189" y="979127"/>
                      <a:pt x="180941" y="993735"/>
                      <a:pt x="181814" y="998537"/>
                    </a:cubicBezTo>
                    <a:cubicBezTo>
                      <a:pt x="183908" y="1010053"/>
                      <a:pt x="182834" y="999724"/>
                      <a:pt x="186577" y="1012825"/>
                    </a:cubicBezTo>
                    <a:cubicBezTo>
                      <a:pt x="187917" y="1017516"/>
                      <a:pt x="188730" y="1022342"/>
                      <a:pt x="189752" y="1027112"/>
                    </a:cubicBezTo>
                    <a:cubicBezTo>
                      <a:pt x="190317" y="1029750"/>
                      <a:pt x="190392" y="1032523"/>
                      <a:pt x="191339" y="1035050"/>
                    </a:cubicBezTo>
                    <a:cubicBezTo>
                      <a:pt x="192009" y="1036836"/>
                      <a:pt x="193456" y="1038225"/>
                      <a:pt x="194514" y="1039812"/>
                    </a:cubicBezTo>
                    <a:cubicBezTo>
                      <a:pt x="195043" y="1041929"/>
                      <a:pt x="195743" y="1044010"/>
                      <a:pt x="196102" y="1046162"/>
                    </a:cubicBezTo>
                    <a:cubicBezTo>
                      <a:pt x="196803" y="1050370"/>
                      <a:pt x="196712" y="1054709"/>
                      <a:pt x="197689" y="1058862"/>
                    </a:cubicBezTo>
                    <a:cubicBezTo>
                      <a:pt x="198839" y="1063749"/>
                      <a:pt x="201235" y="1068279"/>
                      <a:pt x="202452" y="1073150"/>
                    </a:cubicBezTo>
                    <a:cubicBezTo>
                      <a:pt x="202962" y="1075192"/>
                      <a:pt x="204486" y="1081980"/>
                      <a:pt x="205627" y="1084262"/>
                    </a:cubicBezTo>
                    <a:cubicBezTo>
                      <a:pt x="207007" y="1087022"/>
                      <a:pt x="208891" y="1089503"/>
                      <a:pt x="210389" y="1092200"/>
                    </a:cubicBezTo>
                    <a:cubicBezTo>
                      <a:pt x="212977" y="1096858"/>
                      <a:pt x="213412" y="1099320"/>
                      <a:pt x="216739" y="1103312"/>
                    </a:cubicBezTo>
                    <a:cubicBezTo>
                      <a:pt x="218176" y="1105037"/>
                      <a:pt x="219914" y="1106487"/>
                      <a:pt x="221502" y="1108075"/>
                    </a:cubicBezTo>
                    <a:cubicBezTo>
                      <a:pt x="227850" y="1123944"/>
                      <a:pt x="220320" y="1108143"/>
                      <a:pt x="232614" y="1123950"/>
                    </a:cubicBezTo>
                    <a:cubicBezTo>
                      <a:pt x="234067" y="1125818"/>
                      <a:pt x="234290" y="1128468"/>
                      <a:pt x="235789" y="1130300"/>
                    </a:cubicBezTo>
                    <a:cubicBezTo>
                      <a:pt x="239106" y="1134354"/>
                      <a:pt x="243198" y="1137708"/>
                      <a:pt x="246902" y="1141412"/>
                    </a:cubicBezTo>
                    <a:cubicBezTo>
                      <a:pt x="250532" y="1145042"/>
                      <a:pt x="255235" y="1150099"/>
                      <a:pt x="259602" y="1152525"/>
                    </a:cubicBezTo>
                    <a:cubicBezTo>
                      <a:pt x="261509" y="1153584"/>
                      <a:pt x="263835" y="1153583"/>
                      <a:pt x="265952" y="1154112"/>
                    </a:cubicBezTo>
                    <a:cubicBezTo>
                      <a:pt x="267539" y="1155700"/>
                      <a:pt x="268887" y="1157570"/>
                      <a:pt x="270714" y="1158875"/>
                    </a:cubicBezTo>
                    <a:cubicBezTo>
                      <a:pt x="272640" y="1160251"/>
                      <a:pt x="275009" y="1160876"/>
                      <a:pt x="277064" y="1162050"/>
                    </a:cubicBezTo>
                    <a:cubicBezTo>
                      <a:pt x="285680" y="1166973"/>
                      <a:pt x="277859" y="1163903"/>
                      <a:pt x="286589" y="1166812"/>
                    </a:cubicBezTo>
                    <a:cubicBezTo>
                      <a:pt x="288706" y="1168400"/>
                      <a:pt x="290654" y="1170242"/>
                      <a:pt x="292939" y="1171575"/>
                    </a:cubicBezTo>
                    <a:cubicBezTo>
                      <a:pt x="299630" y="1175478"/>
                      <a:pt x="306397" y="1178408"/>
                      <a:pt x="313577" y="1181100"/>
                    </a:cubicBezTo>
                    <a:cubicBezTo>
                      <a:pt x="315144" y="1181687"/>
                      <a:pt x="316801" y="1182028"/>
                      <a:pt x="318339" y="1182687"/>
                    </a:cubicBezTo>
                    <a:cubicBezTo>
                      <a:pt x="320514" y="1183619"/>
                      <a:pt x="322682" y="1184608"/>
                      <a:pt x="324689" y="1185862"/>
                    </a:cubicBezTo>
                    <a:cubicBezTo>
                      <a:pt x="326933" y="1187264"/>
                      <a:pt x="328637" y="1189516"/>
                      <a:pt x="331039" y="1190625"/>
                    </a:cubicBezTo>
                    <a:cubicBezTo>
                      <a:pt x="335597" y="1192729"/>
                      <a:pt x="340564" y="1193800"/>
                      <a:pt x="345327" y="1195387"/>
                    </a:cubicBezTo>
                    <a:lnTo>
                      <a:pt x="354852" y="1198562"/>
                    </a:lnTo>
                    <a:cubicBezTo>
                      <a:pt x="367552" y="1198033"/>
                      <a:pt x="380271" y="1197850"/>
                      <a:pt x="392952" y="1196975"/>
                    </a:cubicBezTo>
                    <a:cubicBezTo>
                      <a:pt x="401019" y="1196419"/>
                      <a:pt x="399266" y="1195396"/>
                      <a:pt x="405652" y="1193800"/>
                    </a:cubicBezTo>
                    <a:cubicBezTo>
                      <a:pt x="408270" y="1193146"/>
                      <a:pt x="410943" y="1192741"/>
                      <a:pt x="413589" y="1192212"/>
                    </a:cubicBezTo>
                    <a:cubicBezTo>
                      <a:pt x="415706" y="1191154"/>
                      <a:pt x="417870" y="1190186"/>
                      <a:pt x="419939" y="1189037"/>
                    </a:cubicBezTo>
                    <a:cubicBezTo>
                      <a:pt x="422636" y="1187539"/>
                      <a:pt x="425068" y="1185552"/>
                      <a:pt x="427877" y="1184275"/>
                    </a:cubicBezTo>
                    <a:cubicBezTo>
                      <a:pt x="444169" y="1176870"/>
                      <a:pt x="430835" y="1185177"/>
                      <a:pt x="445339" y="1177925"/>
                    </a:cubicBezTo>
                    <a:cubicBezTo>
                      <a:pt x="447046" y="1177072"/>
                      <a:pt x="448395" y="1175603"/>
                      <a:pt x="450102" y="1174750"/>
                    </a:cubicBezTo>
                    <a:cubicBezTo>
                      <a:pt x="452651" y="1173476"/>
                      <a:pt x="455393" y="1172633"/>
                      <a:pt x="458039" y="1171575"/>
                    </a:cubicBezTo>
                    <a:cubicBezTo>
                      <a:pt x="464205" y="1165409"/>
                      <a:pt x="470861" y="1159950"/>
                      <a:pt x="475502" y="1152525"/>
                    </a:cubicBezTo>
                    <a:cubicBezTo>
                      <a:pt x="476756" y="1150518"/>
                      <a:pt x="477745" y="1148350"/>
                      <a:pt x="478677" y="1146175"/>
                    </a:cubicBezTo>
                    <a:cubicBezTo>
                      <a:pt x="479336" y="1144637"/>
                      <a:pt x="479204" y="1142707"/>
                      <a:pt x="480264" y="1141412"/>
                    </a:cubicBezTo>
                    <a:cubicBezTo>
                      <a:pt x="484055" y="1136778"/>
                      <a:pt x="489372" y="1133501"/>
                      <a:pt x="492964" y="1128712"/>
                    </a:cubicBezTo>
                    <a:lnTo>
                      <a:pt x="502489" y="1116012"/>
                    </a:lnTo>
                    <a:cubicBezTo>
                      <a:pt x="503018" y="1114425"/>
                      <a:pt x="503247" y="1112703"/>
                      <a:pt x="504077" y="1111250"/>
                    </a:cubicBezTo>
                    <a:cubicBezTo>
                      <a:pt x="505390" y="1108953"/>
                      <a:pt x="507821" y="1107342"/>
                      <a:pt x="508839" y="1104900"/>
                    </a:cubicBezTo>
                    <a:cubicBezTo>
                      <a:pt x="511501" y="1098511"/>
                      <a:pt x="512615" y="1087995"/>
                      <a:pt x="513602" y="1081087"/>
                    </a:cubicBezTo>
                    <a:cubicBezTo>
                      <a:pt x="513073" y="1058862"/>
                      <a:pt x="512980" y="1036622"/>
                      <a:pt x="512014" y="1014412"/>
                    </a:cubicBezTo>
                    <a:cubicBezTo>
                      <a:pt x="511919" y="1012232"/>
                      <a:pt x="511403" y="1010013"/>
                      <a:pt x="510427" y="1008062"/>
                    </a:cubicBezTo>
                    <a:cubicBezTo>
                      <a:pt x="509244" y="1005695"/>
                      <a:pt x="507252" y="1003829"/>
                      <a:pt x="505664" y="1001712"/>
                    </a:cubicBezTo>
                    <a:cubicBezTo>
                      <a:pt x="504732" y="997049"/>
                      <a:pt x="504321" y="993286"/>
                      <a:pt x="502489" y="989012"/>
                    </a:cubicBezTo>
                    <a:cubicBezTo>
                      <a:pt x="501557" y="986837"/>
                      <a:pt x="500163" y="984871"/>
                      <a:pt x="499314" y="982662"/>
                    </a:cubicBezTo>
                    <a:cubicBezTo>
                      <a:pt x="497512" y="977977"/>
                      <a:pt x="495770" y="973245"/>
                      <a:pt x="494552" y="968375"/>
                    </a:cubicBezTo>
                    <a:cubicBezTo>
                      <a:pt x="494045" y="966347"/>
                      <a:pt x="492513" y="959535"/>
                      <a:pt x="491377" y="957262"/>
                    </a:cubicBezTo>
                    <a:cubicBezTo>
                      <a:pt x="490524" y="955556"/>
                      <a:pt x="489260" y="954087"/>
                      <a:pt x="488202" y="952500"/>
                    </a:cubicBezTo>
                    <a:cubicBezTo>
                      <a:pt x="483238" y="932649"/>
                      <a:pt x="489582" y="957330"/>
                      <a:pt x="485027" y="941387"/>
                    </a:cubicBezTo>
                    <a:cubicBezTo>
                      <a:pt x="484428" y="939289"/>
                      <a:pt x="484081" y="937122"/>
                      <a:pt x="483439" y="935037"/>
                    </a:cubicBezTo>
                    <a:cubicBezTo>
                      <a:pt x="481963" y="930239"/>
                      <a:pt x="479503" y="925702"/>
                      <a:pt x="478677" y="920750"/>
                    </a:cubicBezTo>
                    <a:cubicBezTo>
                      <a:pt x="478148" y="917575"/>
                      <a:pt x="477465" y="914422"/>
                      <a:pt x="477089" y="911225"/>
                    </a:cubicBezTo>
                    <a:cubicBezTo>
                      <a:pt x="476406" y="905420"/>
                      <a:pt x="476413" y="899535"/>
                      <a:pt x="475502" y="893762"/>
                    </a:cubicBezTo>
                    <a:cubicBezTo>
                      <a:pt x="474427" y="886953"/>
                      <a:pt x="472747" y="882320"/>
                      <a:pt x="470739" y="876300"/>
                    </a:cubicBezTo>
                    <a:cubicBezTo>
                      <a:pt x="470210" y="873125"/>
                      <a:pt x="469850" y="869917"/>
                      <a:pt x="469152" y="866775"/>
                    </a:cubicBezTo>
                    <a:cubicBezTo>
                      <a:pt x="468789" y="865141"/>
                      <a:pt x="467863" y="863659"/>
                      <a:pt x="467564" y="862012"/>
                    </a:cubicBezTo>
                    <a:cubicBezTo>
                      <a:pt x="466801" y="857815"/>
                      <a:pt x="466678" y="853520"/>
                      <a:pt x="465977" y="849312"/>
                    </a:cubicBezTo>
                    <a:cubicBezTo>
                      <a:pt x="465618" y="847160"/>
                      <a:pt x="464862" y="845092"/>
                      <a:pt x="464389" y="842962"/>
                    </a:cubicBezTo>
                    <a:cubicBezTo>
                      <a:pt x="463804" y="840328"/>
                      <a:pt x="463512" y="837628"/>
                      <a:pt x="462802" y="835025"/>
                    </a:cubicBezTo>
                    <a:cubicBezTo>
                      <a:pt x="461921" y="831796"/>
                      <a:pt x="460546" y="828718"/>
                      <a:pt x="459627" y="825500"/>
                    </a:cubicBezTo>
                    <a:cubicBezTo>
                      <a:pt x="458428" y="821304"/>
                      <a:pt x="457308" y="817079"/>
                      <a:pt x="456452" y="812800"/>
                    </a:cubicBezTo>
                    <a:cubicBezTo>
                      <a:pt x="455394" y="807508"/>
                      <a:pt x="454760" y="802114"/>
                      <a:pt x="453277" y="796925"/>
                    </a:cubicBezTo>
                    <a:cubicBezTo>
                      <a:pt x="452627" y="794650"/>
                      <a:pt x="451160" y="792692"/>
                      <a:pt x="450102" y="790575"/>
                    </a:cubicBezTo>
                    <a:cubicBezTo>
                      <a:pt x="449573" y="787929"/>
                      <a:pt x="449483" y="785156"/>
                      <a:pt x="448514" y="782637"/>
                    </a:cubicBezTo>
                    <a:cubicBezTo>
                      <a:pt x="446815" y="778219"/>
                      <a:pt x="443922" y="774331"/>
                      <a:pt x="442164" y="769937"/>
                    </a:cubicBezTo>
                    <a:lnTo>
                      <a:pt x="438989" y="762000"/>
                    </a:lnTo>
                    <a:cubicBezTo>
                      <a:pt x="437996" y="752070"/>
                      <a:pt x="438007" y="746961"/>
                      <a:pt x="435814" y="738187"/>
                    </a:cubicBezTo>
                    <a:cubicBezTo>
                      <a:pt x="435408" y="736564"/>
                      <a:pt x="434756" y="735012"/>
                      <a:pt x="434227" y="733425"/>
                    </a:cubicBezTo>
                    <a:cubicBezTo>
                      <a:pt x="433698" y="729721"/>
                      <a:pt x="433208" y="726010"/>
                      <a:pt x="432639" y="722312"/>
                    </a:cubicBezTo>
                    <a:cubicBezTo>
                      <a:pt x="432150" y="719131"/>
                      <a:pt x="431236" y="716001"/>
                      <a:pt x="431052" y="712787"/>
                    </a:cubicBezTo>
                    <a:cubicBezTo>
                      <a:pt x="428963" y="676225"/>
                      <a:pt x="431725" y="678730"/>
                      <a:pt x="427877" y="655637"/>
                    </a:cubicBezTo>
                    <a:cubicBezTo>
                      <a:pt x="426904" y="649801"/>
                      <a:pt x="425862" y="643976"/>
                      <a:pt x="424702" y="638175"/>
                    </a:cubicBezTo>
                    <a:cubicBezTo>
                      <a:pt x="424274" y="636036"/>
                      <a:pt x="424324" y="633640"/>
                      <a:pt x="423114" y="631825"/>
                    </a:cubicBezTo>
                    <a:cubicBezTo>
                      <a:pt x="422056" y="630238"/>
                      <a:pt x="419701" y="629999"/>
                      <a:pt x="418352" y="628650"/>
                    </a:cubicBezTo>
                    <a:cubicBezTo>
                      <a:pt x="415956" y="626254"/>
                      <a:pt x="414119" y="623358"/>
                      <a:pt x="412002" y="620712"/>
                    </a:cubicBezTo>
                    <a:cubicBezTo>
                      <a:pt x="407037" y="600859"/>
                      <a:pt x="413382" y="625542"/>
                      <a:pt x="408827" y="609600"/>
                    </a:cubicBezTo>
                    <a:cubicBezTo>
                      <a:pt x="408228" y="607502"/>
                      <a:pt x="408005" y="605293"/>
                      <a:pt x="407239" y="603250"/>
                    </a:cubicBezTo>
                    <a:cubicBezTo>
                      <a:pt x="398955" y="581160"/>
                      <a:pt x="409561" y="614982"/>
                      <a:pt x="400889" y="588962"/>
                    </a:cubicBezTo>
                    <a:cubicBezTo>
                      <a:pt x="400199" y="586892"/>
                      <a:pt x="399661" y="584764"/>
                      <a:pt x="399302" y="582612"/>
                    </a:cubicBezTo>
                    <a:cubicBezTo>
                      <a:pt x="398072" y="575230"/>
                      <a:pt x="398494" y="567486"/>
                      <a:pt x="396127" y="560387"/>
                    </a:cubicBezTo>
                    <a:lnTo>
                      <a:pt x="394539" y="555625"/>
                    </a:lnTo>
                    <a:cubicBezTo>
                      <a:pt x="394010" y="550862"/>
                      <a:pt x="393630" y="546081"/>
                      <a:pt x="392952" y="541337"/>
                    </a:cubicBezTo>
                    <a:cubicBezTo>
                      <a:pt x="392570" y="538666"/>
                      <a:pt x="391746" y="536071"/>
                      <a:pt x="391364" y="533400"/>
                    </a:cubicBezTo>
                    <a:cubicBezTo>
                      <a:pt x="390157" y="524953"/>
                      <a:pt x="389247" y="516467"/>
                      <a:pt x="388189" y="508000"/>
                    </a:cubicBezTo>
                    <a:cubicBezTo>
                      <a:pt x="386331" y="493132"/>
                      <a:pt x="387637" y="499440"/>
                      <a:pt x="385014" y="488950"/>
                    </a:cubicBezTo>
                    <a:cubicBezTo>
                      <a:pt x="384485" y="484187"/>
                      <a:pt x="384156" y="479398"/>
                      <a:pt x="383427" y="474662"/>
                    </a:cubicBezTo>
                    <a:cubicBezTo>
                      <a:pt x="383095" y="472506"/>
                      <a:pt x="382218" y="470461"/>
                      <a:pt x="381839" y="468312"/>
                    </a:cubicBezTo>
                    <a:cubicBezTo>
                      <a:pt x="380629" y="461458"/>
                      <a:pt x="380029" y="454500"/>
                      <a:pt x="378664" y="447675"/>
                    </a:cubicBezTo>
                    <a:cubicBezTo>
                      <a:pt x="377908" y="443897"/>
                      <a:pt x="376423" y="440300"/>
                      <a:pt x="375489" y="436562"/>
                    </a:cubicBezTo>
                    <a:cubicBezTo>
                      <a:pt x="375035" y="434746"/>
                      <a:pt x="373294" y="424562"/>
                      <a:pt x="372314" y="422275"/>
                    </a:cubicBezTo>
                    <a:cubicBezTo>
                      <a:pt x="371562" y="420521"/>
                      <a:pt x="369939" y="419244"/>
                      <a:pt x="369139" y="417512"/>
                    </a:cubicBezTo>
                    <a:cubicBezTo>
                      <a:pt x="366751" y="412337"/>
                      <a:pt x="364906" y="406929"/>
                      <a:pt x="362789" y="401637"/>
                    </a:cubicBezTo>
                    <a:lnTo>
                      <a:pt x="362789" y="401637"/>
                    </a:lnTo>
                    <a:cubicBezTo>
                      <a:pt x="361731" y="397933"/>
                      <a:pt x="360628" y="394242"/>
                      <a:pt x="359614" y="390525"/>
                    </a:cubicBezTo>
                    <a:cubicBezTo>
                      <a:pt x="359040" y="388420"/>
                      <a:pt x="358837" y="386201"/>
                      <a:pt x="358027" y="384175"/>
                    </a:cubicBezTo>
                    <a:cubicBezTo>
                      <a:pt x="356709" y="380879"/>
                      <a:pt x="354852" y="377825"/>
                      <a:pt x="353264" y="374650"/>
                    </a:cubicBezTo>
                    <a:cubicBezTo>
                      <a:pt x="349116" y="349757"/>
                      <a:pt x="354785" y="380726"/>
                      <a:pt x="348502" y="355600"/>
                    </a:cubicBezTo>
                    <a:cubicBezTo>
                      <a:pt x="347973" y="353483"/>
                      <a:pt x="347680" y="351293"/>
                      <a:pt x="346914" y="349250"/>
                    </a:cubicBezTo>
                    <a:cubicBezTo>
                      <a:pt x="346083" y="347034"/>
                      <a:pt x="344797" y="345017"/>
                      <a:pt x="343739" y="342900"/>
                    </a:cubicBezTo>
                    <a:cubicBezTo>
                      <a:pt x="340121" y="304908"/>
                      <a:pt x="341792" y="320607"/>
                      <a:pt x="338977" y="295275"/>
                    </a:cubicBezTo>
                    <a:cubicBezTo>
                      <a:pt x="338448" y="290512"/>
                      <a:pt x="337983" y="285742"/>
                      <a:pt x="337389" y="280987"/>
                    </a:cubicBezTo>
                    <a:cubicBezTo>
                      <a:pt x="336860" y="276754"/>
                      <a:pt x="336206" y="272534"/>
                      <a:pt x="335802" y="268287"/>
                    </a:cubicBezTo>
                    <a:cubicBezTo>
                      <a:pt x="335148" y="261419"/>
                      <a:pt x="334936" y="254511"/>
                      <a:pt x="334214" y="247650"/>
                    </a:cubicBezTo>
                    <a:cubicBezTo>
                      <a:pt x="332934" y="235490"/>
                      <a:pt x="332754" y="240486"/>
                      <a:pt x="329452" y="228600"/>
                    </a:cubicBezTo>
                    <a:cubicBezTo>
                      <a:pt x="327700" y="222293"/>
                      <a:pt x="327120" y="215627"/>
                      <a:pt x="324689" y="209550"/>
                    </a:cubicBezTo>
                    <a:cubicBezTo>
                      <a:pt x="320635" y="199415"/>
                      <a:pt x="322788" y="204161"/>
                      <a:pt x="318339" y="195262"/>
                    </a:cubicBezTo>
                    <a:cubicBezTo>
                      <a:pt x="317431" y="190720"/>
                      <a:pt x="316512" y="185467"/>
                      <a:pt x="315164" y="180975"/>
                    </a:cubicBezTo>
                    <a:cubicBezTo>
                      <a:pt x="314202" y="177769"/>
                      <a:pt x="313047" y="174625"/>
                      <a:pt x="311989" y="171450"/>
                    </a:cubicBezTo>
                    <a:cubicBezTo>
                      <a:pt x="311460" y="167746"/>
                      <a:pt x="311136" y="164006"/>
                      <a:pt x="310402" y="160337"/>
                    </a:cubicBezTo>
                    <a:cubicBezTo>
                      <a:pt x="310074" y="158696"/>
                      <a:pt x="309220" y="157198"/>
                      <a:pt x="308814" y="155575"/>
                    </a:cubicBezTo>
                    <a:cubicBezTo>
                      <a:pt x="308160" y="152957"/>
                      <a:pt x="307881" y="150255"/>
                      <a:pt x="307227" y="147637"/>
                    </a:cubicBezTo>
                    <a:cubicBezTo>
                      <a:pt x="306821" y="146014"/>
                      <a:pt x="306045" y="144498"/>
                      <a:pt x="305639" y="142875"/>
                    </a:cubicBezTo>
                    <a:cubicBezTo>
                      <a:pt x="302761" y="131365"/>
                      <a:pt x="305282" y="138095"/>
                      <a:pt x="302464" y="125412"/>
                    </a:cubicBezTo>
                    <a:cubicBezTo>
                      <a:pt x="302101" y="123779"/>
                      <a:pt x="301337" y="122259"/>
                      <a:pt x="300877" y="120650"/>
                    </a:cubicBezTo>
                    <a:cubicBezTo>
                      <a:pt x="300278" y="118552"/>
                      <a:pt x="299717" y="116439"/>
                      <a:pt x="299289" y="114300"/>
                    </a:cubicBezTo>
                    <a:cubicBezTo>
                      <a:pt x="298114" y="108426"/>
                      <a:pt x="297960" y="103964"/>
                      <a:pt x="296114" y="98425"/>
                    </a:cubicBezTo>
                    <a:cubicBezTo>
                      <a:pt x="295213" y="95721"/>
                      <a:pt x="294213" y="93036"/>
                      <a:pt x="292939" y="90487"/>
                    </a:cubicBezTo>
                    <a:cubicBezTo>
                      <a:pt x="292086" y="88781"/>
                      <a:pt x="290711" y="87381"/>
                      <a:pt x="289764" y="85725"/>
                    </a:cubicBezTo>
                    <a:cubicBezTo>
                      <a:pt x="288590" y="83670"/>
                      <a:pt x="287647" y="81492"/>
                      <a:pt x="286589" y="79375"/>
                    </a:cubicBezTo>
                    <a:cubicBezTo>
                      <a:pt x="283154" y="65630"/>
                      <a:pt x="287360" y="80508"/>
                      <a:pt x="281827" y="66675"/>
                    </a:cubicBezTo>
                    <a:cubicBezTo>
                      <a:pt x="280584" y="63568"/>
                      <a:pt x="279614" y="60356"/>
                      <a:pt x="278652" y="57150"/>
                    </a:cubicBezTo>
                    <a:cubicBezTo>
                      <a:pt x="278025" y="55060"/>
                      <a:pt x="278040" y="52751"/>
                      <a:pt x="277064" y="50800"/>
                    </a:cubicBezTo>
                    <a:cubicBezTo>
                      <a:pt x="275357" y="47387"/>
                      <a:pt x="272637" y="44571"/>
                      <a:pt x="270714" y="41275"/>
                    </a:cubicBezTo>
                    <a:cubicBezTo>
                      <a:pt x="268925" y="38209"/>
                      <a:pt x="268289" y="34421"/>
                      <a:pt x="265952" y="31750"/>
                    </a:cubicBezTo>
                    <a:cubicBezTo>
                      <a:pt x="264394" y="29969"/>
                      <a:pt x="261671" y="29724"/>
                      <a:pt x="259602" y="28575"/>
                    </a:cubicBezTo>
                    <a:cubicBezTo>
                      <a:pt x="256905" y="27076"/>
                      <a:pt x="254232" y="25524"/>
                      <a:pt x="251664" y="23812"/>
                    </a:cubicBezTo>
                    <a:cubicBezTo>
                      <a:pt x="249463" y="22344"/>
                      <a:pt x="247732" y="20125"/>
                      <a:pt x="245314" y="19050"/>
                    </a:cubicBezTo>
                    <a:cubicBezTo>
                      <a:pt x="242848" y="17954"/>
                      <a:pt x="240023" y="17991"/>
                      <a:pt x="237377" y="17462"/>
                    </a:cubicBezTo>
                    <a:cubicBezTo>
                      <a:pt x="216318" y="6932"/>
                      <a:pt x="242615" y="19707"/>
                      <a:pt x="226264" y="12700"/>
                    </a:cubicBezTo>
                    <a:cubicBezTo>
                      <a:pt x="224089" y="11768"/>
                      <a:pt x="222159" y="10273"/>
                      <a:pt x="219914" y="9525"/>
                    </a:cubicBezTo>
                    <a:cubicBezTo>
                      <a:pt x="217553" y="8738"/>
                      <a:pt x="204221" y="6672"/>
                      <a:pt x="202452" y="6350"/>
                    </a:cubicBezTo>
                    <a:cubicBezTo>
                      <a:pt x="199797" y="5867"/>
                      <a:pt x="197176" y="5206"/>
                      <a:pt x="194514" y="4762"/>
                    </a:cubicBezTo>
                    <a:cubicBezTo>
                      <a:pt x="180643" y="2450"/>
                      <a:pt x="184578" y="3649"/>
                      <a:pt x="169114" y="1587"/>
                    </a:cubicBezTo>
                    <a:cubicBezTo>
                      <a:pt x="165923" y="1162"/>
                      <a:pt x="162764" y="529"/>
                      <a:pt x="159589" y="0"/>
                    </a:cubicBezTo>
                    <a:cubicBezTo>
                      <a:pt x="142656" y="529"/>
                      <a:pt x="125678" y="254"/>
                      <a:pt x="108789" y="1587"/>
                    </a:cubicBezTo>
                    <a:cubicBezTo>
                      <a:pt x="102229" y="2105"/>
                      <a:pt x="98573" y="5673"/>
                      <a:pt x="92914" y="7937"/>
                    </a:cubicBezTo>
                    <a:cubicBezTo>
                      <a:pt x="89807" y="9180"/>
                      <a:pt x="86564" y="10054"/>
                      <a:pt x="83389" y="11112"/>
                    </a:cubicBezTo>
                    <a:cubicBezTo>
                      <a:pt x="61115" y="28932"/>
                      <a:pt x="90247" y="7126"/>
                      <a:pt x="65927" y="20637"/>
                    </a:cubicBezTo>
                    <a:cubicBezTo>
                      <a:pt x="63964" y="21727"/>
                      <a:pt x="63172" y="24396"/>
                      <a:pt x="61164" y="25400"/>
                    </a:cubicBezTo>
                    <a:cubicBezTo>
                      <a:pt x="56674" y="27645"/>
                      <a:pt x="46877" y="30162"/>
                      <a:pt x="46877" y="30162"/>
                    </a:cubicBezTo>
                    <a:cubicBezTo>
                      <a:pt x="39775" y="40816"/>
                      <a:pt x="48142" y="30377"/>
                      <a:pt x="38939" y="36512"/>
                    </a:cubicBezTo>
                    <a:cubicBezTo>
                      <a:pt x="37071" y="37757"/>
                      <a:pt x="35902" y="39838"/>
                      <a:pt x="34177" y="41275"/>
                    </a:cubicBezTo>
                    <a:cubicBezTo>
                      <a:pt x="32711" y="42497"/>
                      <a:pt x="31002" y="43392"/>
                      <a:pt x="29414" y="44450"/>
                    </a:cubicBezTo>
                    <a:cubicBezTo>
                      <a:pt x="15651" y="65092"/>
                      <a:pt x="37356" y="33861"/>
                      <a:pt x="21477" y="52387"/>
                    </a:cubicBezTo>
                    <a:cubicBezTo>
                      <a:pt x="19469" y="54730"/>
                      <a:pt x="18166" y="57602"/>
                      <a:pt x="16714" y="60325"/>
                    </a:cubicBezTo>
                    <a:cubicBezTo>
                      <a:pt x="8326" y="76052"/>
                      <a:pt x="10056" y="72364"/>
                      <a:pt x="5602" y="85725"/>
                    </a:cubicBezTo>
                    <a:cubicBezTo>
                      <a:pt x="5073" y="87312"/>
                      <a:pt x="4342" y="88846"/>
                      <a:pt x="4014" y="90487"/>
                    </a:cubicBezTo>
                    <a:cubicBezTo>
                      <a:pt x="1591" y="102609"/>
                      <a:pt x="2762" y="95747"/>
                      <a:pt x="839" y="111125"/>
                    </a:cubicBezTo>
                    <a:cubicBezTo>
                      <a:pt x="-909" y="151338"/>
                      <a:pt x="574" y="146844"/>
                      <a:pt x="839" y="15557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18039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169D9-AF6C-8490-E7FA-5C2B2D774BCA}"/>
              </a:ext>
            </a:extLst>
          </p:cNvPr>
          <p:cNvSpPr/>
          <p:nvPr/>
        </p:nvSpPr>
        <p:spPr>
          <a:xfrm>
            <a:off x="7179201" y="1849787"/>
            <a:ext cx="4824608" cy="7798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Extraction of energy from food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1B6002-DCEE-0B0D-291F-787D847D8D9B}"/>
              </a:ext>
            </a:extLst>
          </p:cNvPr>
          <p:cNvSpPr/>
          <p:nvPr/>
        </p:nvSpPr>
        <p:spPr>
          <a:xfrm>
            <a:off x="7902149" y="3228227"/>
            <a:ext cx="3983733" cy="9905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Short-chain fatty acid synthesis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C8B8CA-63FC-4A19-8074-F267FE341FB4}"/>
              </a:ext>
            </a:extLst>
          </p:cNvPr>
          <p:cNvSpPr/>
          <p:nvPr/>
        </p:nvSpPr>
        <p:spPr>
          <a:xfrm>
            <a:off x="376882" y="5071561"/>
            <a:ext cx="4620697" cy="10575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Protection against pathogens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(colonization resistance)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4D9714-0923-118F-7046-5FDF389558DB}"/>
              </a:ext>
            </a:extLst>
          </p:cNvPr>
          <p:cNvSpPr/>
          <p:nvPr/>
        </p:nvSpPr>
        <p:spPr>
          <a:xfrm>
            <a:off x="7668401" y="4817401"/>
            <a:ext cx="3983733" cy="10876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Maintenance of colon epithelium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D51868-7FCE-6CBD-7F25-18CE1E6881BD}"/>
              </a:ext>
            </a:extLst>
          </p:cNvPr>
          <p:cNvSpPr/>
          <p:nvPr/>
        </p:nvSpPr>
        <p:spPr>
          <a:xfrm>
            <a:off x="145990" y="1897777"/>
            <a:ext cx="4606782" cy="744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Immune system stimulation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157CC6-C2A8-222B-3E40-2F094C418C70}"/>
              </a:ext>
            </a:extLst>
          </p:cNvPr>
          <p:cNvCxnSpPr>
            <a:cxnSpLocks/>
            <a:stCxn id="7" idx="1"/>
            <a:endCxn id="3524" idx="7"/>
          </p:cNvCxnSpPr>
          <p:nvPr/>
        </p:nvCxnSpPr>
        <p:spPr>
          <a:xfrm flipH="1">
            <a:off x="6954052" y="2239719"/>
            <a:ext cx="225149" cy="74493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D62631-2A3D-54B1-883C-D12433397D25}"/>
              </a:ext>
            </a:extLst>
          </p:cNvPr>
          <p:cNvCxnSpPr>
            <a:cxnSpLocks/>
            <a:stCxn id="8" idx="1"/>
            <a:endCxn id="3524" idx="6"/>
          </p:cNvCxnSpPr>
          <p:nvPr/>
        </p:nvCxnSpPr>
        <p:spPr>
          <a:xfrm flipH="1">
            <a:off x="7312707" y="3723526"/>
            <a:ext cx="589442" cy="13336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88AC2D-7755-96E4-A821-6F4BDC11BAA4}"/>
              </a:ext>
            </a:extLst>
          </p:cNvPr>
          <p:cNvCxnSpPr>
            <a:cxnSpLocks/>
            <a:stCxn id="9" idx="3"/>
            <a:endCxn id="3524" idx="3"/>
          </p:cNvCxnSpPr>
          <p:nvPr/>
        </p:nvCxnSpPr>
        <p:spPr>
          <a:xfrm flipV="1">
            <a:off x="4997579" y="4729133"/>
            <a:ext cx="224735" cy="87122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4E5915-F520-4EA6-EC76-6716EF738C3C}"/>
              </a:ext>
            </a:extLst>
          </p:cNvPr>
          <p:cNvCxnSpPr>
            <a:cxnSpLocks/>
            <a:stCxn id="3524" idx="1"/>
            <a:endCxn id="11" idx="3"/>
          </p:cNvCxnSpPr>
          <p:nvPr/>
        </p:nvCxnSpPr>
        <p:spPr>
          <a:xfrm flipH="1" flipV="1">
            <a:off x="4752772" y="2270002"/>
            <a:ext cx="469542" cy="7146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529D17-DAFD-C2D2-E71D-26C8C13961FC}"/>
              </a:ext>
            </a:extLst>
          </p:cNvPr>
          <p:cNvCxnSpPr>
            <a:cxnSpLocks/>
            <a:stCxn id="3524" idx="5"/>
            <a:endCxn id="10" idx="1"/>
          </p:cNvCxnSpPr>
          <p:nvPr/>
        </p:nvCxnSpPr>
        <p:spPr>
          <a:xfrm>
            <a:off x="6954052" y="4729133"/>
            <a:ext cx="714349" cy="63210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3" name="Rectangle: Rounded Corners 3672">
            <a:extLst>
              <a:ext uri="{FF2B5EF4-FFF2-40B4-BE49-F238E27FC236}">
                <a16:creationId xmlns:a16="http://schemas.microsoft.com/office/drawing/2014/main" id="{4635CF13-DCEC-35B3-E748-8A9E04FAF386}"/>
              </a:ext>
            </a:extLst>
          </p:cNvPr>
          <p:cNvSpPr/>
          <p:nvPr/>
        </p:nvSpPr>
        <p:spPr>
          <a:xfrm>
            <a:off x="376882" y="3359537"/>
            <a:ext cx="3983733" cy="10449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metabolism and fermentation</a:t>
            </a:r>
          </a:p>
        </p:txBody>
      </p:sp>
      <p:cxnSp>
        <p:nvCxnSpPr>
          <p:cNvPr id="3674" name="Straight Connector 3673">
            <a:extLst>
              <a:ext uri="{FF2B5EF4-FFF2-40B4-BE49-F238E27FC236}">
                <a16:creationId xmlns:a16="http://schemas.microsoft.com/office/drawing/2014/main" id="{30EE0777-B9D1-0153-2894-4E1C1D02180A}"/>
              </a:ext>
            </a:extLst>
          </p:cNvPr>
          <p:cNvCxnSpPr>
            <a:cxnSpLocks/>
            <a:stCxn id="3524" idx="2"/>
            <a:endCxn id="3673" idx="3"/>
          </p:cNvCxnSpPr>
          <p:nvPr/>
        </p:nvCxnSpPr>
        <p:spPr>
          <a:xfrm flipH="1">
            <a:off x="4360615" y="3856894"/>
            <a:ext cx="503044" cy="2509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7257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7514</TotalTime>
  <Words>3142</Words>
  <Application>Microsoft Office PowerPoint</Application>
  <PresentationFormat>Widescreen</PresentationFormat>
  <Paragraphs>620</Paragraphs>
  <Slides>49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ADLaM Display</vt:lpstr>
      <vt:lpstr>Aptos</vt:lpstr>
      <vt:lpstr>Arial</vt:lpstr>
      <vt:lpstr>Arial Narrow</vt:lpstr>
      <vt:lpstr>Calibri</vt:lpstr>
      <vt:lpstr>Symbol</vt:lpstr>
      <vt:lpstr>Times New Roman</vt:lpstr>
      <vt:lpstr>1_Office Theme</vt:lpstr>
      <vt:lpstr>ChemDraw_x64.Document.6.0</vt:lpstr>
      <vt:lpstr>ISIS/Draw Sketch</vt:lpstr>
      <vt:lpstr>Prism 7</vt:lpstr>
      <vt:lpstr>Selective targeting of bad bugs in the gut may have many health benefits</vt:lpstr>
      <vt:lpstr>Life, sorted</vt:lpstr>
      <vt:lpstr>Life, rearranged</vt:lpstr>
      <vt:lpstr>We can now detect organisms we can’t culture</vt:lpstr>
      <vt:lpstr>Adding time: abridged history of the Earth</vt:lpstr>
      <vt:lpstr>Anaerobic organisms were the first lifeforms on Earth</vt:lpstr>
      <vt:lpstr>Humans host many bacteria</vt:lpstr>
      <vt:lpstr>Bacterial cells and genes outnumber ours</vt:lpstr>
      <vt:lpstr>Most gut bacteria are beneficial </vt:lpstr>
      <vt:lpstr>Modern life has compromised microbial diversity</vt:lpstr>
      <vt:lpstr>Damage to gut flora weakens colonization resistance</vt:lpstr>
      <vt:lpstr>Toxinogenic C. difficile is a bad bug</vt:lpstr>
      <vt:lpstr>C. difficile also actively suppresses other gut bacteria</vt:lpstr>
      <vt:lpstr>Some nurses claim they can smell C. difficile on patients</vt:lpstr>
      <vt:lpstr>Broad-spectrum antibiotics increase risk of CDI</vt:lpstr>
      <vt:lpstr>Under stress, C. difficile forms spores</vt:lpstr>
      <vt:lpstr>Spore formation is an evolutionary superpower</vt:lpstr>
      <vt:lpstr>C. difficile infection (CDI) remains an urgent threat (CDC)</vt:lpstr>
      <vt:lpstr>The biggest clinical problem with CDI is recurrence</vt:lpstr>
      <vt:lpstr>Vancomycin, the most commonly-used treatment for CDI, is also a broad-spectrum antibiotic</vt:lpstr>
      <vt:lpstr>Toward optimal CDI treatment</vt:lpstr>
      <vt:lpstr>Methionyl tRNA synthetase (MetRS) is novel drug target</vt:lpstr>
      <vt:lpstr>CRS3123 is a potent inhibitor of C. difficile MetRS</vt:lpstr>
      <vt:lpstr>CRS3123 binds to active site of C. difficile MetRS</vt:lpstr>
      <vt:lpstr>MetRS phylogeny explains narrow spectrum of CRS3123</vt:lpstr>
      <vt:lpstr>CRS3123 showed favorable safety and tolerability in two phase 1 studies</vt:lpstr>
      <vt:lpstr>CRS3123 has low oral bioavailability</vt:lpstr>
      <vt:lpstr>CRS3123 shows dose-dependent, minimal to moderate effect on normal gut microbiota</vt:lpstr>
      <vt:lpstr>CRS3123 for CDI: phase 2 study design</vt:lpstr>
      <vt:lpstr>CRS3123 shows high initial cure rates and low recurrence rates</vt:lpstr>
      <vt:lpstr>Autism: a large unmet need with limited treatment options</vt:lpstr>
      <vt:lpstr>Gastrointestinal (GI) problems are common in autism</vt:lpstr>
      <vt:lpstr>Enter Ellen Bolte</vt:lpstr>
      <vt:lpstr>Late-onset autism is often preceded with GI symptoms</vt:lpstr>
      <vt:lpstr>Dysbiosis in autism shows directional trends</vt:lpstr>
      <vt:lpstr>From Ellen to Sid Finegold</vt:lpstr>
      <vt:lpstr>CRS3123 has activity against select Clostridium species implicated in autism</vt:lpstr>
      <vt:lpstr>p-Cresol is elevated in autistic individuals</vt:lpstr>
      <vt:lpstr>p-Cresol causes autism symptoms</vt:lpstr>
      <vt:lpstr>p-Cresol is toxic to multiple organs</vt:lpstr>
      <vt:lpstr>CRS3123 is active against highest producers of p-cresol</vt:lpstr>
      <vt:lpstr>Vancomycin treatment followed by microbiota transplant improves both GI and autism symptoms</vt:lpstr>
      <vt:lpstr>With lasting effect</vt:lpstr>
      <vt:lpstr>Can CRS3123 achieve a similar, lasting effect?</vt:lpstr>
      <vt:lpstr>Pitt Hopkins Syndrome (PTHS): a rare, genetic, autism-like disorder</vt:lpstr>
      <vt:lpstr>CRS3123 for PTHS: rationale</vt:lpstr>
      <vt:lpstr>Target phylogeny explains narrow spectrum of CRS3123 and its multiple indications</vt:lpstr>
      <vt:lpstr>When do we know enough to do something?</vt:lpstr>
      <vt:lpstr>It takes a (large) village, thank you 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Nebojsa Janjic</dc:creator>
  <cp:lastModifiedBy>Nebojsa Janjic</cp:lastModifiedBy>
  <cp:revision>151</cp:revision>
  <dcterms:created xsi:type="dcterms:W3CDTF">2025-05-06T19:05:32Z</dcterms:created>
  <dcterms:modified xsi:type="dcterms:W3CDTF">2025-05-13T21:02:20Z</dcterms:modified>
</cp:coreProperties>
</file>